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74" r:id="rId2"/>
    <p:sldMasterId id="2147483889" r:id="rId3"/>
  </p:sldMasterIdLst>
  <p:notesMasterIdLst>
    <p:notesMasterId r:id="rId19"/>
  </p:notesMasterIdLst>
  <p:handoutMasterIdLst>
    <p:handoutMasterId r:id="rId20"/>
  </p:handoutMasterIdLst>
  <p:sldIdLst>
    <p:sldId id="357" r:id="rId4"/>
    <p:sldId id="398" r:id="rId5"/>
    <p:sldId id="345" r:id="rId6"/>
    <p:sldId id="456" r:id="rId7"/>
    <p:sldId id="469" r:id="rId8"/>
    <p:sldId id="452" r:id="rId9"/>
    <p:sldId id="459" r:id="rId10"/>
    <p:sldId id="346" r:id="rId11"/>
    <p:sldId id="394" r:id="rId12"/>
    <p:sldId id="454" r:id="rId13"/>
    <p:sldId id="335" r:id="rId14"/>
    <p:sldId id="377" r:id="rId15"/>
    <p:sldId id="461" r:id="rId16"/>
    <p:sldId id="353" r:id="rId17"/>
    <p:sldId id="28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de Rice" initials="" lastIdx="21" clrIdx="0"/>
  <p:cmAuthor id="1" name="SJ"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4FF"/>
    <a:srgbClr val="BFBFBF"/>
    <a:srgbClr val="001689"/>
    <a:srgbClr val="003BC9"/>
    <a:srgbClr val="5FC8F1"/>
    <a:srgbClr val="C5DEFF"/>
    <a:srgbClr val="504646"/>
    <a:srgbClr val="B2B2B2"/>
    <a:srgbClr val="272727"/>
    <a:srgbClr val="0016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5" autoAdjust="0"/>
    <p:restoredTop sz="84490" autoAdjust="0"/>
  </p:normalViewPr>
  <p:slideViewPr>
    <p:cSldViewPr snapToGrid="0" snapToObjects="1">
      <p:cViewPr varScale="1">
        <p:scale>
          <a:sx n="143" d="100"/>
          <a:sy n="143" d="100"/>
        </p:scale>
        <p:origin x="1040" y="1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5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F0A814-E159-894C-8692-31D5C36A64BD}" type="datetimeFigureOut">
              <a:rPr lang="en-US" smtClean="0"/>
              <a:t>7/11/19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39A7B8-3F3E-8A42-880B-CE0E7C88867F}" type="slidenum">
              <a:rPr lang="en-US" smtClean="0"/>
              <a:t>‹#›</a:t>
            </a:fld>
            <a:endParaRPr lang="en-US"/>
          </a:p>
        </p:txBody>
      </p:sp>
    </p:spTree>
    <p:extLst>
      <p:ext uri="{BB962C8B-B14F-4D97-AF65-F5344CB8AC3E}">
        <p14:creationId xmlns:p14="http://schemas.microsoft.com/office/powerpoint/2010/main" val="432744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50384-CE9B-A84A-859E-C8C6A6081C60}" type="datetimeFigureOut">
              <a:rPr lang="en-US" smtClean="0"/>
              <a:t>7/11/19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E39F7-555F-4E49-87AD-0EBF9F90242A}" type="slidenum">
              <a:rPr lang="en-US" smtClean="0"/>
              <a:t>‹#›</a:t>
            </a:fld>
            <a:endParaRPr lang="en-US"/>
          </a:p>
        </p:txBody>
      </p:sp>
    </p:spTree>
    <p:extLst>
      <p:ext uri="{BB962C8B-B14F-4D97-AF65-F5344CB8AC3E}">
        <p14:creationId xmlns:p14="http://schemas.microsoft.com/office/powerpoint/2010/main" val="30119501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IBM Plex Sans" charset="0"/>
                <a:ea typeface="IBM Plex Sans" charset="0"/>
                <a:cs typeface="IBM Plex Sans" charset="0"/>
              </a:rPr>
              <a:t>Blockchain for business is ready for production. But the task is much larger than any one business can manage alone. It’ll take a new kind of collaboration between departments and disciplines, industries and organizations, countries and cultures. With hundreds of client projects and dozens of active networks today, IBM Blockchain is helping enterprises, start ups and developers get started on their journey with blockchain to unlock business value, gain unprecedented transparency and operate with newfound trust in financial services, healthcare, government, food safety, supply chains and many other industries. Now it's your turn to be a disruptor. </a:t>
            </a:r>
            <a:r>
              <a:rPr lang="en-US" sz="1200" b="1" dirty="0">
                <a:latin typeface="IBM Plex Sans" charset="0"/>
                <a:ea typeface="IBM Plex Sans" charset="0"/>
                <a:cs typeface="IBM Plex Sans" charset="0"/>
              </a:rPr>
              <a:t>What will we solve together?</a:t>
            </a:r>
            <a:endParaRPr lang="en-US" dirty="0"/>
          </a:p>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1</a:t>
            </a:fld>
            <a:endParaRPr lang="en-US"/>
          </a:p>
        </p:txBody>
      </p:sp>
    </p:spTree>
    <p:extLst>
      <p:ext uri="{BB962C8B-B14F-4D97-AF65-F5344CB8AC3E}">
        <p14:creationId xmlns:p14="http://schemas.microsoft.com/office/powerpoint/2010/main" val="202297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IBM Plex Sans" charset="0"/>
                <a:ea typeface="IBM Plex Sans" charset="0"/>
                <a:cs typeface="IBM Plex Sans" charset="0"/>
              </a:rPr>
              <a:t>By investing in and convening new collaborative blockchain networks, IBM is enabling companies to scale up their competitive advantage and unlock new value.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IBM Plex Sans" charset="0"/>
              <a:ea typeface="IBM Plex Sans" charset="0"/>
              <a:cs typeface="IBM Plex Sans" charset="0"/>
            </a:endParaRPr>
          </a:p>
          <a:p>
            <a:r>
              <a:rPr lang="en-US" sz="1200" kern="1200" dirty="0">
                <a:solidFill>
                  <a:schemeClr val="tx1"/>
                </a:solidFill>
                <a:effectLst/>
                <a:latin typeface="+mn-lt"/>
                <a:ea typeface="+mn-ea"/>
                <a:cs typeface="+mn-cs"/>
              </a:rPr>
              <a:t>Collaborative platforms Scalable networks for multi-party value exchange: </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1. IBM Food Trust: A solution to instantly trace food items from “farm to fork” providing transparency across the ecosystem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IBM Blockchain World Wire: </a:t>
            </a:r>
            <a:r>
              <a:rPr lang="en-US" sz="1200" dirty="0">
                <a:solidFill>
                  <a:schemeClr val="tx1">
                    <a:lumMod val="75000"/>
                    <a:lumOff val="25000"/>
                  </a:schemeClr>
                </a:solidFill>
                <a:latin typeface="Arial" panose="020B0604020202020204" pitchFamily="34" charset="0"/>
                <a:cs typeface="Arial" panose="020B0604020202020204" pitchFamily="34" charset="0"/>
              </a:rPr>
              <a:t>A universal rail for real-time atomic clearing and settlement supporting the exchange of digital monetary assets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3. IBM Blockchain Trusted Identity: A trusted network empowering consumer to effortlessly and privately control their identity attributes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4. GTD: Joint</a:t>
            </a:r>
            <a:r>
              <a:rPr lang="en-US" sz="1200" baseline="0" dirty="0">
                <a:solidFill>
                  <a:schemeClr val="tx1">
                    <a:lumMod val="75000"/>
                    <a:lumOff val="25000"/>
                  </a:schemeClr>
                </a:solidFill>
                <a:latin typeface="Arial" panose="020B0604020202020204" pitchFamily="34" charset="0"/>
                <a:cs typeface="Arial" panose="020B0604020202020204" pitchFamily="34" charset="0"/>
              </a:rPr>
              <a:t> Venture between Maersk &amp; IBM focused on digital trade </a:t>
            </a:r>
            <a:r>
              <a:rPr lang="mr-IN" sz="1200" baseline="0" dirty="0">
                <a:solidFill>
                  <a:schemeClr val="tx1">
                    <a:lumMod val="75000"/>
                    <a:lumOff val="25000"/>
                  </a:schemeClr>
                </a:solidFill>
                <a:latin typeface="Arial" panose="020B0604020202020204" pitchFamily="34" charset="0"/>
                <a:cs typeface="Arial" panose="020B0604020202020204" pitchFamily="34" charset="0"/>
              </a:rPr>
              <a:t>–</a:t>
            </a:r>
            <a:r>
              <a:rPr lang="en-US" sz="1200" baseline="0" dirty="0">
                <a:solidFill>
                  <a:schemeClr val="tx1">
                    <a:lumMod val="75000"/>
                    <a:lumOff val="25000"/>
                  </a:schemeClr>
                </a:solidFill>
                <a:latin typeface="Arial" panose="020B0604020202020204" pitchFamily="34" charset="0"/>
                <a:cs typeface="Arial" panose="020B0604020202020204" pitchFamily="34" charset="0"/>
              </a:rPr>
              <a:t> enabled by blockchain to create connected world of frictionless trade</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12</a:t>
            </a:fld>
            <a:endParaRPr lang="en-US"/>
          </a:p>
        </p:txBody>
      </p:sp>
    </p:spTree>
    <p:extLst>
      <p:ext uri="{BB962C8B-B14F-4D97-AF65-F5344CB8AC3E}">
        <p14:creationId xmlns:p14="http://schemas.microsoft.com/office/powerpoint/2010/main" val="28430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13</a:t>
            </a:fld>
            <a:endParaRPr lang="en-US" dirty="0"/>
          </a:p>
        </p:txBody>
      </p:sp>
    </p:spTree>
    <p:extLst>
      <p:ext uri="{BB962C8B-B14F-4D97-AF65-F5344CB8AC3E}">
        <p14:creationId xmlns:p14="http://schemas.microsoft.com/office/powerpoint/2010/main" val="54775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We’re entering a new era where truth isn’t subjective, but collective. Where radical transparency is uprooting how we interact, transact, and grow. We’re finally able to solve problems we thought were just the cost of business.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behind it all is blockchain. More than a new technology, it’s a whole new playing field. An open system that is creating shared certainty, advancing knowledge, and bringing coalitions together around a single view of truth.</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Together, we can do more than ever before — for people, industries, and the planet itself.</a:t>
            </a:r>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2</a:t>
            </a:fld>
            <a:endParaRPr lang="en-US"/>
          </a:p>
        </p:txBody>
      </p:sp>
    </p:spTree>
    <p:extLst>
      <p:ext uri="{BB962C8B-B14F-4D97-AF65-F5344CB8AC3E}">
        <p14:creationId xmlns:p14="http://schemas.microsoft.com/office/powerpoint/2010/main" val="1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1" i="0" u="none" strike="noStrike" kern="1200" dirty="0">
                <a:solidFill>
                  <a:schemeClr val="tx1"/>
                </a:solidFill>
                <a:effectLst/>
                <a:latin typeface="+mn-lt"/>
                <a:ea typeface="+mn-ea"/>
                <a:cs typeface="+mn-cs"/>
              </a:rPr>
              <a:t>Trust Disruption</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The digital economy has made trust more important than ever—but also more difficult to establish </a:t>
            </a:r>
          </a:p>
          <a:p>
            <a:pPr marL="171450" marR="0" lvl="0" indent="-171450" algn="l" defTabSz="457200" rtl="0" eaLnBrk="1" fontAlgn="auto" latinLnBrk="0" hangingPunct="1">
              <a:lnSpc>
                <a:spcPct val="100000"/>
              </a:lnSpc>
              <a:spcBef>
                <a:spcPts val="0"/>
              </a:spcBef>
              <a:spcAft>
                <a:spcPts val="300"/>
              </a:spcAft>
              <a:buClr>
                <a:srgbClr val="000000"/>
              </a:buClr>
              <a:buSzPct val="100000"/>
              <a:buFont typeface="Arial"/>
              <a:buChar char="•"/>
              <a:tabLst/>
              <a:defRPr/>
            </a:pPr>
            <a:r>
              <a:rPr lang="en-US" sz="1200" u="none" strike="noStrike" cap="none" dirty="0">
                <a:solidFill>
                  <a:srgbClr val="000000"/>
                </a:solidFill>
                <a:latin typeface="+mn-lt"/>
                <a:ea typeface="Arial"/>
                <a:cs typeface="Arial"/>
                <a:sym typeface="Arial"/>
              </a:rPr>
              <a:t>Exponential technology growth hasn’t solved the age old challenge of trust. In fact, growing </a:t>
            </a:r>
            <a:r>
              <a:rPr lang="en-US" sz="1200" u="none" strike="noStrike" cap="none" baseline="0" dirty="0">
                <a:solidFill>
                  <a:srgbClr val="000000"/>
                </a:solidFill>
                <a:latin typeface="+mn-lt"/>
                <a:ea typeface="Arial"/>
                <a:cs typeface="Arial"/>
                <a:sym typeface="Arial"/>
              </a:rPr>
              <a:t>cybercrime means it’s increasingly difficult to trust transactions in the digital age. </a:t>
            </a:r>
            <a:endParaRPr lang="en-US" sz="1200" u="none" strike="noStrike" cap="none" dirty="0">
              <a:solidFill>
                <a:srgbClr val="000000"/>
              </a:solidFill>
              <a:latin typeface="+mn-lt"/>
              <a:ea typeface="Arial"/>
              <a:cs typeface="Arial"/>
              <a:sym typeface="Arial"/>
            </a:endParaRPr>
          </a:p>
          <a:p>
            <a:pPr marL="171450" marR="0" lvl="0" indent="-171450" algn="l" defTabSz="457200" rtl="0" eaLnBrk="1" fontAlgn="auto" latinLnBrk="0" hangingPunct="1">
              <a:lnSpc>
                <a:spcPct val="100000"/>
              </a:lnSpc>
              <a:spcBef>
                <a:spcPts val="0"/>
              </a:spcBef>
              <a:spcAft>
                <a:spcPts val="300"/>
              </a:spcAft>
              <a:buClr>
                <a:srgbClr val="000000"/>
              </a:buClr>
              <a:buSzPct val="100000"/>
              <a:buFont typeface="Arial"/>
              <a:buChar char="•"/>
              <a:tabLst/>
              <a:defRPr/>
            </a:pPr>
            <a:r>
              <a:rPr lang="en-US" sz="1200" u="none" strike="noStrike" cap="none" dirty="0">
                <a:solidFill>
                  <a:srgbClr val="000000"/>
                </a:solidFill>
                <a:latin typeface="+mn-lt"/>
                <a:ea typeface="Arial"/>
                <a:cs typeface="Arial"/>
                <a:sym typeface="Arial"/>
              </a:rPr>
              <a:t>Cybercrime is an increasing</a:t>
            </a:r>
            <a:r>
              <a:rPr lang="en-US" sz="1200" u="none" strike="noStrike" cap="none" baseline="0" dirty="0">
                <a:solidFill>
                  <a:srgbClr val="000000"/>
                </a:solidFill>
                <a:latin typeface="+mn-lt"/>
                <a:ea typeface="Arial"/>
                <a:cs typeface="Arial"/>
                <a:sym typeface="Arial"/>
              </a:rPr>
              <a:t> concern for business</a:t>
            </a:r>
            <a:r>
              <a:rPr lang="en-US" sz="1200" u="none" strike="noStrike" cap="none" dirty="0">
                <a:solidFill>
                  <a:srgbClr val="000000"/>
                </a:solidFill>
                <a:latin typeface="+mn-lt"/>
                <a:ea typeface="Arial"/>
                <a:cs typeface="Arial"/>
                <a:sym typeface="Arial"/>
              </a:rPr>
              <a:t>.</a:t>
            </a:r>
            <a:r>
              <a:rPr lang="en-US" sz="1200" u="none" strike="noStrike" cap="none" baseline="0" dirty="0">
                <a:solidFill>
                  <a:srgbClr val="000000"/>
                </a:solidFill>
                <a:latin typeface="+mn-lt"/>
                <a:ea typeface="Arial"/>
                <a:cs typeface="Arial"/>
                <a:sym typeface="Arial"/>
              </a:rPr>
              <a:t> </a:t>
            </a:r>
            <a:r>
              <a:rPr lang="en-US" sz="1200" u="none" strike="noStrike" cap="none" dirty="0">
                <a:solidFill>
                  <a:srgbClr val="000000"/>
                </a:solidFill>
                <a:latin typeface="+mn-lt"/>
                <a:ea typeface="Arial"/>
                <a:cs typeface="Arial"/>
                <a:sym typeface="Arial"/>
              </a:rPr>
              <a:t>Security incidents are up by 65%</a:t>
            </a:r>
            <a:r>
              <a:rPr lang="en-US" sz="1200" u="none" strike="noStrike" cap="none" baseline="0" dirty="0">
                <a:solidFill>
                  <a:srgbClr val="000000"/>
                </a:solidFill>
                <a:latin typeface="+mn-lt"/>
                <a:ea typeface="Arial"/>
                <a:cs typeface="Arial"/>
                <a:sym typeface="Arial"/>
              </a:rPr>
              <a:t> and t</a:t>
            </a:r>
            <a:r>
              <a:rPr lang="en-US" sz="1200" u="none" strike="noStrike" cap="none" dirty="0">
                <a:solidFill>
                  <a:srgbClr val="000000"/>
                </a:solidFill>
                <a:latin typeface="+mn-lt"/>
                <a:ea typeface="Arial"/>
                <a:cs typeface="Arial"/>
                <a:sym typeface="Arial"/>
              </a:rPr>
              <a:t>he average consolidated total cost of a data breach grew to $4 million. (2016 Cost of Data Breach </a:t>
            </a:r>
            <a:r>
              <a:rPr lang="en-US" sz="1200" dirty="0">
                <a:solidFill>
                  <a:srgbClr val="000000"/>
                </a:solidFill>
                <a:latin typeface="+mn-lt"/>
                <a:ea typeface="Arial"/>
                <a:cs typeface="Arial"/>
                <a:sym typeface="Arial"/>
              </a:rPr>
              <a:t>study, sponsored by IBM) </a:t>
            </a:r>
          </a:p>
          <a:p>
            <a:pPr marL="171450" marR="0" lvl="0" indent="-171450" algn="l" rtl="0">
              <a:lnSpc>
                <a:spcPct val="100000"/>
              </a:lnSpc>
              <a:spcBef>
                <a:spcPts val="0"/>
              </a:spcBef>
              <a:spcAft>
                <a:spcPts val="300"/>
              </a:spcAft>
              <a:buClr>
                <a:srgbClr val="000000"/>
              </a:buClr>
              <a:buSzPct val="100000"/>
              <a:buFont typeface="Arial"/>
              <a:buChar char="•"/>
            </a:pPr>
            <a:r>
              <a:rPr lang="en-US" sz="1200" dirty="0">
                <a:solidFill>
                  <a:srgbClr val="000000"/>
                </a:solidFill>
                <a:latin typeface="+mn-lt"/>
                <a:ea typeface="Arial"/>
                <a:cs typeface="Arial"/>
                <a:sym typeface="Arial"/>
              </a:rPr>
              <a:t>While digital transformation has been embraced across much of business operations, transactions and record-keeping haven’t fully caught up with the digital age and don’t provide the levels of trust required.</a:t>
            </a:r>
            <a:endParaRPr lang="en-US" sz="1200" baseline="0" dirty="0">
              <a:solidFill>
                <a:srgbClr val="000000"/>
              </a:solidFill>
              <a:latin typeface="+mn-lt"/>
              <a:ea typeface="Arial"/>
              <a:cs typeface="Arial"/>
              <a:sym typeface="Arial"/>
            </a:endParaRPr>
          </a:p>
          <a:p>
            <a:pPr marL="171450" marR="0" lvl="0" indent="-171450" algn="l" rtl="0">
              <a:lnSpc>
                <a:spcPct val="100000"/>
              </a:lnSpc>
              <a:spcBef>
                <a:spcPts val="0"/>
              </a:spcBef>
              <a:spcAft>
                <a:spcPts val="300"/>
              </a:spcAft>
              <a:buClr>
                <a:srgbClr val="000000"/>
              </a:buClr>
              <a:buSzPct val="100000"/>
              <a:buFont typeface="Arial"/>
              <a:buChar char="•"/>
            </a:pPr>
            <a:r>
              <a:rPr lang="en-US" sz="1200" baseline="0" dirty="0">
                <a:solidFill>
                  <a:srgbClr val="000000"/>
                </a:solidFill>
                <a:latin typeface="+mn-lt"/>
                <a:ea typeface="Arial"/>
                <a:cs typeface="Arial"/>
                <a:sym typeface="Arial"/>
              </a:rPr>
              <a:t>Inefficient recordkeeping across your supply chain can stop your business from operating at optimal speed and efficiency. </a:t>
            </a:r>
            <a:endParaRPr lang="en-US" sz="1200" dirty="0">
              <a:solidFill>
                <a:srgbClr val="000000"/>
              </a:solidFill>
              <a:latin typeface="+mn-lt"/>
              <a:ea typeface="Arial"/>
              <a:cs typeface="Arial"/>
              <a:sym typeface="Arial"/>
            </a:endParaRPr>
          </a:p>
          <a:p>
            <a:pPr rtl="0" eaLnBrk="1" fontAlgn="auto" latinLnBrk="0" hangingPunct="1"/>
            <a:endParaRPr lang="en-US" sz="1200" b="1" i="0" u="none" strike="noStrike" kern="1200" dirty="0">
              <a:solidFill>
                <a:schemeClr val="tx1"/>
              </a:solidFill>
              <a:effectLst/>
              <a:latin typeface="+mn-lt"/>
              <a:ea typeface="+mn-ea"/>
              <a:cs typeface="+mn-cs"/>
            </a:endParaRPr>
          </a:p>
          <a:p>
            <a:pPr rtl="0" eaLnBrk="1" fontAlgn="auto" latinLnBrk="0" hangingPunct="1"/>
            <a:r>
              <a:rPr lang="en-US" sz="1200" b="1" i="0" u="none" strike="noStrike" kern="1200" dirty="0">
                <a:solidFill>
                  <a:schemeClr val="tx1"/>
                </a:solidFill>
                <a:effectLst/>
                <a:latin typeface="+mn-lt"/>
                <a:ea typeface="+mn-ea"/>
                <a:cs typeface="+mn-cs"/>
              </a:rPr>
              <a:t>Data Disruption </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Data is the world’s next natural resource and the new competitive advantage. However, not enough companies are tapping into data’s full potential. </a:t>
            </a: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dirty="0">
                <a:solidFill>
                  <a:srgbClr val="000000"/>
                </a:solidFill>
                <a:latin typeface="+mn-lt"/>
                <a:ea typeface="Arial"/>
                <a:cs typeface="Arial"/>
                <a:sym typeface="Arial"/>
              </a:rPr>
              <a:t>Big data keeps getting</a:t>
            </a:r>
            <a:r>
              <a:rPr lang="en-US" sz="1200" baseline="0" dirty="0">
                <a:solidFill>
                  <a:srgbClr val="000000"/>
                </a:solidFill>
                <a:latin typeface="+mn-lt"/>
                <a:ea typeface="Arial"/>
                <a:cs typeface="Arial"/>
                <a:sym typeface="Arial"/>
              </a:rPr>
              <a:t> bigger. 2.5 billion GBs of data are created per day meaning businesses are constantly struggling to keep up with the amounts of information available. </a:t>
            </a: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baseline="0" dirty="0">
                <a:solidFill>
                  <a:srgbClr val="000000"/>
                </a:solidFill>
                <a:latin typeface="+mn-lt"/>
                <a:ea typeface="Arial"/>
                <a:cs typeface="Arial"/>
                <a:sym typeface="Arial"/>
              </a:rPr>
              <a:t>80% of the world’s data is ‘dark data’—unstructured data from sources like online imagery, social media channels, and videos. Companies are only just starting to tap into the potential of unstructured data. </a:t>
            </a:r>
            <a:endParaRPr lang="en-US" sz="1200" dirty="0">
              <a:solidFill>
                <a:srgbClr val="000000"/>
              </a:solidFill>
              <a:latin typeface="+mn-lt"/>
              <a:ea typeface="Arial"/>
              <a:cs typeface="Arial"/>
              <a:sym typeface="Arial"/>
            </a:endParaRP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dirty="0">
                <a:solidFill>
                  <a:srgbClr val="000000"/>
                </a:solidFill>
                <a:latin typeface="+mn-lt"/>
                <a:ea typeface="Arial"/>
                <a:cs typeface="Arial"/>
                <a:sym typeface="Arial"/>
              </a:rPr>
              <a:t>The potential of cloud computing, which gives</a:t>
            </a:r>
            <a:r>
              <a:rPr lang="en-US" sz="1200" baseline="0" dirty="0">
                <a:solidFill>
                  <a:srgbClr val="000000"/>
                </a:solidFill>
                <a:latin typeface="+mn-lt"/>
                <a:ea typeface="Arial"/>
                <a:cs typeface="Arial"/>
                <a:sym typeface="Arial"/>
              </a:rPr>
              <a:t> you the power to track billions of transactions and extract insights from your data faster, is only now starting to be leveraged.</a:t>
            </a:r>
          </a:p>
          <a:p>
            <a:pPr marL="171450" lvl="0" indent="-171450" rtl="0">
              <a:spcBef>
                <a:spcPts val="0"/>
              </a:spcBef>
              <a:spcAft>
                <a:spcPts val="300"/>
              </a:spcAft>
              <a:buClr>
                <a:schemeClr val="dk1"/>
              </a:buClr>
              <a:buSzPct val="100000"/>
              <a:buFont typeface="Arial"/>
              <a:buChar char="•"/>
            </a:pPr>
            <a:r>
              <a:rPr lang="en-US" sz="1200" baseline="0" dirty="0">
                <a:solidFill>
                  <a:srgbClr val="000000"/>
                </a:solidFill>
                <a:latin typeface="+mn-lt"/>
                <a:ea typeface="Arial"/>
                <a:cs typeface="Arial"/>
                <a:sym typeface="Arial"/>
              </a:rPr>
              <a:t>While d</a:t>
            </a:r>
            <a:r>
              <a:rPr lang="en-US" sz="1200" dirty="0">
                <a:solidFill>
                  <a:srgbClr val="000000"/>
                </a:solidFill>
                <a:latin typeface="+mn-lt"/>
                <a:ea typeface="Arial"/>
                <a:cs typeface="Arial"/>
                <a:sym typeface="Arial"/>
              </a:rPr>
              <a:t>ata sharing is necessary to create value in today’s cross-industry ecosystem,</a:t>
            </a:r>
            <a:r>
              <a:rPr lang="en-US" sz="1200" baseline="0" dirty="0">
                <a:solidFill>
                  <a:srgbClr val="000000"/>
                </a:solidFill>
                <a:latin typeface="+mn-lt"/>
                <a:ea typeface="Arial"/>
                <a:cs typeface="Arial"/>
                <a:sym typeface="Arial"/>
              </a:rPr>
              <a:t> companies are still hesitant to share data due to security concerns. </a:t>
            </a:r>
          </a:p>
          <a:p>
            <a:pPr rtl="0" eaLnBrk="1" fontAlgn="t" latinLnBrk="0" hangingPunct="1"/>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Business Disruption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Industry convergence and the rise of new competitors and revenue models means enterprise growth increasingly depends on collaborating with new kinds of partners. </a:t>
            </a:r>
          </a:p>
          <a:p>
            <a:pPr marL="171450" marR="0" lvl="0" indent="-171450" algn="l" defTabSz="457200" rtl="0" eaLnBrk="1" fontAlgn="auto" latinLnBrk="0" hangingPunct="1">
              <a:lnSpc>
                <a:spcPct val="100000"/>
              </a:lnSpc>
              <a:spcBef>
                <a:spcPts val="0"/>
              </a:spcBef>
              <a:spcAft>
                <a:spcPts val="600"/>
              </a:spcAft>
              <a:buClr>
                <a:schemeClr val="dk1"/>
              </a:buClr>
              <a:buSzPct val="100000"/>
              <a:buFont typeface="Arial"/>
              <a:buChar char="•"/>
              <a:tabLst/>
              <a:defRPr/>
            </a:pPr>
            <a:r>
              <a:rPr lang="en-US" sz="1200" u="none" strike="noStrike" cap="none" noProof="0" dirty="0">
                <a:solidFill>
                  <a:schemeClr val="dk1"/>
                </a:solidFill>
                <a:latin typeface="+mn-lt"/>
                <a:ea typeface="Arial"/>
                <a:cs typeface="Arial"/>
                <a:sym typeface="Arial"/>
              </a:rPr>
              <a:t>Competition from new entrants, players, other industries and even consumers is forcing companies to move faster and</a:t>
            </a:r>
            <a:r>
              <a:rPr lang="en-US" sz="1200" u="none" strike="noStrike" cap="none" baseline="0" noProof="0" dirty="0">
                <a:solidFill>
                  <a:schemeClr val="dk1"/>
                </a:solidFill>
                <a:latin typeface="+mn-lt"/>
                <a:ea typeface="Arial"/>
                <a:cs typeface="Arial"/>
                <a:sym typeface="Arial"/>
              </a:rPr>
              <a:t> more efficiently.</a:t>
            </a:r>
          </a:p>
          <a:p>
            <a:pPr marL="171450" marR="0" lvl="0" indent="-171450" algn="l" defTabSz="457200" rtl="0" eaLnBrk="1" fontAlgn="auto" latinLnBrk="0" hangingPunct="1">
              <a:lnSpc>
                <a:spcPct val="100000"/>
              </a:lnSpc>
              <a:spcBef>
                <a:spcPts val="0"/>
              </a:spcBef>
              <a:spcAft>
                <a:spcPts val="600"/>
              </a:spcAft>
              <a:buClr>
                <a:schemeClr val="dk1"/>
              </a:buClr>
              <a:buSzPct val="100000"/>
              <a:buFont typeface="Arial"/>
              <a:buChar char="•"/>
              <a:tabLst/>
              <a:defRPr/>
            </a:pPr>
            <a:r>
              <a:rPr lang="en-US" sz="1200" dirty="0">
                <a:latin typeface="+mn-lt"/>
                <a:ea typeface="Arial"/>
                <a:cs typeface="Arial"/>
                <a:sym typeface="Arial"/>
              </a:rPr>
              <a:t>Creating impact at scale in today’s economy requires close collaboration with new types of partners - even those that may be your current competitors.</a:t>
            </a:r>
            <a:r>
              <a:rPr lang="en-US" sz="1200" u="none" strike="noStrike" cap="none" baseline="0" noProof="0" dirty="0">
                <a:solidFill>
                  <a:schemeClr val="dk1"/>
                </a:solidFill>
                <a:latin typeface="+mn-lt"/>
                <a:ea typeface="Arial"/>
                <a:cs typeface="Arial"/>
                <a:sym typeface="Arial"/>
              </a:rPr>
              <a:t> </a:t>
            </a:r>
          </a:p>
          <a:p>
            <a:pPr marL="171450" marR="0" lvl="0" indent="-171450" algn="l" defTabSz="457200" rtl="0" eaLnBrk="1" fontAlgn="auto" latinLnBrk="0" hangingPunct="1">
              <a:lnSpc>
                <a:spcPct val="100000"/>
              </a:lnSpc>
              <a:spcBef>
                <a:spcPts val="0"/>
              </a:spcBef>
              <a:spcAft>
                <a:spcPts val="600"/>
              </a:spcAft>
              <a:buClr>
                <a:schemeClr val="dk1"/>
              </a:buClr>
              <a:buSzPct val="100000"/>
              <a:buFont typeface="Arial"/>
              <a:buChar char="•"/>
              <a:tabLst/>
              <a:defRPr/>
            </a:pPr>
            <a:r>
              <a:rPr lang="en-US" sz="1200" baseline="0" dirty="0">
                <a:solidFill>
                  <a:srgbClr val="000000"/>
                </a:solidFill>
                <a:latin typeface="+mn-lt"/>
                <a:ea typeface="Arial"/>
                <a:cs typeface="Arial"/>
                <a:sym typeface="Arial"/>
              </a:rPr>
              <a:t>Global supply chains are becoming more complex, making it increasingly necessary to interact with diverse partners in efficient, transparent, and secure ways.</a:t>
            </a:r>
            <a:endParaRPr lang="en-US" sz="1200" u="none" strike="noStrike" cap="none" baseline="0" noProof="0" dirty="0">
              <a:solidFill>
                <a:schemeClr val="dk1"/>
              </a:solidFill>
              <a:latin typeface="+mn-lt"/>
              <a:ea typeface="Arial"/>
              <a:cs typeface="Arial"/>
              <a:sym typeface="Arial"/>
            </a:endParaRPr>
          </a:p>
          <a:p>
            <a:pPr marL="171450" marR="0" lvl="0" indent="-171450" algn="l" defTabSz="457200" rtl="0" eaLnBrk="1" fontAlgn="auto" latinLnBrk="0" hangingPunct="1">
              <a:lnSpc>
                <a:spcPct val="100000"/>
              </a:lnSpc>
              <a:spcBef>
                <a:spcPts val="0"/>
              </a:spcBef>
              <a:spcAft>
                <a:spcPts val="300"/>
              </a:spcAft>
              <a:buClr>
                <a:srgbClr val="000000"/>
              </a:buClr>
              <a:buSzPct val="100000"/>
              <a:buFont typeface="Arial"/>
              <a:buChar char="•"/>
              <a:tabLst/>
              <a:defRPr/>
            </a:pPr>
            <a:r>
              <a:rPr lang="en-US" sz="1200" i="0" u="none" strike="noStrike" cap="none" dirty="0">
                <a:latin typeface="+mn-lt"/>
                <a:ea typeface="Arial"/>
                <a:cs typeface="Arial"/>
                <a:sym typeface="Arial"/>
              </a:rPr>
              <a:t>The potential for business growth </a:t>
            </a:r>
            <a:r>
              <a:rPr lang="en-US" sz="1200" dirty="0">
                <a:latin typeface="+mn-lt"/>
                <a:ea typeface="Arial"/>
                <a:cs typeface="Arial"/>
                <a:sym typeface="Arial"/>
              </a:rPr>
              <a:t>within</a:t>
            </a:r>
            <a:r>
              <a:rPr lang="en-US" sz="1200" i="0" u="none" strike="noStrike" cap="none" dirty="0">
                <a:latin typeface="+mn-lt"/>
                <a:ea typeface="Arial"/>
                <a:cs typeface="Arial"/>
                <a:sym typeface="Arial"/>
              </a:rPr>
              <a:t> ecosystems is still hampered by disconnected operations. </a:t>
            </a:r>
            <a:endParaRPr lang="en-US" sz="1200" u="none" strike="noStrike" cap="none" dirty="0">
              <a:solidFill>
                <a:srgbClr val="000000"/>
              </a:solidFill>
              <a:latin typeface="+mn-lt"/>
              <a:ea typeface="Arial"/>
              <a:cs typeface="Arial"/>
              <a:sym typeface="Arial"/>
            </a:endParaRPr>
          </a:p>
          <a:p>
            <a:pPr marL="171450" marR="0" lvl="0" indent="-171450" algn="l" rtl="0">
              <a:spcBef>
                <a:spcPts val="0"/>
              </a:spcBef>
              <a:spcAft>
                <a:spcPts val="300"/>
              </a:spcAft>
              <a:buClr>
                <a:srgbClr val="000000"/>
              </a:buClr>
              <a:buSzPct val="100000"/>
              <a:buFont typeface="Arial"/>
              <a:buChar char="•"/>
            </a:pPr>
            <a:r>
              <a:rPr lang="en-US" sz="1200" u="none" strike="noStrike" cap="none" dirty="0">
                <a:solidFill>
                  <a:srgbClr val="000000"/>
                </a:solidFill>
                <a:latin typeface="+mn-lt"/>
                <a:ea typeface="Arial"/>
                <a:cs typeface="Arial"/>
                <a:sym typeface="Arial"/>
              </a:rPr>
              <a:t>Enterprises who will win tomorrow are forging new sorts of partnerships today</a:t>
            </a:r>
            <a:r>
              <a:rPr lang="en-US" sz="1200" dirty="0">
                <a:solidFill>
                  <a:srgbClr val="000000"/>
                </a:solidFill>
                <a:latin typeface="+mn-lt"/>
                <a:ea typeface="Arial"/>
                <a:cs typeface="Arial"/>
                <a:sym typeface="Arial"/>
              </a:rPr>
              <a:t>; defining new</a:t>
            </a:r>
            <a:r>
              <a:rPr lang="en-US" sz="1200" dirty="0">
                <a:latin typeface="+mn-lt"/>
                <a:ea typeface="Arial"/>
                <a:cs typeface="Arial"/>
                <a:sym typeface="Arial"/>
              </a:rPr>
              <a:t> </a:t>
            </a:r>
            <a:r>
              <a:rPr lang="en-US" sz="1200" u="none" strike="noStrike" cap="none" dirty="0">
                <a:latin typeface="+mn-lt"/>
                <a:ea typeface="Arial"/>
                <a:cs typeface="Arial"/>
                <a:sym typeface="Arial"/>
              </a:rPr>
              <a:t>partnership models that </a:t>
            </a:r>
            <a:r>
              <a:rPr lang="en-US" sz="1200" b="0" u="none" strike="noStrike" cap="none" dirty="0">
                <a:latin typeface="+mn-lt"/>
                <a:ea typeface="Arial"/>
                <a:cs typeface="Arial"/>
                <a:sym typeface="Arial"/>
              </a:rPr>
              <a:t>incorporate the shared needs and goals of different kinds of participants</a:t>
            </a:r>
            <a:r>
              <a:rPr lang="en-US" sz="1200" dirty="0">
                <a:latin typeface="+mn-lt"/>
                <a:ea typeface="Arial"/>
                <a:cs typeface="Arial"/>
                <a:sym typeface="Arial"/>
              </a:rPr>
              <a:t>.</a:t>
            </a:r>
          </a:p>
          <a:p>
            <a:pPr rtl="0" eaLnBrk="1" fontAlgn="t"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3</a:t>
            </a:fld>
            <a:endParaRPr lang="en-US"/>
          </a:p>
        </p:txBody>
      </p:sp>
    </p:spTree>
    <p:extLst>
      <p:ext uri="{BB962C8B-B14F-4D97-AF65-F5344CB8AC3E}">
        <p14:creationId xmlns:p14="http://schemas.microsoft.com/office/powerpoint/2010/main" val="4441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5</a:t>
            </a:fld>
            <a:endParaRPr lang="en-US"/>
          </a:p>
        </p:txBody>
      </p:sp>
    </p:spTree>
    <p:extLst>
      <p:ext uri="{BB962C8B-B14F-4D97-AF65-F5344CB8AC3E}">
        <p14:creationId xmlns:p14="http://schemas.microsoft.com/office/powerpoint/2010/main" val="134770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always challenges in bringing together a diverse set of institutions when forming a new digital ecosystem.  </a:t>
            </a:r>
          </a:p>
          <a:p>
            <a:pPr marL="0" marR="0" indent="0" algn="l" defTabSz="68578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68578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ecosystem has to overcome the fact that they are usually only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t>
            </a:r>
          </a:p>
          <a:p>
            <a:pPr marL="171450" marR="0" indent="-171450" algn="l" defTabSz="685783"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strong as the weakest member; </a:t>
            </a:r>
          </a:p>
          <a:p>
            <a:pPr marL="171450" marR="0" indent="-171450" algn="l" defTabSz="685783"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as fast as their slowest member, </a:t>
            </a:r>
          </a:p>
          <a:p>
            <a:pPr marL="171450" marR="0" indent="-171450" algn="l" defTabSz="685783"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richest as the poorest member (who may be struggling to find funding), </a:t>
            </a:r>
          </a:p>
          <a:p>
            <a:pPr marL="171450" marR="0" indent="-171450" algn="l" defTabSz="685783"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as secure as the most in-secure member </a:t>
            </a:r>
          </a:p>
          <a:p>
            <a:pPr marL="171450" marR="0" indent="-171450" algn="l" defTabSz="685783"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and smartest as their least informed member. </a:t>
            </a:r>
          </a:p>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6</a:t>
            </a:fld>
            <a:endParaRPr lang="en-US" dirty="0"/>
          </a:p>
        </p:txBody>
      </p:sp>
    </p:spTree>
    <p:extLst>
      <p:ext uri="{BB962C8B-B14F-4D97-AF65-F5344CB8AC3E}">
        <p14:creationId xmlns:p14="http://schemas.microsoft.com/office/powerpoint/2010/main" val="11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dirty="0">
                <a:solidFill>
                  <a:schemeClr val="bg1"/>
                </a:solidFill>
                <a:latin typeface="IBM Plex Sans" charset="0"/>
                <a:ea typeface="IBM Plex Sans" charset="0"/>
                <a:cs typeface="IBM Plex Sans" charset="0"/>
              </a:rPr>
              <a:t>Blockchain for business is ready for production. But the task of developing and deploying solutions is larger than any one business can tackle on its own. It takes allies across departments and disciplines, industries and organizations, countries and cultures.</a:t>
            </a:r>
          </a:p>
          <a:p>
            <a:pPr marL="0" marR="0" lvl="0" indent="0" algn="l" rtl="0">
              <a:spcBef>
                <a:spcPts val="0"/>
              </a:spcBef>
              <a:buClr>
                <a:srgbClr val="FF0000"/>
              </a:buClr>
              <a:buSzPct val="25000"/>
              <a:buFont typeface="Arial"/>
              <a:buNone/>
            </a:pPr>
            <a:endParaRPr lang="en-US" sz="1200" b="1" dirty="0">
              <a:solidFill>
                <a:schemeClr val="lt2"/>
              </a:solidFill>
              <a:latin typeface="+mn-lt"/>
              <a:ea typeface="Arial"/>
              <a:cs typeface="Arial"/>
              <a:sym typeface="Arial"/>
            </a:endParaRPr>
          </a:p>
          <a:p>
            <a:pPr marL="0" marR="0" lvl="0" indent="0" algn="l" rtl="0">
              <a:spcBef>
                <a:spcPts val="0"/>
              </a:spcBef>
              <a:buClr>
                <a:srgbClr val="FF0000"/>
              </a:buClr>
              <a:buSzPct val="25000"/>
              <a:buFont typeface="Arial"/>
              <a:buNone/>
            </a:pPr>
            <a:r>
              <a:rPr lang="en-US" sz="1200" b="1" dirty="0">
                <a:solidFill>
                  <a:schemeClr val="lt2"/>
                </a:solidFill>
                <a:latin typeface="+mn-lt"/>
                <a:ea typeface="Arial"/>
                <a:cs typeface="Arial"/>
                <a:sym typeface="Arial"/>
              </a:rPr>
              <a:t>Increased</a:t>
            </a:r>
            <a:r>
              <a:rPr lang="en-US" sz="1200" b="1" baseline="0" dirty="0">
                <a:solidFill>
                  <a:schemeClr val="lt2"/>
                </a:solidFill>
                <a:latin typeface="+mn-lt"/>
                <a:ea typeface="Arial"/>
                <a:cs typeface="Arial"/>
                <a:sym typeface="Arial"/>
              </a:rPr>
              <a:t> trust increases efficiency </a:t>
            </a:r>
            <a:endParaRPr lang="en-US" sz="1200" b="1" dirty="0">
              <a:solidFill>
                <a:schemeClr val="lt2"/>
              </a:solidFill>
              <a:latin typeface="+mn-lt"/>
              <a:ea typeface="Arial"/>
              <a:cs typeface="Arial"/>
              <a:sym typeface="Arial"/>
            </a:endParaRPr>
          </a:p>
          <a:p>
            <a:pPr marL="0" marR="0" lvl="0" indent="0" algn="l" rtl="0">
              <a:spcBef>
                <a:spcPts val="0"/>
              </a:spcBef>
              <a:buClr>
                <a:srgbClr val="FF0000"/>
              </a:buClr>
              <a:buSzPct val="25000"/>
              <a:buFont typeface="Arial"/>
              <a:buNone/>
            </a:pPr>
            <a:r>
              <a:rPr lang="en-US" sz="1200" b="0" dirty="0">
                <a:solidFill>
                  <a:schemeClr val="lt2"/>
                </a:solidFill>
                <a:latin typeface="+mn-lt"/>
                <a:ea typeface="Arial"/>
                <a:cs typeface="Arial"/>
                <a:sym typeface="Arial"/>
              </a:rPr>
              <a:t>Blockchain results in increased operational efficiency and an enhanced customer experience.  </a:t>
            </a:r>
            <a:endParaRPr lang="en-US" dirty="0"/>
          </a:p>
          <a:p>
            <a:pPr marL="171450" marR="0" lvl="0" indent="-171450" algn="l" rtl="0">
              <a:lnSpc>
                <a:spcPct val="100000"/>
              </a:lnSpc>
              <a:spcBef>
                <a:spcPts val="0"/>
              </a:spcBef>
              <a:spcAft>
                <a:spcPts val="300"/>
              </a:spcAft>
              <a:buClr>
                <a:schemeClr val="dk1"/>
              </a:buClr>
              <a:buSzPct val="100000"/>
              <a:buFont typeface="Arial"/>
              <a:buChar char="•"/>
            </a:pPr>
            <a:r>
              <a:rPr lang="en-US" sz="1200" dirty="0">
                <a:latin typeface="+mn-lt"/>
                <a:ea typeface="Arial"/>
                <a:cs typeface="Arial"/>
                <a:sym typeface="Arial"/>
              </a:rPr>
              <a:t>Using blockchain to actively address security threats and protect against fraud allows businesses to manage costs and redirect resources towards innovation. </a:t>
            </a: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u="none" strike="noStrike" cap="none" dirty="0">
                <a:solidFill>
                  <a:srgbClr val="000000"/>
                </a:solidFill>
                <a:latin typeface="+mn-lt"/>
                <a:ea typeface="Arial"/>
                <a:cs typeface="Arial"/>
                <a:sym typeface="Arial"/>
              </a:rPr>
              <a:t>Regulation is on the rise. The last 10 years have seen the growth of global, cross-industry regulations, including HIPAA, Sarbanes-Oxley, anti-money laundering,</a:t>
            </a:r>
            <a:r>
              <a:rPr lang="en-US" sz="1200" u="none" strike="noStrike" cap="none" baseline="0" dirty="0">
                <a:solidFill>
                  <a:srgbClr val="000000"/>
                </a:solidFill>
                <a:latin typeface="+mn-lt"/>
                <a:ea typeface="Arial"/>
                <a:cs typeface="Arial"/>
                <a:sym typeface="Arial"/>
              </a:rPr>
              <a:t> </a:t>
            </a:r>
            <a:r>
              <a:rPr lang="en-US" sz="1200" u="none" strike="noStrike" cap="none" dirty="0">
                <a:solidFill>
                  <a:srgbClr val="000000"/>
                </a:solidFill>
                <a:latin typeface="+mn-lt"/>
                <a:ea typeface="Arial"/>
                <a:cs typeface="Arial"/>
                <a:sym typeface="Arial"/>
              </a:rPr>
              <a:t>and more.</a:t>
            </a:r>
            <a:r>
              <a:rPr lang="en-US" sz="1200" u="none" strike="noStrike" cap="none" baseline="0" dirty="0">
                <a:solidFill>
                  <a:srgbClr val="000000"/>
                </a:solidFill>
                <a:latin typeface="+mn-lt"/>
                <a:ea typeface="Arial"/>
                <a:cs typeface="Arial"/>
                <a:sym typeface="Arial"/>
              </a:rPr>
              <a:t> </a:t>
            </a:r>
            <a:r>
              <a:rPr lang="en-US" sz="1200" dirty="0">
                <a:latin typeface="+mn-lt"/>
                <a:ea typeface="Arial"/>
                <a:cs typeface="Arial"/>
                <a:sym typeface="Arial"/>
              </a:rPr>
              <a:t>Businesses can keep pace with the complexities of regulatory compliance by automating operations and securing transactions. </a:t>
            </a:r>
          </a:p>
          <a:p>
            <a:pPr marL="171450" marR="0" lvl="0" indent="-171450" algn="l" rtl="0">
              <a:lnSpc>
                <a:spcPct val="100000"/>
              </a:lnSpc>
              <a:spcBef>
                <a:spcPts val="0"/>
              </a:spcBef>
              <a:spcAft>
                <a:spcPts val="300"/>
              </a:spcAft>
              <a:buClr>
                <a:schemeClr val="dk1"/>
              </a:buClr>
              <a:buSzPct val="100000"/>
              <a:buFont typeface="Arial"/>
              <a:buChar char="•"/>
            </a:pPr>
            <a:r>
              <a:rPr lang="en-US" sz="1200" dirty="0">
                <a:latin typeface="+mn-lt"/>
                <a:ea typeface="Arial"/>
                <a:cs typeface="Arial"/>
                <a:sym typeface="Arial"/>
              </a:rPr>
              <a:t>A rapidly shifting business landscape, in which different entities are competing and new profit sources are being created, necessitates more trusted and secure transactions.</a:t>
            </a:r>
          </a:p>
          <a:p>
            <a:endParaRPr lang="en-US" dirty="0"/>
          </a:p>
          <a:p>
            <a:pPr marL="0" marR="0" lvl="0" indent="0" algn="l" rtl="0">
              <a:spcBef>
                <a:spcPts val="0"/>
              </a:spcBef>
              <a:buClr>
                <a:srgbClr val="FF0000"/>
              </a:buClr>
              <a:buSzPct val="25000"/>
              <a:buFont typeface="Arial"/>
              <a:buNone/>
            </a:pPr>
            <a:r>
              <a:rPr lang="en-US" sz="1200" b="1" dirty="0">
                <a:solidFill>
                  <a:schemeClr val="lt2"/>
                </a:solidFill>
                <a:latin typeface="+mn-lt"/>
                <a:ea typeface="Arial"/>
                <a:cs typeface="Arial"/>
                <a:sym typeface="Arial"/>
              </a:rPr>
              <a:t>Early-mover insights </a:t>
            </a:r>
          </a:p>
          <a:p>
            <a:pPr marL="0" marR="0" lvl="0" indent="0" algn="l" rtl="0">
              <a:spcBef>
                <a:spcPts val="0"/>
              </a:spcBef>
              <a:buClr>
                <a:srgbClr val="FF0000"/>
              </a:buClr>
              <a:buSzPct val="25000"/>
              <a:buFont typeface="Arial"/>
              <a:buNone/>
            </a:pPr>
            <a:r>
              <a:rPr lang="en-US" sz="1200" dirty="0">
                <a:solidFill>
                  <a:schemeClr val="lt2"/>
                </a:solidFill>
                <a:latin typeface="+mn-lt"/>
                <a:ea typeface="Arial"/>
                <a:cs typeface="Arial"/>
                <a:sym typeface="Arial"/>
              </a:rPr>
              <a:t>As blockchain becomes the standard for transactions, blockchain pioneers will have </a:t>
            </a:r>
            <a:r>
              <a:rPr lang="en-US" sz="1200" baseline="0" dirty="0">
                <a:solidFill>
                  <a:schemeClr val="lt2"/>
                </a:solidFill>
                <a:latin typeface="+mn-lt"/>
                <a:ea typeface="Arial"/>
                <a:cs typeface="Arial"/>
                <a:sym typeface="Arial"/>
              </a:rPr>
              <a:t>data, </a:t>
            </a:r>
            <a:r>
              <a:rPr lang="en-US" sz="1200" dirty="0">
                <a:solidFill>
                  <a:schemeClr val="lt2"/>
                </a:solidFill>
                <a:latin typeface="+mn-lt"/>
                <a:ea typeface="Arial"/>
                <a:cs typeface="Arial"/>
                <a:sym typeface="Arial"/>
              </a:rPr>
              <a:t>experience,  and expertise that puts them at a competitive advantage.</a:t>
            </a:r>
          </a:p>
          <a:p>
            <a:pPr marL="171450" lvl="0" indent="-171450" rtl="0">
              <a:spcBef>
                <a:spcPts val="0"/>
              </a:spcBef>
              <a:spcAft>
                <a:spcPts val="300"/>
              </a:spcAft>
              <a:buClr>
                <a:schemeClr val="dk1"/>
              </a:buClr>
              <a:buSzPct val="100000"/>
              <a:buFont typeface="Arial"/>
              <a:buChar char="•"/>
            </a:pPr>
            <a:r>
              <a:rPr lang="en-US" sz="1200" dirty="0">
                <a:latin typeface="+mn-lt"/>
                <a:ea typeface="Arial"/>
                <a:cs typeface="Arial"/>
                <a:sym typeface="Arial"/>
              </a:rPr>
              <a:t>Early blockchain adopters are gaining insights and expertise that can’t be quickly copied by those who hang back, and shaping the evolution of blockchain for decades to come. </a:t>
            </a:r>
          </a:p>
          <a:p>
            <a:pPr marL="171450" lvl="0" indent="-171450" rtl="0">
              <a:spcBef>
                <a:spcPts val="0"/>
              </a:spcBef>
              <a:spcAft>
                <a:spcPts val="300"/>
              </a:spcAft>
              <a:buClr>
                <a:schemeClr val="lt1"/>
              </a:buClr>
              <a:buSzPct val="100000"/>
              <a:buFont typeface="Arial"/>
              <a:buChar char="•"/>
            </a:pPr>
            <a:r>
              <a:rPr lang="en-US" sz="1200" dirty="0">
                <a:solidFill>
                  <a:schemeClr val="tx1"/>
                </a:solidFill>
                <a:latin typeface="+mn-lt"/>
                <a:ea typeface="Arial"/>
                <a:cs typeface="Arial"/>
                <a:sym typeface="Arial"/>
              </a:rPr>
              <a:t>Industry consortia, considered the “safe zones” for competitor meet-ups, are proliferating and shaping agreements on future business standards for blockchain. </a:t>
            </a:r>
          </a:p>
          <a:p>
            <a:pPr marL="171450" lvl="0" indent="-171450" rtl="0">
              <a:spcBef>
                <a:spcPts val="0"/>
              </a:spcBef>
              <a:spcAft>
                <a:spcPts val="300"/>
              </a:spcAft>
              <a:buClr>
                <a:schemeClr val="lt1"/>
              </a:buClr>
              <a:buSzPct val="100000"/>
              <a:buFont typeface="Arial"/>
              <a:buChar char="•"/>
            </a:pPr>
            <a:r>
              <a:rPr lang="en-US" sz="1200" dirty="0">
                <a:solidFill>
                  <a:schemeClr val="tx1"/>
                </a:solidFill>
                <a:latin typeface="+mn-lt"/>
                <a:ea typeface="Arial"/>
                <a:cs typeface="Arial"/>
                <a:sym typeface="Arial"/>
              </a:rPr>
              <a:t>Blockchain</a:t>
            </a:r>
            <a:r>
              <a:rPr lang="en-US" sz="1200" baseline="0" dirty="0">
                <a:solidFill>
                  <a:schemeClr val="tx1"/>
                </a:solidFill>
                <a:latin typeface="+mn-lt"/>
                <a:ea typeface="Arial"/>
                <a:cs typeface="Arial"/>
                <a:sym typeface="Arial"/>
              </a:rPr>
              <a:t> </a:t>
            </a:r>
            <a:r>
              <a:rPr lang="en-US" sz="1200" dirty="0">
                <a:solidFill>
                  <a:schemeClr val="tx1"/>
                </a:solidFill>
                <a:latin typeface="+mn-lt"/>
                <a:ea typeface="Arial"/>
                <a:cs typeface="Arial"/>
                <a:sym typeface="Arial"/>
              </a:rPr>
              <a:t>can be integrated </a:t>
            </a:r>
            <a:r>
              <a:rPr lang="en-US" sz="1200" baseline="0" dirty="0">
                <a:solidFill>
                  <a:schemeClr val="tx1"/>
                </a:solidFill>
                <a:latin typeface="+mn-lt"/>
                <a:ea typeface="Arial"/>
                <a:cs typeface="Arial"/>
                <a:sym typeface="Arial"/>
              </a:rPr>
              <a:t>with cutting-edge technology such as AI, allowing you to bring analytics to your blockchain and get to better insights faster. </a:t>
            </a:r>
          </a:p>
          <a:p>
            <a:pPr marL="171450" marR="0" lvl="0" indent="-171450" algn="l" defTabSz="457200" rtl="0" eaLnBrk="1" fontAlgn="auto" latinLnBrk="0" hangingPunct="1">
              <a:lnSpc>
                <a:spcPct val="100000"/>
              </a:lnSpc>
              <a:spcBef>
                <a:spcPts val="0"/>
              </a:spcBef>
              <a:spcAft>
                <a:spcPts val="300"/>
              </a:spcAft>
              <a:buClr>
                <a:schemeClr val="lt1"/>
              </a:buClr>
              <a:buSzPct val="100000"/>
              <a:buFont typeface="Arial"/>
              <a:buChar char="•"/>
              <a:tabLst/>
              <a:defRPr/>
            </a:pPr>
            <a:r>
              <a:rPr lang="en-US" sz="1200" baseline="0" dirty="0">
                <a:solidFill>
                  <a:srgbClr val="000000"/>
                </a:solidFill>
                <a:latin typeface="+mn-lt"/>
                <a:ea typeface="Arial"/>
                <a:cs typeface="Arial"/>
                <a:sym typeface="Arial"/>
              </a:rPr>
              <a:t>Blockchain allows you to securely share data across a complex ecosystem, allowing you to fully take advantage of the data available and extract insights more quickly. </a:t>
            </a:r>
            <a:endParaRPr lang="en-US" sz="1200" dirty="0">
              <a:solidFill>
                <a:schemeClr val="tx1"/>
              </a:solidFill>
              <a:latin typeface="+mn-lt"/>
              <a:ea typeface="Arial"/>
              <a:cs typeface="Arial"/>
              <a:sym typeface="Arial"/>
            </a:endParaRPr>
          </a:p>
          <a:p>
            <a:endParaRPr lang="en-US" dirty="0"/>
          </a:p>
          <a:p>
            <a:pPr marL="0" marR="0" lvl="0" indent="0" algn="l" rtl="0">
              <a:spcBef>
                <a:spcPts val="0"/>
              </a:spcBef>
              <a:buSzPct val="25000"/>
              <a:buNone/>
            </a:pPr>
            <a:r>
              <a:rPr lang="en-US" sz="1200" b="1" dirty="0">
                <a:solidFill>
                  <a:schemeClr val="lt2"/>
                </a:solidFill>
                <a:latin typeface="+mn-lt"/>
                <a:ea typeface="Arial"/>
                <a:cs typeface="Arial"/>
                <a:sym typeface="Arial"/>
              </a:rPr>
              <a:t>New business models </a:t>
            </a:r>
          </a:p>
          <a:p>
            <a:pPr marL="0" marR="0" lvl="0" indent="0" algn="l" rtl="0">
              <a:spcBef>
                <a:spcPts val="0"/>
              </a:spcBef>
              <a:buSzPct val="25000"/>
              <a:buNone/>
            </a:pPr>
            <a:r>
              <a:rPr lang="en-US" sz="1200" dirty="0">
                <a:solidFill>
                  <a:schemeClr val="lt2"/>
                </a:solidFill>
                <a:latin typeface="+mn-lt"/>
                <a:ea typeface="Arial"/>
                <a:cs typeface="Arial"/>
                <a:sym typeface="Arial"/>
              </a:rPr>
              <a:t>As the business landscape rapidly changes, early blockchain adopters are delivering valuable new business models and revenue streams with new partners. </a:t>
            </a: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b="0" i="0" u="none" strike="noStrike" cap="none" dirty="0">
                <a:latin typeface="+mn-lt"/>
                <a:ea typeface="Arial"/>
                <a:cs typeface="Arial"/>
                <a:sym typeface="Arial"/>
              </a:rPr>
              <a:t>Increased operational efficiency </a:t>
            </a:r>
            <a:r>
              <a:rPr lang="en-US" sz="1200" b="0" dirty="0">
                <a:latin typeface="+mn-lt"/>
                <a:ea typeface="Arial"/>
                <a:cs typeface="Arial"/>
                <a:sym typeface="Arial"/>
              </a:rPr>
              <a:t>within your organization</a:t>
            </a:r>
            <a:r>
              <a:rPr lang="en-US" sz="1200" b="0" i="0" u="none" strike="noStrike" cap="none" dirty="0">
                <a:latin typeface="+mn-lt"/>
                <a:ea typeface="Arial"/>
                <a:cs typeface="Arial"/>
                <a:sym typeface="Arial"/>
              </a:rPr>
              <a:t> requires that </a:t>
            </a:r>
            <a:r>
              <a:rPr lang="en-US" sz="1200" b="0" dirty="0">
                <a:latin typeface="+mn-lt"/>
                <a:ea typeface="Arial"/>
                <a:cs typeface="Arial"/>
                <a:sym typeface="Arial"/>
              </a:rPr>
              <a:t>you</a:t>
            </a:r>
            <a:r>
              <a:rPr lang="en-US" sz="1200" b="0" i="0" u="none" strike="noStrike" cap="none" dirty="0">
                <a:latin typeface="+mn-lt"/>
                <a:ea typeface="Arial"/>
                <a:cs typeface="Arial"/>
                <a:sym typeface="Arial"/>
              </a:rPr>
              <a:t> break down information silos outside your organization to realize full competitive potential. </a:t>
            </a:r>
            <a:endParaRPr lang="en-US" sz="1200" dirty="0">
              <a:latin typeface="+mn-lt"/>
              <a:ea typeface="Arial"/>
              <a:cs typeface="Arial"/>
              <a:sym typeface="Arial"/>
            </a:endParaRPr>
          </a:p>
          <a:p>
            <a:pPr marL="171450" lvl="0" indent="-171450" rtl="0">
              <a:spcBef>
                <a:spcPts val="0"/>
              </a:spcBef>
              <a:spcAft>
                <a:spcPts val="300"/>
              </a:spcAft>
              <a:buClr>
                <a:schemeClr val="dk1"/>
              </a:buClr>
              <a:buSzPct val="100000"/>
              <a:buFont typeface="Arial"/>
              <a:buChar char="•"/>
            </a:pPr>
            <a:r>
              <a:rPr lang="en-US" sz="1200" dirty="0">
                <a:latin typeface="+mn-lt"/>
                <a:ea typeface="Arial"/>
                <a:cs typeface="Arial"/>
                <a:sym typeface="Arial"/>
              </a:rPr>
              <a:t>Early adopters of blockchain realize the potential of a business network where transactions are not operated in their own silos.</a:t>
            </a:r>
          </a:p>
          <a:p>
            <a:pPr marL="171450" lvl="0" indent="-171450" rtl="0">
              <a:spcBef>
                <a:spcPts val="0"/>
              </a:spcBef>
              <a:spcAft>
                <a:spcPts val="300"/>
              </a:spcAft>
              <a:buClr>
                <a:schemeClr val="dk1"/>
              </a:buClr>
              <a:buSzPct val="100000"/>
              <a:buFont typeface="Arial"/>
              <a:buChar char="•"/>
            </a:pPr>
            <a:r>
              <a:rPr lang="en-US" sz="1200" dirty="0">
                <a:latin typeface="+mn-lt"/>
                <a:ea typeface="Arial"/>
                <a:cs typeface="Arial"/>
                <a:sym typeface="Arial"/>
              </a:rPr>
              <a:t>8 in 10 early adopters of blockchain are investing in the technology in response to profit pools shifting in their industry or the opportunity to develop new business models.</a:t>
            </a:r>
          </a:p>
          <a:p>
            <a:pPr marL="171450" lvl="0" indent="-171450" rtl="0">
              <a:spcBef>
                <a:spcPts val="0"/>
              </a:spcBef>
              <a:spcAft>
                <a:spcPts val="300"/>
              </a:spcAft>
              <a:buClr>
                <a:schemeClr val="dk1"/>
              </a:buClr>
              <a:buSzPct val="100000"/>
              <a:buFont typeface="Arial"/>
              <a:buChar char="•"/>
            </a:pPr>
            <a:r>
              <a:rPr lang="en-US" sz="1200" dirty="0">
                <a:latin typeface="+mn-lt"/>
                <a:ea typeface="Arial"/>
                <a:cs typeface="Arial"/>
                <a:sym typeface="Arial"/>
              </a:rPr>
              <a:t>Established and new competitors will use these technologies to reimagine and disrupt existing industries. </a:t>
            </a:r>
          </a:p>
          <a:p>
            <a:pPr marL="171450" lvl="0" indent="-171450" rtl="0">
              <a:spcBef>
                <a:spcPts val="0"/>
              </a:spcBef>
              <a:spcAft>
                <a:spcPts val="300"/>
              </a:spcAft>
              <a:buClr>
                <a:schemeClr val="dk1"/>
              </a:buClr>
              <a:buSzPct val="100000"/>
              <a:buFont typeface="Arial"/>
              <a:buChar char="•"/>
            </a:pPr>
            <a:r>
              <a:rPr lang="en-US" sz="1200" dirty="0">
                <a:latin typeface="+mn-lt"/>
                <a:ea typeface="Arial"/>
                <a:cs typeface="Arial"/>
                <a:sym typeface="Arial"/>
              </a:rPr>
              <a:t>60% of blockchain early adopters are experimenting with a radically different business model — the platform model, which connects vast amounts of people, resources and organizations in an interactive ecosystem to create entirely new forms of business value. </a:t>
            </a:r>
          </a:p>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8</a:t>
            </a:fld>
            <a:endParaRPr lang="en-US"/>
          </a:p>
        </p:txBody>
      </p:sp>
    </p:spTree>
    <p:extLst>
      <p:ext uri="{BB962C8B-B14F-4D97-AF65-F5344CB8AC3E}">
        <p14:creationId xmlns:p14="http://schemas.microsoft.com/office/powerpoint/2010/main" val="44414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1581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t>10</a:t>
            </a:fld>
            <a:endParaRPr lang="en-US"/>
          </a:p>
        </p:txBody>
      </p:sp>
    </p:spTree>
    <p:extLst>
      <p:ext uri="{BB962C8B-B14F-4D97-AF65-F5344CB8AC3E}">
        <p14:creationId xmlns:p14="http://schemas.microsoft.com/office/powerpoint/2010/main" val="221188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Bef>
                <a:spcPts val="0"/>
              </a:spcBef>
              <a:buNone/>
            </a:pPr>
            <a:r>
              <a:rPr lang="en-US" sz="1200" b="1" dirty="0">
                <a:solidFill>
                  <a:schemeClr val="bg1"/>
                </a:solidFill>
                <a:latin typeface="IBM Plex Sans" charset="0"/>
                <a:ea typeface="IBM Plex Sans" charset="0"/>
                <a:cs typeface="IBM Plex Sans" charset="0"/>
                <a:sym typeface="IBM Plex Sans"/>
              </a:rPr>
              <a:t>HOW IBM CAN HELP  (HOW IBM IS DIFFERENT)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IBM Plex Sans" charset="0"/>
                <a:ea typeface="IBM Plex Sans" charset="0"/>
                <a:cs typeface="IBM Plex Sans" charset="0"/>
              </a:rPr>
              <a:t>Providing</a:t>
            </a:r>
            <a:r>
              <a:rPr lang="en-US" sz="1200" b="0" kern="1200" baseline="0" dirty="0">
                <a:solidFill>
                  <a:schemeClr val="bg1"/>
                </a:solidFill>
                <a:effectLst/>
                <a:latin typeface="IBM Plex Sans" charset="0"/>
                <a:ea typeface="IBM Plex Sans" charset="0"/>
                <a:cs typeface="IBM Plex Sans" charset="0"/>
              </a:rPr>
              <a:t> the certainty </a:t>
            </a:r>
            <a:r>
              <a:rPr lang="en-US" sz="1200" b="0" kern="1200" dirty="0">
                <a:solidFill>
                  <a:schemeClr val="bg1"/>
                </a:solidFill>
                <a:effectLst/>
                <a:latin typeface="IBM Plex Sans" charset="0"/>
                <a:ea typeface="IBM Plex Sans" charset="0"/>
                <a:cs typeface="IBM Plex Sans" charset="0"/>
              </a:rPr>
              <a:t>to </a:t>
            </a:r>
            <a:r>
              <a:rPr lang="en-US" sz="1200" b="0" dirty="0">
                <a:solidFill>
                  <a:schemeClr val="bg1"/>
                </a:solidFill>
                <a:latin typeface="IBM Plex Sans" charset="0"/>
                <a:ea typeface="IBM Plex Sans" charset="0"/>
                <a:cs typeface="IBM Plex Sans" charset="0"/>
              </a:rPr>
              <a:t>solve business challenges together, only IBM can help you overcome the complexity</a:t>
            </a:r>
            <a:r>
              <a:rPr lang="en-US" sz="1200" b="0" baseline="0" dirty="0">
                <a:solidFill>
                  <a:schemeClr val="bg1"/>
                </a:solidFill>
                <a:latin typeface="IBM Plex Sans" charset="0"/>
                <a:ea typeface="IBM Plex Sans" charset="0"/>
                <a:cs typeface="IBM Plex Sans" charset="0"/>
              </a:rPr>
              <a:t> of blockchain</a:t>
            </a:r>
            <a:r>
              <a:rPr lang="en-US" sz="1200" b="0" dirty="0">
                <a:solidFill>
                  <a:schemeClr val="bg1"/>
                </a:solidFill>
                <a:latin typeface="IBM Plex Sans" charset="0"/>
                <a:ea typeface="IBM Plex Sans" charset="0"/>
                <a:cs typeface="IBM Plex Sans" charset="0"/>
              </a:rPr>
              <a:t> by delivering</a:t>
            </a:r>
          </a:p>
          <a:p>
            <a:pPr lvl="0" algn="l" rtl="0">
              <a:spcBef>
                <a:spcPts val="0"/>
              </a:spcBef>
              <a:buNone/>
            </a:pPr>
            <a:r>
              <a:rPr lang="en-US" sz="1200" b="0" kern="1200" dirty="0">
                <a:solidFill>
                  <a:schemeClr val="bg1"/>
                </a:solidFill>
                <a:effectLst/>
                <a:latin typeface="IBM Plex Sans" charset="0"/>
                <a:ea typeface="IBM Plex Sans" charset="0"/>
                <a:cs typeface="IBM Plex Sans" charset="0"/>
              </a:rPr>
              <a:t>the most secure infrastructure, deepest bench of industry experts</a:t>
            </a:r>
            <a:r>
              <a:rPr lang="en-US" sz="1200" b="0" kern="1200" baseline="0" dirty="0">
                <a:solidFill>
                  <a:schemeClr val="bg1"/>
                </a:solidFill>
                <a:effectLst/>
                <a:latin typeface="IBM Plex Sans" charset="0"/>
                <a:ea typeface="IBM Plex Sans" charset="0"/>
                <a:cs typeface="IBM Plex Sans" charset="0"/>
              </a:rPr>
              <a:t> and </a:t>
            </a:r>
            <a:r>
              <a:rPr lang="en-US" sz="1200" b="0" kern="1200" dirty="0">
                <a:solidFill>
                  <a:schemeClr val="bg1"/>
                </a:solidFill>
                <a:effectLst/>
                <a:latin typeface="IBM Plex Sans" charset="0"/>
                <a:ea typeface="IBM Plex Sans" charset="0"/>
                <a:cs typeface="IBM Plex Sans" charset="0"/>
              </a:rPr>
              <a:t>a partner</a:t>
            </a:r>
            <a:r>
              <a:rPr lang="en-US" sz="1200" b="0" kern="1200" baseline="0" dirty="0">
                <a:solidFill>
                  <a:schemeClr val="bg1"/>
                </a:solidFill>
                <a:effectLst/>
                <a:latin typeface="IBM Plex Sans" charset="0"/>
                <a:ea typeface="IBM Plex Sans" charset="0"/>
                <a:cs typeface="IBM Plex Sans" charset="0"/>
              </a:rPr>
              <a:t> network to </a:t>
            </a:r>
            <a:r>
              <a:rPr lang="en-US" sz="1200" b="0" kern="1200" dirty="0">
                <a:solidFill>
                  <a:schemeClr val="bg1"/>
                </a:solidFill>
                <a:effectLst/>
                <a:latin typeface="IBM Plex Sans" charset="0"/>
                <a:ea typeface="IBM Plex Sans" charset="0"/>
                <a:cs typeface="IBM Plex Sans" charset="0"/>
              </a:rPr>
              <a:t> allow you to commercialize your blockchain network, unlock new value</a:t>
            </a:r>
            <a:r>
              <a:rPr lang="en-US" sz="1200" b="0" kern="1200" baseline="0" dirty="0">
                <a:solidFill>
                  <a:schemeClr val="bg1"/>
                </a:solidFill>
                <a:effectLst/>
                <a:latin typeface="IBM Plex Sans" charset="0"/>
                <a:ea typeface="IBM Plex Sans" charset="0"/>
                <a:cs typeface="IBM Plex Sans" charset="0"/>
              </a:rPr>
              <a:t>, and </a:t>
            </a:r>
            <a:r>
              <a:rPr lang="en-US" sz="1200" b="0" kern="1200" dirty="0">
                <a:solidFill>
                  <a:schemeClr val="bg1"/>
                </a:solidFill>
                <a:effectLst/>
                <a:latin typeface="IBM Plex Sans" charset="0"/>
                <a:ea typeface="IBM Plex Sans" charset="0"/>
                <a:cs typeface="IBM Plex Sans" charset="0"/>
              </a:rPr>
              <a:t>scale up your competitive advantage.</a:t>
            </a:r>
          </a:p>
          <a:p>
            <a:pPr lvl="0" algn="l" rtl="0">
              <a:spcBef>
                <a:spcPts val="0"/>
              </a:spcBef>
              <a:buNone/>
            </a:pPr>
            <a:endParaRPr lang="en-US" sz="1200" b="0" kern="1200" dirty="0">
              <a:solidFill>
                <a:schemeClr val="bg1"/>
              </a:solidFill>
              <a:effectLst/>
              <a:latin typeface="IBM Plex Sans" charset="0"/>
              <a:ea typeface="IBM Plex Sans" charset="0"/>
              <a:cs typeface="IBM Plex Sans" charset="0"/>
            </a:endParaRPr>
          </a:p>
          <a:p>
            <a:r>
              <a:rPr lang="en-US" sz="1200" b="1" kern="1200" dirty="0">
                <a:solidFill>
                  <a:schemeClr val="tx1"/>
                </a:solidFill>
                <a:effectLst/>
                <a:latin typeface="+mn-lt"/>
                <a:ea typeface="+mn-ea"/>
                <a:cs typeface="+mn-cs"/>
              </a:rPr>
              <a:t>SECURITY AT SCALE</a:t>
            </a:r>
            <a:endParaRPr lang="en-US" sz="1200" strike="sng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300"/>
              </a:spcAft>
              <a:buClr>
                <a:srgbClr val="000000"/>
              </a:buClr>
              <a:buSzPct val="100000"/>
              <a:buFont typeface="Arial"/>
              <a:buChar char="•"/>
              <a:tabLst/>
              <a:defRPr/>
            </a:pPr>
            <a:r>
              <a:rPr lang="en-US" sz="1200" dirty="0">
                <a:solidFill>
                  <a:srgbClr val="000000"/>
                </a:solidFill>
                <a:latin typeface="+mn-lt"/>
                <a:ea typeface="Arial"/>
                <a:cs typeface="Arial"/>
                <a:sym typeface="Arial"/>
              </a:rPr>
              <a:t>The most secure blockchain infrastructure, with the highest security rating in the world, managed on IBM Cloud.</a:t>
            </a:r>
          </a:p>
          <a:p>
            <a:pPr marL="171450" marR="0" lvl="0" indent="-171450" algn="l" rtl="0">
              <a:lnSpc>
                <a:spcPct val="100000"/>
              </a:lnSpc>
              <a:spcBef>
                <a:spcPts val="0"/>
              </a:spcBef>
              <a:spcAft>
                <a:spcPts val="300"/>
              </a:spcAft>
              <a:buClr>
                <a:srgbClr val="000000"/>
              </a:buClr>
              <a:buSzPct val="100000"/>
              <a:buFont typeface="Arial"/>
              <a:buChar char="•"/>
            </a:pPr>
            <a:r>
              <a:rPr lang="en-US" sz="1200" dirty="0">
                <a:solidFill>
                  <a:srgbClr val="000000"/>
                </a:solidFill>
                <a:latin typeface="+mn-lt"/>
                <a:ea typeface="Arial"/>
                <a:cs typeface="Arial"/>
                <a:sym typeface="Arial"/>
              </a:rPr>
              <a:t>You can control participants, roles and access — giving you peace of mind about who can access intellectual property on your blockchain network.</a:t>
            </a:r>
          </a:p>
          <a:p>
            <a:pPr marL="171450" marR="0" lvl="0" indent="-171450" algn="l" rtl="0">
              <a:lnSpc>
                <a:spcPct val="100000"/>
              </a:lnSpc>
              <a:spcBef>
                <a:spcPts val="0"/>
              </a:spcBef>
              <a:spcAft>
                <a:spcPts val="300"/>
              </a:spcAft>
              <a:buClr>
                <a:srgbClr val="000000"/>
              </a:buClr>
              <a:buSzPct val="100000"/>
              <a:buFont typeface="Arial"/>
              <a:buChar char="•"/>
            </a:pPr>
            <a:r>
              <a:rPr lang="en-US" sz="1200" dirty="0">
                <a:solidFill>
                  <a:srgbClr val="000000"/>
                </a:solidFill>
                <a:latin typeface="+mn-lt"/>
                <a:ea typeface="Arial"/>
                <a:cs typeface="Arial"/>
                <a:sym typeface="Arial"/>
              </a:rPr>
              <a:t>We’re applying blockchain to transform regulated industries: solving problems like identity verification and bringing trust to financial transactions.</a:t>
            </a:r>
          </a:p>
          <a:p>
            <a:pPr marL="171450" marR="0" lvl="0" indent="-171450" algn="l" defTabSz="457200" rtl="0" eaLnBrk="1" fontAlgn="auto" latinLnBrk="0" hangingPunct="1">
              <a:lnSpc>
                <a:spcPct val="100000"/>
              </a:lnSpc>
              <a:spcBef>
                <a:spcPts val="0"/>
              </a:spcBef>
              <a:spcAft>
                <a:spcPts val="300"/>
              </a:spcAft>
              <a:buClr>
                <a:srgbClr val="000000"/>
              </a:buClr>
              <a:buSzPct val="100000"/>
              <a:buFont typeface="Arial"/>
              <a:buChar char="•"/>
              <a:tabLst/>
              <a:defRPr/>
            </a:pPr>
            <a:r>
              <a:rPr lang="en-US" sz="1200" dirty="0">
                <a:solidFill>
                  <a:srgbClr val="000000"/>
                </a:solidFill>
                <a:latin typeface="+mn-lt"/>
                <a:ea typeface="Arial"/>
                <a:cs typeface="Arial"/>
                <a:sym typeface="Arial"/>
              </a:rPr>
              <a:t>The IBM blockchain platform</a:t>
            </a:r>
            <a:r>
              <a:rPr lang="en-US" sz="1200" baseline="0" dirty="0">
                <a:solidFill>
                  <a:srgbClr val="000000"/>
                </a:solidFill>
                <a:latin typeface="+mn-lt"/>
                <a:ea typeface="Arial"/>
                <a:cs typeface="Arial"/>
                <a:sym typeface="Arial"/>
              </a:rPr>
              <a:t> meets the performance and trust requirements of even the most highly-regulated industries. </a:t>
            </a:r>
            <a:endParaRPr lang="en-US" sz="1200" dirty="0">
              <a:solidFill>
                <a:srgbClr val="000000"/>
              </a:solidFill>
              <a:latin typeface="+mn-lt"/>
              <a:ea typeface="Arial"/>
              <a:cs typeface="Arial"/>
              <a:sym typeface="Arial"/>
            </a:endParaRPr>
          </a:p>
          <a:p>
            <a:pPr marL="171450" marR="0" lvl="0" indent="-171450" algn="l" rtl="0">
              <a:lnSpc>
                <a:spcPct val="100000"/>
              </a:lnSpc>
              <a:spcBef>
                <a:spcPts val="0"/>
              </a:spcBef>
              <a:spcAft>
                <a:spcPts val="300"/>
              </a:spcAft>
              <a:buClr>
                <a:srgbClr val="000000"/>
              </a:buClr>
              <a:buSzPct val="100000"/>
              <a:buFont typeface="Arial"/>
              <a:buChar char="•"/>
            </a:pPr>
            <a:r>
              <a:rPr lang="en-US" sz="1200" dirty="0">
                <a:solidFill>
                  <a:srgbClr val="000000"/>
                </a:solidFill>
                <a:latin typeface="+mn-lt"/>
                <a:ea typeface="Arial"/>
                <a:cs typeface="Arial"/>
                <a:sym typeface="Arial"/>
              </a:rPr>
              <a:t>We run over 55% of the world’s transactional systems, ensuring your transactions and network never go down.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TRUSTED EXPERTISE</a:t>
            </a:r>
            <a:endParaRPr lang="en-US" sz="1200" kern="1200" dirty="0">
              <a:solidFill>
                <a:schemeClr val="tx1"/>
              </a:solidFill>
              <a:effectLst/>
              <a:latin typeface="+mn-lt"/>
              <a:ea typeface="+mn-ea"/>
              <a:cs typeface="+mn-cs"/>
            </a:endParaRPr>
          </a:p>
          <a:p>
            <a:pPr marL="171450" marR="0" lvl="0" indent="-171450" algn="l" rtl="0">
              <a:lnSpc>
                <a:spcPct val="100000"/>
              </a:lnSpc>
              <a:spcBef>
                <a:spcPts val="0"/>
              </a:spcBef>
              <a:spcAft>
                <a:spcPts val="300"/>
              </a:spcAft>
              <a:buClr>
                <a:schemeClr val="dk1"/>
              </a:buClr>
              <a:buSzPct val="100000"/>
              <a:buFont typeface="Arial"/>
              <a:buChar char="•"/>
            </a:pPr>
            <a:r>
              <a:rPr lang="en-US" sz="1200" dirty="0">
                <a:solidFill>
                  <a:schemeClr val="dk1"/>
                </a:solidFill>
                <a:latin typeface="+mn-lt"/>
                <a:ea typeface="Arial"/>
                <a:cs typeface="Arial"/>
                <a:sym typeface="Arial"/>
              </a:rPr>
              <a:t>We have the deepest bench of blockchain experts in the industry, building and running business-ready networks today.</a:t>
            </a:r>
          </a:p>
          <a:p>
            <a:pPr marL="171450" marR="0" lvl="0" indent="-171450" algn="l" rtl="0">
              <a:lnSpc>
                <a:spcPct val="100000"/>
              </a:lnSpc>
              <a:spcBef>
                <a:spcPts val="0"/>
              </a:spcBef>
              <a:spcAft>
                <a:spcPts val="300"/>
              </a:spcAft>
              <a:buClr>
                <a:schemeClr val="dk1"/>
              </a:buClr>
              <a:buSzPct val="100000"/>
              <a:buFont typeface="Arial"/>
              <a:buChar char="•"/>
            </a:pPr>
            <a:r>
              <a:rPr lang="en-US" sz="1200" dirty="0">
                <a:solidFill>
                  <a:schemeClr val="dk1"/>
                </a:solidFill>
                <a:latin typeface="+mn-lt"/>
                <a:ea typeface="Arial"/>
                <a:cs typeface="Arial"/>
                <a:sym typeface="Arial"/>
              </a:rPr>
              <a:t>Tap into our </a:t>
            </a:r>
            <a:r>
              <a:rPr lang="en-US" sz="1200" baseline="0" dirty="0">
                <a:solidFill>
                  <a:schemeClr val="dk1"/>
                </a:solidFill>
                <a:latin typeface="+mn-lt"/>
                <a:ea typeface="Arial"/>
                <a:cs typeface="Arial"/>
                <a:sym typeface="Arial"/>
              </a:rPr>
              <a:t>unparalleled experience with tools that ease collaboration and allow you to activate your blockchain network in 1/3 the time of other platforms.</a:t>
            </a:r>
            <a:endParaRPr lang="en-US" sz="1200" dirty="0">
              <a:solidFill>
                <a:schemeClr val="dk1"/>
              </a:solidFill>
              <a:latin typeface="+mn-lt"/>
              <a:ea typeface="Arial"/>
              <a:cs typeface="Arial"/>
              <a:sym typeface="Arial"/>
            </a:endParaRPr>
          </a:p>
          <a:p>
            <a:pPr marL="171450" marR="0" lvl="0" indent="-171450" algn="l" rtl="0">
              <a:lnSpc>
                <a:spcPct val="100000"/>
              </a:lnSpc>
              <a:spcBef>
                <a:spcPts val="0"/>
              </a:spcBef>
              <a:spcAft>
                <a:spcPts val="300"/>
              </a:spcAft>
              <a:buClr>
                <a:schemeClr val="dk1"/>
              </a:buClr>
              <a:buSzPct val="100000"/>
              <a:buFont typeface="Arial"/>
              <a:buChar char="•"/>
            </a:pPr>
            <a:r>
              <a:rPr lang="en-US" sz="1200" dirty="0">
                <a:solidFill>
                  <a:schemeClr val="dk1"/>
                </a:solidFill>
                <a:latin typeface="+mn-lt"/>
                <a:ea typeface="Arial"/>
                <a:cs typeface="Arial"/>
                <a:sym typeface="Arial"/>
              </a:rPr>
              <a:t>We help you go further, faster: building on what you have, to stand up production-ready </a:t>
            </a:r>
            <a:r>
              <a:rPr lang="en-US" sz="1200" dirty="0" err="1">
                <a:solidFill>
                  <a:schemeClr val="dk1"/>
                </a:solidFill>
                <a:latin typeface="+mn-lt"/>
                <a:ea typeface="Arial"/>
                <a:cs typeface="Arial"/>
                <a:sym typeface="Arial"/>
              </a:rPr>
              <a:t>blockchains</a:t>
            </a:r>
            <a:r>
              <a:rPr lang="en-US" sz="1200" dirty="0">
                <a:solidFill>
                  <a:schemeClr val="dk1"/>
                </a:solidFill>
                <a:latin typeface="+mn-lt"/>
                <a:ea typeface="Arial"/>
                <a:cs typeface="Arial"/>
                <a:sym typeface="Arial"/>
              </a:rPr>
              <a:t>. </a:t>
            </a:r>
          </a:p>
          <a:p>
            <a:pPr marL="171450" marR="0" lvl="0" indent="-171450" algn="l" rtl="0">
              <a:lnSpc>
                <a:spcPct val="100000"/>
              </a:lnSpc>
              <a:spcBef>
                <a:spcPts val="0"/>
              </a:spcBef>
              <a:spcAft>
                <a:spcPts val="300"/>
              </a:spcAft>
              <a:buClr>
                <a:schemeClr val="dk1"/>
              </a:buClr>
              <a:buSzPct val="100000"/>
              <a:buFont typeface="Arial"/>
              <a:buChar char="•"/>
            </a:pPr>
            <a:r>
              <a:rPr lang="en-US" sz="1200" dirty="0">
                <a:solidFill>
                  <a:schemeClr val="dk1"/>
                </a:solidFill>
                <a:latin typeface="+mn-lt"/>
                <a:ea typeface="Arial"/>
                <a:cs typeface="Arial"/>
                <a:sym typeface="Arial"/>
              </a:rPr>
              <a:t>We build, run, and manage active blockchain networks for business, at scale across retail, financial services, logistics and government.</a:t>
            </a:r>
          </a:p>
          <a:p>
            <a:pPr marL="171450" marR="0" lvl="0" indent="-171450" algn="l" rtl="0">
              <a:lnSpc>
                <a:spcPct val="100000"/>
              </a:lnSpc>
              <a:spcBef>
                <a:spcPts val="0"/>
              </a:spcBef>
              <a:spcAft>
                <a:spcPts val="300"/>
              </a:spcAft>
              <a:buClr>
                <a:schemeClr val="dk1"/>
              </a:buClr>
              <a:buSzPct val="100000"/>
              <a:buFont typeface="Arial"/>
              <a:buChar char="•"/>
            </a:pPr>
            <a:r>
              <a:rPr lang="en-US" sz="1200" dirty="0">
                <a:solidFill>
                  <a:schemeClr val="dk1"/>
                </a:solidFill>
                <a:latin typeface="+mn-lt"/>
                <a:ea typeface="Arial"/>
                <a:cs typeface="Arial"/>
                <a:sym typeface="Arial"/>
              </a:rPr>
              <a:t>As lead contributors to Hyperledger Fabric, we designed flexibility into the technology to adapt as business needs evolve over time.</a:t>
            </a: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dirty="0">
                <a:solidFill>
                  <a:schemeClr val="dk1"/>
                </a:solidFill>
                <a:latin typeface="+mn-lt"/>
                <a:ea typeface="Arial"/>
                <a:cs typeface="Arial"/>
                <a:sym typeface="Arial"/>
              </a:rPr>
              <a:t>We bring analytics to your blockchain, enabling you to learn more from your blockchain data through artificial intelligence.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NETWORK</a:t>
            </a:r>
            <a:r>
              <a:rPr lang="en-US" sz="1200" b="1" kern="1200" baseline="0" dirty="0">
                <a:solidFill>
                  <a:schemeClr val="tx1"/>
                </a:solidFill>
                <a:effectLst/>
                <a:latin typeface="+mn-lt"/>
                <a:ea typeface="+mn-ea"/>
                <a:cs typeface="+mn-cs"/>
              </a:rPr>
              <a:t> CONVENING POWER</a:t>
            </a:r>
            <a:endParaRPr lang="en-US" sz="1200" kern="1200" dirty="0">
              <a:solidFill>
                <a:schemeClr val="tx1"/>
              </a:solidFill>
              <a:effectLst/>
              <a:latin typeface="+mn-lt"/>
              <a:ea typeface="+mn-ea"/>
              <a:cs typeface="+mn-cs"/>
            </a:endParaRPr>
          </a:p>
          <a:p>
            <a:pPr marL="171450" marR="0" lvl="0" indent="-171450" algn="l" rtl="0">
              <a:spcBef>
                <a:spcPts val="0"/>
              </a:spcBef>
              <a:spcAft>
                <a:spcPts val="300"/>
              </a:spcAft>
              <a:buClr>
                <a:schemeClr val="dk1"/>
              </a:buClr>
              <a:buSzPct val="100000"/>
              <a:buFont typeface="Arial"/>
              <a:buChar char="•"/>
            </a:pPr>
            <a:r>
              <a:rPr lang="en-US" sz="1200" dirty="0">
                <a:latin typeface="+mn-lt"/>
                <a:ea typeface="Arial"/>
                <a:cs typeface="Arial"/>
                <a:sym typeface="Arial"/>
              </a:rPr>
              <a:t>Blockchain enables new business models, only</a:t>
            </a:r>
            <a:r>
              <a:rPr lang="en-US" sz="1200" baseline="0" dirty="0">
                <a:latin typeface="+mn-lt"/>
                <a:ea typeface="Arial"/>
                <a:cs typeface="Arial"/>
                <a:sym typeface="Arial"/>
              </a:rPr>
              <a:t> IBM has the ability to </a:t>
            </a:r>
            <a:r>
              <a:rPr lang="en-US" sz="1200" dirty="0">
                <a:latin typeface="+mn-lt"/>
                <a:ea typeface="Arial"/>
                <a:cs typeface="Arial"/>
                <a:sym typeface="Arial"/>
              </a:rPr>
              <a:t>bringing together industry-leading partners, organizations, regulators</a:t>
            </a:r>
            <a:r>
              <a:rPr lang="en-US" sz="1200" baseline="0" dirty="0">
                <a:latin typeface="+mn-lt"/>
                <a:ea typeface="Arial"/>
                <a:cs typeface="Arial"/>
                <a:sym typeface="Arial"/>
              </a:rPr>
              <a:t> and suppliers</a:t>
            </a:r>
            <a:r>
              <a:rPr lang="en-US" sz="1200" dirty="0">
                <a:latin typeface="+mn-lt"/>
                <a:ea typeface="Arial"/>
                <a:cs typeface="Arial"/>
                <a:sym typeface="Arial"/>
              </a:rPr>
              <a:t> to create blockchain networks in this collaborative environment. </a:t>
            </a:r>
          </a:p>
          <a:p>
            <a:pPr marL="171450" marR="0" lvl="0" indent="-171450" algn="l" defTabSz="457200" rtl="0" eaLnBrk="1" fontAlgn="auto" latinLnBrk="0" hangingPunct="1">
              <a:lnSpc>
                <a:spcPct val="100000"/>
              </a:lnSpc>
              <a:spcBef>
                <a:spcPts val="0"/>
              </a:spcBef>
              <a:spcAft>
                <a:spcPts val="300"/>
              </a:spcAft>
              <a:buClr>
                <a:schemeClr val="dk1"/>
              </a:buClr>
              <a:buSzPct val="100000"/>
              <a:buFont typeface="Arial"/>
              <a:buChar char="•"/>
              <a:tabLst/>
              <a:defRPr/>
            </a:pPr>
            <a:r>
              <a:rPr lang="en-US" sz="1200" dirty="0">
                <a:latin typeface="+mn-lt"/>
                <a:ea typeface="Arial"/>
                <a:cs typeface="Arial"/>
                <a:sym typeface="Arial"/>
              </a:rPr>
              <a:t>With over hundreds of client engagements to date, IBM</a:t>
            </a:r>
            <a:r>
              <a:rPr lang="en-US" sz="1200" baseline="0" dirty="0">
                <a:latin typeface="+mn-lt"/>
                <a:ea typeface="Arial"/>
                <a:cs typeface="Arial"/>
                <a:sym typeface="Arial"/>
              </a:rPr>
              <a:t> has delivered </a:t>
            </a:r>
            <a:r>
              <a:rPr lang="en-US" sz="1200" dirty="0">
                <a:latin typeface="+mn-lt"/>
                <a:ea typeface="Arial"/>
                <a:cs typeface="Arial"/>
                <a:sym typeface="Arial"/>
              </a:rPr>
              <a:t>some of the earliest and most successful blockchain collaborations.</a:t>
            </a:r>
          </a:p>
          <a:p>
            <a:pPr marL="171450" marR="0" lvl="0" indent="-171450" algn="l" rtl="0">
              <a:spcBef>
                <a:spcPts val="0"/>
              </a:spcBef>
              <a:spcAft>
                <a:spcPts val="300"/>
              </a:spcAft>
              <a:buClr>
                <a:schemeClr val="dk1"/>
              </a:buClr>
              <a:buSzPct val="100000"/>
              <a:buFont typeface="Arial"/>
              <a:buChar char="•"/>
            </a:pPr>
            <a:r>
              <a:rPr lang="en-US" sz="1200" dirty="0">
                <a:latin typeface="+mn-lt"/>
                <a:ea typeface="Arial"/>
                <a:cs typeface="Arial"/>
                <a:sym typeface="Arial"/>
              </a:rPr>
              <a:t>America’s largest retailer puts their trust in our network to track food safety across their vendors around the world.</a:t>
            </a:r>
          </a:p>
          <a:p>
            <a:pPr marL="171450" marR="0" lvl="0" indent="-171450" algn="l" rtl="0">
              <a:spcBef>
                <a:spcPts val="0"/>
              </a:spcBef>
              <a:spcAft>
                <a:spcPts val="300"/>
              </a:spcAft>
              <a:buClr>
                <a:schemeClr val="dk1"/>
              </a:buClr>
              <a:buSzPct val="100000"/>
              <a:buFont typeface="Arial"/>
              <a:buChar char="•"/>
            </a:pPr>
            <a:r>
              <a:rPr lang="en-US" sz="1200" dirty="0">
                <a:latin typeface="+mn-lt"/>
                <a:ea typeface="Arial"/>
                <a:cs typeface="Arial"/>
                <a:sym typeface="Arial"/>
              </a:rPr>
              <a:t>With more active blockchain business networks successfully running today, we can help you create the right blockchain solution.</a:t>
            </a:r>
          </a:p>
          <a:p>
            <a:pPr marL="0" marR="0" lvl="0" indent="0" algn="l" defTabSz="550972" rtl="0" eaLnBrk="1" fontAlgn="auto" latinLnBrk="0" hangingPunct="1">
              <a:lnSpc>
                <a:spcPct val="100000"/>
              </a:lnSpc>
              <a:spcBef>
                <a:spcPts val="600"/>
              </a:spcBef>
              <a:spcAft>
                <a:spcPts val="0"/>
              </a:spcAft>
              <a:buClrTx/>
              <a:buSzTx/>
              <a:buFont typeface="Arial" charset="0"/>
              <a:buNone/>
              <a:tabLst/>
              <a:defRPr/>
            </a:pPr>
            <a:endParaRPr lang="en-US" sz="1200" dirty="0">
              <a:solidFill>
                <a:schemeClr val="bg2"/>
              </a:solidFill>
              <a:effectLst/>
              <a:latin typeface="IBM Plex Sans" charset="0"/>
              <a:ea typeface="IBM Plex Sans" charset="0"/>
              <a:cs typeface="IBM Plex Sans" charset="0"/>
            </a:endParaRPr>
          </a:p>
          <a:p>
            <a:pPr marL="0" marR="0" indent="0" algn="l" defTabSz="550972" rtl="0" eaLnBrk="1" fontAlgn="auto" latinLnBrk="0" hangingPunct="1">
              <a:lnSpc>
                <a:spcPct val="100000"/>
              </a:lnSpc>
              <a:spcBef>
                <a:spcPts val="600"/>
              </a:spcBef>
              <a:spcAft>
                <a:spcPts val="0"/>
              </a:spcAft>
              <a:buClrTx/>
              <a:buSzTx/>
              <a:buFont typeface="Arial" charset="0"/>
              <a:buNone/>
              <a:tabLst/>
              <a:defRPr/>
            </a:pPr>
            <a:endParaRPr lang="en-US" sz="1200" dirty="0">
              <a:solidFill>
                <a:schemeClr val="bg2"/>
              </a:solidFill>
              <a:effectLst/>
              <a:latin typeface="IBM Plex Sans" charset="0"/>
              <a:ea typeface="IBM Plex Sans" charset="0"/>
              <a:cs typeface="IBM Plex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bg2"/>
              </a:solidFill>
              <a:latin typeface="IBM Plex Sans" charset="0"/>
              <a:ea typeface="IBM Plex Sans" charset="0"/>
              <a:cs typeface="IBM Plex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bg2"/>
              </a:solidFill>
              <a:effectLst/>
              <a:latin typeface="IBM Plex Sans" charset="0"/>
              <a:ea typeface="IBM Plex Sans" charset="0"/>
              <a:cs typeface="IBM Plex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bg2"/>
              </a:solidFill>
              <a:effectLst/>
              <a:latin typeface="IBM Plex Sans" charset="0"/>
              <a:ea typeface="IBM Plex Sans" charset="0"/>
              <a:cs typeface="IBM Plex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bg2"/>
              </a:solidFill>
              <a:effectLst/>
              <a:latin typeface="IBM Plex Sans" charset="0"/>
              <a:ea typeface="IBM Plex Sans" charset="0"/>
              <a:cs typeface="IBM Plex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baseline="0" dirty="0">
              <a:solidFill>
                <a:schemeClr val="bg2"/>
              </a:solidFill>
              <a:latin typeface="IBM Plex Sans" charset="0"/>
              <a:ea typeface="IBM Plex Sans" charset="0"/>
              <a:cs typeface="IBM Plex Sans" charset="0"/>
            </a:endParaRPr>
          </a:p>
          <a:p>
            <a:endParaRPr lang="en-US" dirty="0"/>
          </a:p>
        </p:txBody>
      </p:sp>
      <p:sp>
        <p:nvSpPr>
          <p:cNvPr id="4" name="Slide Number Placeholder 3"/>
          <p:cNvSpPr>
            <a:spLocks noGrp="1"/>
          </p:cNvSpPr>
          <p:nvPr>
            <p:ph type="sldNum" sz="quarter" idx="10"/>
          </p:nvPr>
        </p:nvSpPr>
        <p:spPr/>
        <p:txBody>
          <a:bodyPr/>
          <a:lstStyle/>
          <a:p>
            <a:fld id="{EDDE39F7-555F-4E49-87AD-0EBF9F90242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8409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emf"/><Relationship Id="rId7"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3.emf"/><Relationship Id="rId7" Type="http://schemas.openxmlformats.org/officeDocument/2006/relationships/image" Target="../media/image12.tiff"/><Relationship Id="rId2" Type="http://schemas.openxmlformats.org/officeDocument/2006/relationships/image" Target="../media/image2.emf"/><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15" name="Picture 14"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6" name="Picture 15"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Tree>
    <p:extLst>
      <p:ext uri="{BB962C8B-B14F-4D97-AF65-F5344CB8AC3E}">
        <p14:creationId xmlns:p14="http://schemas.microsoft.com/office/powerpoint/2010/main" val="10203882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1961968" y="1269882"/>
            <a:ext cx="7070664" cy="3307383"/>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1722500" cy="3307383"/>
          </a:xfrm>
        </p:spPr>
        <p:txBody>
          <a:bodyPr>
            <a:normAutofit/>
          </a:bodyPr>
          <a:lstStyle>
            <a:lvl1pPr marL="0" indent="0">
              <a:buNone/>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7" name="Picture 6"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0"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9625868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25730" y="1270000"/>
            <a:ext cx="8897424" cy="3203260"/>
          </a:xfrm>
        </p:spPr>
        <p:txBody>
          <a:bodyPr>
            <a:normAutofit/>
          </a:bodyPr>
          <a:lstStyle>
            <a:lvl1pPr marL="0" indent="0" algn="ctr">
              <a:buNone/>
              <a:defRPr sz="1400" baseline="0"/>
            </a:lvl1pPr>
          </a:lstStyle>
          <a:p>
            <a:r>
              <a:rPr lang="en-US"/>
              <a:t>Drag picture to placeholder or click icon to add</a:t>
            </a:r>
            <a:endParaRPr lang="en-US" dirty="0"/>
          </a:p>
        </p:txBody>
      </p:sp>
      <p:pic>
        <p:nvPicPr>
          <p:cNvPr id="10" name="Picture 9"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14" name="Picture 1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1"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0177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14" name="Picture 1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6" name="Text Placeholder 5"/>
          <p:cNvSpPr>
            <a:spLocks noGrp="1"/>
          </p:cNvSpPr>
          <p:nvPr>
            <p:ph type="body" sz="quarter" idx="22" hasCustomPrompt="1"/>
          </p:nvPr>
        </p:nvSpPr>
        <p:spPr>
          <a:xfrm>
            <a:off x="125413" y="1241871"/>
            <a:ext cx="1985951" cy="3340289"/>
          </a:xfrm>
        </p:spPr>
        <p:txBody>
          <a:bodyPr>
            <a:normAutofit/>
          </a:bodyPr>
          <a:lstStyle>
            <a:lvl1pPr marL="0" indent="0">
              <a:buNone/>
              <a:defRPr sz="1800" baseline="0"/>
            </a:lvl1pPr>
          </a:lstStyle>
          <a:p>
            <a:pPr lvl="0"/>
            <a:r>
              <a:rPr lang="en-US" dirty="0"/>
              <a:t>Body copy</a:t>
            </a:r>
          </a:p>
        </p:txBody>
      </p:sp>
      <p:sp>
        <p:nvSpPr>
          <p:cNvPr id="17" name="Text Placeholder 5"/>
          <p:cNvSpPr>
            <a:spLocks noGrp="1"/>
          </p:cNvSpPr>
          <p:nvPr>
            <p:ph type="body" sz="quarter" idx="24" hasCustomPrompt="1"/>
          </p:nvPr>
        </p:nvSpPr>
        <p:spPr>
          <a:xfrm>
            <a:off x="2277730" y="1339759"/>
            <a:ext cx="1719111" cy="3246111"/>
          </a:xfrm>
        </p:spPr>
        <p:txBody>
          <a:bodyPr>
            <a:normAutofit/>
          </a:bodyPr>
          <a:lstStyle>
            <a:lvl1pPr marL="0" indent="0">
              <a:buNone/>
              <a:defRPr sz="1400" baseline="0"/>
            </a:lvl1pPr>
          </a:lstStyle>
          <a:p>
            <a:pPr lvl="0"/>
            <a:r>
              <a:rPr lang="en-US" dirty="0"/>
              <a:t>Detail copy</a:t>
            </a:r>
          </a:p>
        </p:txBody>
      </p:sp>
      <p:sp>
        <p:nvSpPr>
          <p:cNvPr id="18" name="Text Placeholder 2"/>
          <p:cNvSpPr>
            <a:spLocks noGrp="1"/>
          </p:cNvSpPr>
          <p:nvPr>
            <p:ph type="body" sz="quarter" idx="25" hasCustomPrompt="1"/>
          </p:nvPr>
        </p:nvSpPr>
        <p:spPr>
          <a:xfrm>
            <a:off x="4168775" y="1241871"/>
            <a:ext cx="4787999" cy="2560611"/>
          </a:xfrm>
        </p:spPr>
        <p:txBody>
          <a:bodyPr>
            <a:normAutofit/>
          </a:bodyPr>
          <a:lstStyle>
            <a:lvl1pPr marL="0" indent="0">
              <a:buNone/>
              <a:defRPr sz="2400" baseline="0"/>
            </a:lvl1pPr>
          </a:lstStyle>
          <a:p>
            <a:pPr lvl="0"/>
            <a:r>
              <a:rPr lang="en-US" dirty="0"/>
              <a:t>Quote, stat, etc.</a:t>
            </a:r>
          </a:p>
        </p:txBody>
      </p:sp>
      <p:sp>
        <p:nvSpPr>
          <p:cNvPr id="19"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0" name="TextBox 9"/>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3794821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25730" y="1269882"/>
            <a:ext cx="8897424" cy="2966219"/>
          </a:xfrm>
        </p:spPr>
        <p:txBody>
          <a:bodyPr>
            <a:normAutofit/>
          </a:bodyPr>
          <a:lstStyle>
            <a:lvl1pPr marL="171450" indent="-171450">
              <a:buFont typeface="Arial"/>
              <a:buChar char="•"/>
              <a:defRPr sz="1200" baseline="0"/>
            </a:lvl1pPr>
          </a:lstStyle>
          <a:p>
            <a:pPr lvl="0"/>
            <a:r>
              <a:rPr lang="en-US" dirty="0"/>
              <a:t>Content</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3"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80315240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1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1" name="Picture 10"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3" name="Text Placeholder 7"/>
          <p:cNvSpPr>
            <a:spLocks noGrp="1"/>
          </p:cNvSpPr>
          <p:nvPr>
            <p:ph type="body" sz="quarter" idx="26"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4067686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pic>
        <p:nvPicPr>
          <p:cNvPr id="11" name="Picture 10"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96651" y="241173"/>
            <a:ext cx="6353438" cy="4669665"/>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9130796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730" y="1270000"/>
            <a:ext cx="2084695" cy="2965450"/>
          </a:xfrm>
        </p:spPr>
        <p:txBody>
          <a:bodyP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2396640" y="1270000"/>
            <a:ext cx="2084695" cy="2965450"/>
          </a:xfrm>
        </p:spPr>
        <p:txBody>
          <a:bodyP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6" hasCustomPrompt="1"/>
          </p:nvPr>
        </p:nvSpPr>
        <p:spPr>
          <a:xfrm>
            <a:off x="4667550" y="1270000"/>
            <a:ext cx="2084695" cy="2965450"/>
          </a:xfrm>
        </p:spPr>
        <p:txBody>
          <a:bodyPr>
            <a:normAutofit/>
          </a:bodyPr>
          <a:lstStyle>
            <a:lvl1pPr marL="0" indent="0" algn="ctr">
              <a:buNone/>
              <a:defRPr sz="1200" baseline="0"/>
            </a:lvl1pPr>
          </a:lstStyle>
          <a:p>
            <a:pPr lvl="0"/>
            <a:r>
              <a:rPr lang="en-US" dirty="0"/>
              <a:t>Content</a:t>
            </a:r>
          </a:p>
        </p:txBody>
      </p:sp>
      <p:sp>
        <p:nvSpPr>
          <p:cNvPr id="11" name="Content Placeholder 4"/>
          <p:cNvSpPr>
            <a:spLocks noGrp="1"/>
          </p:cNvSpPr>
          <p:nvPr>
            <p:ph sz="quarter" idx="27" hasCustomPrompt="1"/>
          </p:nvPr>
        </p:nvSpPr>
        <p:spPr>
          <a:xfrm>
            <a:off x="6938459" y="1270000"/>
            <a:ext cx="2084695" cy="2965450"/>
          </a:xfrm>
        </p:spPr>
        <p:txBody>
          <a:bodyPr>
            <a:normAutofit/>
          </a:bodyPr>
          <a:lstStyle>
            <a:lvl1pPr marL="0" indent="0" algn="ctr">
              <a:buNone/>
              <a:defRPr sz="1200" baseline="0"/>
            </a:lvl1pPr>
          </a:lstStyle>
          <a:p>
            <a:pPr lvl="0"/>
            <a:r>
              <a:rPr lang="en-US" dirty="0"/>
              <a:t>Content</a:t>
            </a:r>
          </a:p>
        </p:txBody>
      </p:sp>
      <p:pic>
        <p:nvPicPr>
          <p:cNvPr id="12" name="Picture 1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3" name="Picture 1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5"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14711544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50800"/>
            <a:ext cx="9144000" cy="5021354"/>
          </a:xfrm>
          <a:prstGeom prst="rect">
            <a:avLst/>
          </a:prstGeom>
        </p:spPr>
      </p:pic>
      <p:sp>
        <p:nvSpPr>
          <p:cNvPr id="8" name="Text Placeholder 7"/>
          <p:cNvSpPr>
            <a:spLocks noGrp="1"/>
          </p:cNvSpPr>
          <p:nvPr>
            <p:ph type="body" sz="quarter" idx="13" hasCustomPrompt="1"/>
          </p:nvPr>
        </p:nvSpPr>
        <p:spPr>
          <a:xfrm>
            <a:off x="125729" y="144464"/>
            <a:ext cx="5286267" cy="1191756"/>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5149014" y="3160913"/>
            <a:ext cx="916971" cy="892584"/>
          </a:xfrm>
        </p:spPr>
        <p:txBody>
          <a:bodyPr anchor="ctr">
            <a:normAutofit/>
          </a:bodyPr>
          <a:lstStyle>
            <a:lvl1pPr marL="0" indent="0" algn="ctr">
              <a:buNone/>
              <a:defRPr sz="1200" baseline="0"/>
            </a:lvl1pPr>
          </a:lstStyle>
          <a:p>
            <a:pPr lvl="0"/>
            <a:r>
              <a:rPr lang="en-US" dirty="0"/>
              <a:t>Content</a:t>
            </a:r>
          </a:p>
        </p:txBody>
      </p:sp>
      <p:sp>
        <p:nvSpPr>
          <p:cNvPr id="7" name="Content Placeholder 4"/>
          <p:cNvSpPr>
            <a:spLocks noGrp="1"/>
          </p:cNvSpPr>
          <p:nvPr>
            <p:ph sz="quarter" idx="28" hasCustomPrompt="1"/>
          </p:nvPr>
        </p:nvSpPr>
        <p:spPr>
          <a:xfrm>
            <a:off x="6170993" y="2128720"/>
            <a:ext cx="916971" cy="892584"/>
          </a:xfrm>
        </p:spPr>
        <p:txBody>
          <a:bodyPr anchor="ct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9" hasCustomPrompt="1"/>
          </p:nvPr>
        </p:nvSpPr>
        <p:spPr>
          <a:xfrm>
            <a:off x="3088269" y="3170390"/>
            <a:ext cx="916971" cy="892584"/>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30" hasCustomPrompt="1"/>
          </p:nvPr>
        </p:nvSpPr>
        <p:spPr>
          <a:xfrm>
            <a:off x="4110248" y="2138197"/>
            <a:ext cx="916971" cy="892584"/>
          </a:xfrm>
        </p:spPr>
        <p:txBody>
          <a:bodyPr anchor="ctr">
            <a:normAutofit/>
          </a:bodyPr>
          <a:lstStyle>
            <a:lvl1pPr marL="0" indent="0" algn="ctr">
              <a:buNone/>
              <a:defRPr sz="1200" baseline="0"/>
            </a:lvl1pPr>
          </a:lstStyle>
          <a:p>
            <a:pPr lvl="0"/>
            <a:r>
              <a:rPr lang="en-US" dirty="0"/>
              <a:t>Content</a:t>
            </a:r>
          </a:p>
        </p:txBody>
      </p:sp>
      <p:sp>
        <p:nvSpPr>
          <p:cNvPr id="12" name="Content Placeholder 4"/>
          <p:cNvSpPr>
            <a:spLocks noGrp="1"/>
          </p:cNvSpPr>
          <p:nvPr>
            <p:ph sz="quarter" idx="31" hasCustomPrompt="1"/>
          </p:nvPr>
        </p:nvSpPr>
        <p:spPr>
          <a:xfrm>
            <a:off x="2059578" y="4194652"/>
            <a:ext cx="916971" cy="892584"/>
          </a:xfrm>
        </p:spPr>
        <p:txBody>
          <a:bodyPr anchor="ctr">
            <a:normAutofit/>
          </a:bodyPr>
          <a:lstStyle>
            <a:lvl1pPr marL="0" indent="0" algn="ctr">
              <a:buNone/>
              <a:defRPr sz="1200" baseline="0"/>
            </a:lvl1pPr>
          </a:lstStyle>
          <a:p>
            <a:pPr lvl="0"/>
            <a:r>
              <a:rPr lang="en-US" dirty="0"/>
              <a:t>Content</a:t>
            </a:r>
          </a:p>
        </p:txBody>
      </p:sp>
      <p:sp>
        <p:nvSpPr>
          <p:cNvPr id="14" name="Content Placeholder 4"/>
          <p:cNvSpPr>
            <a:spLocks noGrp="1"/>
          </p:cNvSpPr>
          <p:nvPr>
            <p:ph sz="quarter" idx="32" hasCustomPrompt="1"/>
          </p:nvPr>
        </p:nvSpPr>
        <p:spPr>
          <a:xfrm>
            <a:off x="1024809" y="3162459"/>
            <a:ext cx="916971" cy="892584"/>
          </a:xfrm>
        </p:spPr>
        <p:txBody>
          <a:bodyPr anchor="ctr">
            <a:normAutofit/>
          </a:bodyPr>
          <a:lstStyle>
            <a:lvl1pPr marL="0" indent="0" algn="ctr">
              <a:buNone/>
              <a:defRPr sz="1200" baseline="0"/>
            </a:lvl1pPr>
          </a:lstStyle>
          <a:p>
            <a:pPr lvl="0"/>
            <a:r>
              <a:rPr lang="en-US" dirty="0"/>
              <a:t>Content</a:t>
            </a:r>
          </a:p>
        </p:txBody>
      </p:sp>
      <p:pic>
        <p:nvPicPr>
          <p:cNvPr id="17" name="Picture 16"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5" name="Picture 14"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6" name="TextBox 15"/>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81639568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431950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4319500" cy="3307383"/>
          </a:xfrm>
        </p:spPr>
        <p:txBody>
          <a:bodyPr>
            <a:normAutofit/>
          </a:bodyPr>
          <a:lstStyle>
            <a:lvl1pPr marL="0" indent="0">
              <a:buNone/>
              <a:defRPr sz="1200" baseline="0"/>
            </a:lvl1pPr>
          </a:lstStyle>
          <a:p>
            <a:pPr lvl="0"/>
            <a:r>
              <a:rPr lang="en-US" dirty="0"/>
              <a:t>Content</a:t>
            </a:r>
          </a:p>
        </p:txBody>
      </p:sp>
      <p:pic>
        <p:nvPicPr>
          <p:cNvPr id="7" name="Picture 6"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9" name="Content Placeholder 2"/>
          <p:cNvSpPr>
            <a:spLocks noGrp="1"/>
          </p:cNvSpPr>
          <p:nvPr>
            <p:ph sz="quarter" idx="16" hasCustomPrompt="1"/>
          </p:nvPr>
        </p:nvSpPr>
        <p:spPr>
          <a:xfrm>
            <a:off x="4577924" y="1269881"/>
            <a:ext cx="4566075" cy="3307384"/>
          </a:xfrm>
        </p:spPr>
        <p:txBody>
          <a:bodyPr>
            <a:normAutofit/>
          </a:bodyPr>
          <a:lstStyle>
            <a:lvl1pPr marL="0" indent="0">
              <a:buNone/>
              <a:defRPr sz="1200" baseline="0"/>
            </a:lvl1pPr>
          </a:lstStyle>
          <a:p>
            <a:pPr lvl="0"/>
            <a:r>
              <a:rPr lang="en-US" dirty="0"/>
              <a:t>Content</a:t>
            </a:r>
          </a:p>
        </p:txBody>
      </p:sp>
      <p:sp>
        <p:nvSpPr>
          <p:cNvPr id="14" name="Text Placeholder 7"/>
          <p:cNvSpPr>
            <a:spLocks noGrp="1"/>
          </p:cNvSpPr>
          <p:nvPr>
            <p:ph type="body" sz="quarter" idx="2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8799926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1961968" y="1269882"/>
            <a:ext cx="7070664" cy="3307383"/>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1722500" cy="3307383"/>
          </a:xfrm>
        </p:spPr>
        <p:txBody>
          <a:bodyPr>
            <a:normAutofit/>
          </a:bodyPr>
          <a:lstStyle>
            <a:lvl1pPr marL="0" indent="0">
              <a:buNone/>
              <a:defRPr sz="1200" baseline="0"/>
            </a:lvl1pPr>
          </a:lstStyle>
          <a:p>
            <a:pPr lvl="0"/>
            <a:r>
              <a:rPr lang="en-US" dirty="0"/>
              <a:t>Content</a:t>
            </a:r>
          </a:p>
        </p:txBody>
      </p:sp>
      <p:pic>
        <p:nvPicPr>
          <p:cNvPr id="10" name="Picture 9"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6"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3" name="TextBox 1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99124683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3" name="Picture 2"/>
          <p:cNvPicPr>
            <a:picLocks noChangeAspect="1"/>
          </p:cNvPicPr>
          <p:nvPr userDrawn="1"/>
        </p:nvPicPr>
        <p:blipFill>
          <a:blip r:embed="rId4"/>
          <a:stretch>
            <a:fillRect/>
          </a:stretch>
        </p:blipFill>
        <p:spPr>
          <a:xfrm>
            <a:off x="5105976" y="952432"/>
            <a:ext cx="3759201" cy="3759201"/>
          </a:xfrm>
          <a:prstGeom prst="rect">
            <a:avLst/>
          </a:prstGeom>
        </p:spPr>
      </p:pic>
    </p:spTree>
    <p:extLst>
      <p:ext uri="{BB962C8B-B14F-4D97-AF65-F5344CB8AC3E}">
        <p14:creationId xmlns:p14="http://schemas.microsoft.com/office/powerpoint/2010/main" val="4096639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5" name="Text Placeholder 5"/>
          <p:cNvSpPr>
            <a:spLocks noGrp="1"/>
          </p:cNvSpPr>
          <p:nvPr>
            <p:ph type="body" sz="quarter" idx="22" hasCustomPrompt="1"/>
          </p:nvPr>
        </p:nvSpPr>
        <p:spPr>
          <a:xfrm>
            <a:off x="125413" y="1241871"/>
            <a:ext cx="1985951" cy="3340289"/>
          </a:xfrm>
        </p:spPr>
        <p:txBody>
          <a:bodyPr>
            <a:normAutofit/>
          </a:bodyPr>
          <a:lstStyle>
            <a:lvl1pPr marL="0" indent="0">
              <a:buNone/>
              <a:defRPr sz="1800" baseline="0"/>
            </a:lvl1pPr>
          </a:lstStyle>
          <a:p>
            <a:pPr lvl="0"/>
            <a:r>
              <a:rPr lang="en-US" dirty="0"/>
              <a:t>Body copy</a:t>
            </a:r>
          </a:p>
        </p:txBody>
      </p:sp>
      <p:sp>
        <p:nvSpPr>
          <p:cNvPr id="16" name="Text Placeholder 5"/>
          <p:cNvSpPr>
            <a:spLocks noGrp="1"/>
          </p:cNvSpPr>
          <p:nvPr>
            <p:ph type="body" sz="quarter" idx="24" hasCustomPrompt="1"/>
          </p:nvPr>
        </p:nvSpPr>
        <p:spPr>
          <a:xfrm>
            <a:off x="2277730" y="1339759"/>
            <a:ext cx="1719111" cy="3246111"/>
          </a:xfrm>
        </p:spPr>
        <p:txBody>
          <a:bodyPr>
            <a:normAutofit/>
          </a:bodyPr>
          <a:lstStyle>
            <a:lvl1pPr marL="0" indent="0">
              <a:buNone/>
              <a:defRPr sz="1400" baseline="0"/>
            </a:lvl1pPr>
          </a:lstStyle>
          <a:p>
            <a:pPr lvl="0"/>
            <a:r>
              <a:rPr lang="en-US" dirty="0"/>
              <a:t>Detail copy</a:t>
            </a:r>
          </a:p>
        </p:txBody>
      </p:sp>
      <p:sp>
        <p:nvSpPr>
          <p:cNvPr id="17" name="Text Placeholder 2"/>
          <p:cNvSpPr>
            <a:spLocks noGrp="1"/>
          </p:cNvSpPr>
          <p:nvPr>
            <p:ph type="body" sz="quarter" idx="25" hasCustomPrompt="1"/>
          </p:nvPr>
        </p:nvSpPr>
        <p:spPr>
          <a:xfrm>
            <a:off x="4168775" y="1241871"/>
            <a:ext cx="4787999" cy="2560611"/>
          </a:xfrm>
        </p:spPr>
        <p:txBody>
          <a:bodyPr>
            <a:normAutofit/>
          </a:bodyPr>
          <a:lstStyle>
            <a:lvl1pPr marL="0" indent="0">
              <a:buNone/>
              <a:defRPr sz="2400" baseline="0"/>
            </a:lvl1pPr>
          </a:lstStyle>
          <a:p>
            <a:pPr lvl="0"/>
            <a:r>
              <a:rPr lang="en-US" dirty="0"/>
              <a:t>Quote, stat, etc.</a:t>
            </a:r>
          </a:p>
        </p:txBody>
      </p:sp>
      <p:sp>
        <p:nvSpPr>
          <p:cNvPr id="18"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68620566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33350" y="1871736"/>
            <a:ext cx="3048000" cy="755434"/>
          </a:xfrm>
        </p:spPr>
        <p:txBody>
          <a:bodyPr>
            <a:noAutofit/>
          </a:bodyPr>
          <a:lstStyle>
            <a:lvl1pPr marL="0" indent="0">
              <a:spcBef>
                <a:spcPts val="0"/>
              </a:spcBef>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grpSp>
        <p:nvGrpSpPr>
          <p:cNvPr id="7" name="Group 6"/>
          <p:cNvGrpSpPr/>
          <p:nvPr userDrawn="1"/>
        </p:nvGrpSpPr>
        <p:grpSpPr>
          <a:xfrm>
            <a:off x="90681" y="3377890"/>
            <a:ext cx="2259953" cy="1059107"/>
            <a:chOff x="90681" y="2914901"/>
            <a:chExt cx="2259953" cy="1059107"/>
          </a:xfrm>
        </p:grpSpPr>
        <p:sp>
          <p:nvSpPr>
            <p:cNvPr id="9" name="Rectangle 8"/>
            <p:cNvSpPr/>
            <p:nvPr/>
          </p:nvSpPr>
          <p:spPr>
            <a:xfrm>
              <a:off x="90681" y="2914901"/>
              <a:ext cx="1772498" cy="400110"/>
            </a:xfrm>
            <a:prstGeom prst="rect">
              <a:avLst/>
            </a:prstGeom>
          </p:spPr>
          <p:txBody>
            <a:bodyPr wrap="square">
              <a:spAutoFit/>
            </a:bodyPr>
            <a:lstStyle/>
            <a:p>
              <a:r>
                <a:rPr lang="en-US" sz="1000" b="1" i="1" dirty="0">
                  <a:solidFill>
                    <a:schemeClr val="bg1">
                      <a:lumMod val="75000"/>
                    </a:schemeClr>
                  </a:solidFill>
                  <a:latin typeface="+mj-lt"/>
                </a:rPr>
                <a:t>Questions? Tweet us or go to ibm.com/blockchain</a:t>
              </a:r>
            </a:p>
          </p:txBody>
        </p:sp>
        <p:grpSp>
          <p:nvGrpSpPr>
            <p:cNvPr id="11" name="Group 10"/>
            <p:cNvGrpSpPr/>
            <p:nvPr/>
          </p:nvGrpSpPr>
          <p:grpSpPr>
            <a:xfrm>
              <a:off x="128914" y="3305231"/>
              <a:ext cx="2221720" cy="264627"/>
              <a:chOff x="128914" y="3235781"/>
              <a:chExt cx="2221720" cy="264627"/>
            </a:xfrm>
          </p:grpSpPr>
          <p:pic>
            <p:nvPicPr>
              <p:cNvPr id="20" name="Picture 2" descr="mage result for twitter logo 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30852" y="3237461"/>
                <a:ext cx="2019782" cy="246221"/>
              </a:xfrm>
              <a:prstGeom prst="rect">
                <a:avLst/>
              </a:prstGeom>
            </p:spPr>
            <p:txBody>
              <a:bodyPr wrap="square">
                <a:spAutoFit/>
              </a:bodyPr>
              <a:lstStyle/>
              <a:p>
                <a:r>
                  <a:rPr lang="en-US" sz="1000">
                    <a:solidFill>
                      <a:schemeClr val="bg1">
                        <a:lumMod val="75000"/>
                      </a:schemeClr>
                    </a:solidFill>
                  </a:rPr>
                  <a:t>@IBMBlockchain</a:t>
                </a:r>
                <a:endParaRPr lang="en-US" sz="1000" dirty="0">
                  <a:solidFill>
                    <a:schemeClr val="bg1">
                      <a:lumMod val="75000"/>
                    </a:schemeClr>
                  </a:solidFill>
                </a:endParaRPr>
              </a:p>
            </p:txBody>
          </p:sp>
        </p:grpSp>
        <p:grpSp>
          <p:nvGrpSpPr>
            <p:cNvPr id="14" name="Group 13"/>
            <p:cNvGrpSpPr/>
            <p:nvPr/>
          </p:nvGrpSpPr>
          <p:grpSpPr>
            <a:xfrm>
              <a:off x="128913" y="3523757"/>
              <a:ext cx="1281821" cy="246221"/>
              <a:chOff x="128913" y="3570057"/>
              <a:chExt cx="1281821" cy="246221"/>
            </a:xfrm>
          </p:grpSpPr>
          <p:pic>
            <p:nvPicPr>
              <p:cNvPr id="18" name="Picture 1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19" name="Rectangle 18"/>
              <p:cNvSpPr/>
              <p:nvPr/>
            </p:nvSpPr>
            <p:spPr>
              <a:xfrm>
                <a:off x="346019" y="3570057"/>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nvGrpSpPr>
            <p:cNvPr id="15" name="Group 14"/>
            <p:cNvGrpSpPr/>
            <p:nvPr/>
          </p:nvGrpSpPr>
          <p:grpSpPr>
            <a:xfrm>
              <a:off x="152867" y="3727787"/>
              <a:ext cx="1257866" cy="246221"/>
              <a:chOff x="152867" y="3947712"/>
              <a:chExt cx="1257866" cy="246221"/>
            </a:xfrm>
          </p:grpSpPr>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7" name="Rectangle 16"/>
              <p:cNvSpPr/>
              <p:nvPr/>
            </p:nvSpPr>
            <p:spPr>
              <a:xfrm>
                <a:off x="346018" y="3947712"/>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spTree>
    <p:extLst>
      <p:ext uri="{BB962C8B-B14F-4D97-AF65-F5344CB8AC3E}">
        <p14:creationId xmlns:p14="http://schemas.microsoft.com/office/powerpoint/2010/main" val="5701594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3" name="Text Placeholder 7"/>
          <p:cNvSpPr>
            <a:spLocks noGrp="1"/>
          </p:cNvSpPr>
          <p:nvPr>
            <p:ph type="body" sz="quarter" idx="11" hasCustomPrompt="1"/>
          </p:nvPr>
        </p:nvSpPr>
        <p:spPr>
          <a:xfrm>
            <a:off x="133350" y="1871736"/>
            <a:ext cx="3048000" cy="755434"/>
          </a:xfrm>
        </p:spPr>
        <p:txBody>
          <a:bodyPr>
            <a:noAutofit/>
          </a:bodyPr>
          <a:lstStyle>
            <a:lvl1pPr marL="0" indent="0">
              <a:spcBef>
                <a:spcPts val="0"/>
              </a:spcBef>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8" name="Picture 7"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9" name="Picture 8"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7" name="Picture 6"/>
          <p:cNvPicPr>
            <a:picLocks noChangeAspect="1"/>
          </p:cNvPicPr>
          <p:nvPr userDrawn="1"/>
        </p:nvPicPr>
        <p:blipFill>
          <a:blip r:embed="rId4"/>
          <a:stretch>
            <a:fillRect/>
          </a:stretch>
        </p:blipFill>
        <p:spPr>
          <a:xfrm>
            <a:off x="5105976" y="952432"/>
            <a:ext cx="3759201" cy="3759201"/>
          </a:xfrm>
          <a:prstGeom prst="rect">
            <a:avLst/>
          </a:prstGeom>
        </p:spPr>
      </p:pic>
      <p:grpSp>
        <p:nvGrpSpPr>
          <p:cNvPr id="10" name="Group 9"/>
          <p:cNvGrpSpPr/>
          <p:nvPr userDrawn="1"/>
        </p:nvGrpSpPr>
        <p:grpSpPr>
          <a:xfrm>
            <a:off x="90681" y="3377890"/>
            <a:ext cx="2259953" cy="1059107"/>
            <a:chOff x="90681" y="2914901"/>
            <a:chExt cx="2259953" cy="1059107"/>
          </a:xfrm>
        </p:grpSpPr>
        <p:sp>
          <p:nvSpPr>
            <p:cNvPr id="11" name="Rectangle 10"/>
            <p:cNvSpPr/>
            <p:nvPr/>
          </p:nvSpPr>
          <p:spPr>
            <a:xfrm>
              <a:off x="90681" y="2914901"/>
              <a:ext cx="1772498" cy="400110"/>
            </a:xfrm>
            <a:prstGeom prst="rect">
              <a:avLst/>
            </a:prstGeom>
          </p:spPr>
          <p:txBody>
            <a:bodyPr wrap="square">
              <a:spAutoFit/>
            </a:bodyPr>
            <a:lstStyle/>
            <a:p>
              <a:r>
                <a:rPr lang="en-US" sz="1000" b="1" i="1" dirty="0">
                  <a:solidFill>
                    <a:schemeClr val="bg1">
                      <a:lumMod val="75000"/>
                    </a:schemeClr>
                  </a:solidFill>
                  <a:latin typeface="+mj-lt"/>
                </a:rPr>
                <a:t>Questions? Tweet us or go to ibm.com/blockchain</a:t>
              </a:r>
            </a:p>
          </p:txBody>
        </p:sp>
        <p:grpSp>
          <p:nvGrpSpPr>
            <p:cNvPr id="14" name="Group 13"/>
            <p:cNvGrpSpPr/>
            <p:nvPr/>
          </p:nvGrpSpPr>
          <p:grpSpPr>
            <a:xfrm>
              <a:off x="128914" y="3305231"/>
              <a:ext cx="2221720" cy="264627"/>
              <a:chOff x="128914" y="3235781"/>
              <a:chExt cx="2221720" cy="264627"/>
            </a:xfrm>
          </p:grpSpPr>
          <p:pic>
            <p:nvPicPr>
              <p:cNvPr id="21" name="Picture 2" descr="mage result for twitter logo 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30852" y="3237461"/>
                <a:ext cx="2019782" cy="246221"/>
              </a:xfrm>
              <a:prstGeom prst="rect">
                <a:avLst/>
              </a:prstGeom>
            </p:spPr>
            <p:txBody>
              <a:bodyPr wrap="square">
                <a:spAutoFit/>
              </a:bodyPr>
              <a:lstStyle/>
              <a:p>
                <a:r>
                  <a:rPr lang="en-US" sz="1000">
                    <a:solidFill>
                      <a:schemeClr val="bg1">
                        <a:lumMod val="75000"/>
                      </a:schemeClr>
                    </a:solidFill>
                  </a:rPr>
                  <a:t>@IBMBlockchain</a:t>
                </a:r>
                <a:endParaRPr lang="en-US" sz="1000" dirty="0">
                  <a:solidFill>
                    <a:schemeClr val="bg1">
                      <a:lumMod val="75000"/>
                    </a:schemeClr>
                  </a:solidFill>
                </a:endParaRPr>
              </a:p>
            </p:txBody>
          </p:sp>
        </p:grpSp>
        <p:grpSp>
          <p:nvGrpSpPr>
            <p:cNvPr id="15" name="Group 14"/>
            <p:cNvGrpSpPr/>
            <p:nvPr/>
          </p:nvGrpSpPr>
          <p:grpSpPr>
            <a:xfrm>
              <a:off x="128913" y="3523757"/>
              <a:ext cx="1281821" cy="246221"/>
              <a:chOff x="128913" y="3570057"/>
              <a:chExt cx="1281821" cy="246221"/>
            </a:xfrm>
          </p:grpSpPr>
          <p:pic>
            <p:nvPicPr>
              <p:cNvPr id="19" name="Picture 18"/>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20" name="Rectangle 19"/>
              <p:cNvSpPr/>
              <p:nvPr/>
            </p:nvSpPr>
            <p:spPr>
              <a:xfrm>
                <a:off x="346019" y="3570057"/>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nvGrpSpPr>
            <p:cNvPr id="16" name="Group 15"/>
            <p:cNvGrpSpPr/>
            <p:nvPr/>
          </p:nvGrpSpPr>
          <p:grpSpPr>
            <a:xfrm>
              <a:off x="152867" y="3727787"/>
              <a:ext cx="1257866" cy="246221"/>
              <a:chOff x="152867" y="3947712"/>
              <a:chExt cx="1257866" cy="246221"/>
            </a:xfrm>
          </p:grpSpPr>
          <p:pic>
            <p:nvPicPr>
              <p:cNvPr id="17" name="Picture 16"/>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8" name="Rectangle 17"/>
              <p:cNvSpPr/>
              <p:nvPr/>
            </p:nvSpPr>
            <p:spPr>
              <a:xfrm>
                <a:off x="346018" y="3947712"/>
                <a:ext cx="1064715" cy="246221"/>
              </a:xfrm>
              <a:prstGeom prst="rect">
                <a:avLst/>
              </a:prstGeom>
            </p:spPr>
            <p:txBody>
              <a:bodyPr wrap="none">
                <a:spAutoFit/>
              </a:bodyPr>
              <a:lstStyle/>
              <a:p>
                <a:r>
                  <a:rPr lang="en-US" sz="1000" dirty="0">
                    <a:solidFill>
                      <a:schemeClr val="bg1">
                        <a:lumMod val="75000"/>
                      </a:schemeClr>
                    </a:solidFill>
                  </a:rPr>
                  <a:t>IBM Blockchain</a:t>
                </a:r>
              </a:p>
            </p:txBody>
          </p:sp>
        </p:grpSp>
      </p:grpSp>
    </p:spTree>
    <p:extLst>
      <p:ext uri="{BB962C8B-B14F-4D97-AF65-F5344CB8AC3E}">
        <p14:creationId xmlns:p14="http://schemas.microsoft.com/office/powerpoint/2010/main" val="16858117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5954" y="1712126"/>
            <a:ext cx="1289732" cy="526097"/>
          </a:xfrm>
          <a:prstGeom prst="rect">
            <a:avLst/>
          </a:prstGeom>
        </p:spPr>
      </p:pic>
      <p:sp>
        <p:nvSpPr>
          <p:cNvPr id="4" name="TextBox 3"/>
          <p:cNvSpPr txBox="1"/>
          <p:nvPr userDrawn="1"/>
        </p:nvSpPr>
        <p:spPr>
          <a:xfrm>
            <a:off x="1878666" y="2420623"/>
            <a:ext cx="5394826"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Arial"/>
                <a:ea typeface="IBM Plex Sans" charset="0"/>
                <a:cs typeface="Arial"/>
              </a:rPr>
              <a:t>© Copyright IBM Corporation 2017.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2045044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pic>
        <p:nvPicPr>
          <p:cNvPr id="2" name="Picture 1" descr="BLOCKCHAIN_PP_MARK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976" y="-89450"/>
            <a:ext cx="8226906" cy="4790922"/>
          </a:xfrm>
          <a:prstGeom prst="rect">
            <a:avLst/>
          </a:prstGeom>
        </p:spPr>
      </p:pic>
      <p:sp>
        <p:nvSpPr>
          <p:cNvPr id="1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Tree>
    <p:extLst>
      <p:ext uri="{BB962C8B-B14F-4D97-AF65-F5344CB8AC3E}">
        <p14:creationId xmlns:p14="http://schemas.microsoft.com/office/powerpoint/2010/main" val="24732232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8524240" y="4523739"/>
            <a:ext cx="619760" cy="619760"/>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 Placeholder 7"/>
          <p:cNvSpPr>
            <a:spLocks noGrp="1"/>
          </p:cNvSpPr>
          <p:nvPr>
            <p:ph type="body" sz="quarter" idx="13" hasCustomPrompt="1"/>
          </p:nvPr>
        </p:nvSpPr>
        <p:spPr>
          <a:xfrm>
            <a:off x="125731" y="997370"/>
            <a:ext cx="7138422" cy="1807745"/>
          </a:xfrm>
        </p:spPr>
        <p:txBody>
          <a:bodyPr>
            <a:normAutofit/>
          </a:bodyPr>
          <a:lstStyle>
            <a:lvl1pPr marL="0" indent="0">
              <a:buNone/>
              <a:defRPr sz="3200" b="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sp>
        <p:nvSpPr>
          <p:cNvPr id="24" name="Rectangle 23"/>
          <p:cNvSpPr/>
          <p:nvPr userDrawn="1"/>
        </p:nvSpPr>
        <p:spPr>
          <a:xfrm>
            <a:off x="8524240" y="0"/>
            <a:ext cx="619760" cy="452373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rot="5400000">
            <a:off x="5952490" y="2571750"/>
            <a:ext cx="619760" cy="452373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Tree>
    <p:extLst>
      <p:ext uri="{BB962C8B-B14F-4D97-AF65-F5344CB8AC3E}">
        <p14:creationId xmlns:p14="http://schemas.microsoft.com/office/powerpoint/2010/main" val="1788753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8897424" cy="1011698"/>
          </a:xfrm>
        </p:spPr>
        <p:txBody>
          <a:bodyPr/>
          <a:lstStyle>
            <a:lvl1pPr marL="0" indent="0">
              <a:buNone/>
              <a:defRPr sz="2400" b="0">
                <a:ln>
                  <a:noFill/>
                </a:ln>
                <a:solidFill>
                  <a:srgbClr val="053BC8"/>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8897424" cy="2966219"/>
          </a:xfrm>
        </p:spPr>
        <p:txBody>
          <a:bodyPr>
            <a:normAutofit/>
          </a:bodyPr>
          <a:lstStyle>
            <a:lvl1pPr marL="0" indent="0">
              <a:buNone/>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pic>
        <p:nvPicPr>
          <p:cNvPr id="7" name="Picture 6"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H="1">
            <a:off x="7724654" y="4138220"/>
            <a:ext cx="1080180" cy="792930"/>
          </a:xfrm>
          <a:prstGeom prst="rect">
            <a:avLst/>
          </a:prstGeom>
        </p:spPr>
      </p:pic>
    </p:spTree>
    <p:extLst>
      <p:ext uri="{BB962C8B-B14F-4D97-AF65-F5344CB8AC3E}">
        <p14:creationId xmlns:p14="http://schemas.microsoft.com/office/powerpoint/2010/main" val="77435308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6" name="Picture 5" descr="3Grid_Ligh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96651" y="236918"/>
            <a:ext cx="6353438" cy="4669664"/>
          </a:xfrm>
          <a:prstGeom prst="rect">
            <a:avLst/>
          </a:prstGeom>
        </p:spPr>
      </p:pic>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0000"/>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pic>
        <p:nvPicPr>
          <p:cNvPr id="11" name="Picture 10" descr="IBMLogo_DarkGray.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Tree>
    <p:extLst>
      <p:ext uri="{BB962C8B-B14F-4D97-AF65-F5344CB8AC3E}">
        <p14:creationId xmlns:p14="http://schemas.microsoft.com/office/powerpoint/2010/main" val="1248205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4319500" cy="1011698"/>
          </a:xfrm>
        </p:spPr>
        <p:txBody>
          <a:bodyPr/>
          <a:lstStyle>
            <a:lvl1pPr marL="0" indent="0">
              <a:buNone/>
              <a:defRPr sz="2400" b="0">
                <a:ln>
                  <a:noFill/>
                </a:ln>
                <a:solidFill>
                  <a:srgbClr val="053BC8"/>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3" name="Content Placeholder 2"/>
          <p:cNvSpPr>
            <a:spLocks noGrp="1"/>
          </p:cNvSpPr>
          <p:nvPr>
            <p:ph sz="quarter" idx="16" hasCustomPrompt="1"/>
          </p:nvPr>
        </p:nvSpPr>
        <p:spPr>
          <a:xfrm>
            <a:off x="4577924" y="0"/>
            <a:ext cx="4566075" cy="5143500"/>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4319500" cy="3307383"/>
          </a:xfrm>
        </p:spPr>
        <p:txBody>
          <a:bodyPr>
            <a:normAutofit/>
          </a:bodyPr>
          <a:lstStyle>
            <a:lvl1pPr marL="0" indent="0">
              <a:buNone/>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2630" y="4764534"/>
            <a:ext cx="392600" cy="146304"/>
          </a:xfrm>
          <a:prstGeom prst="rect">
            <a:avLst/>
          </a:prstGeom>
        </p:spPr>
      </p:pic>
    </p:spTree>
    <p:extLst>
      <p:ext uri="{BB962C8B-B14F-4D97-AF65-F5344CB8AC3E}">
        <p14:creationId xmlns:p14="http://schemas.microsoft.com/office/powerpoint/2010/main" val="1212266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33350" y="1871736"/>
            <a:ext cx="3048000" cy="755434"/>
          </a:xfrm>
        </p:spPr>
        <p:txBody>
          <a:bodyPr>
            <a:noAutofit/>
          </a:bodyPr>
          <a:lstStyle>
            <a:lvl1pPr marL="0" indent="0">
              <a:spcBef>
                <a:spcPts val="0"/>
              </a:spcBef>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Tree>
    <p:extLst>
      <p:ext uri="{BB962C8B-B14F-4D97-AF65-F5344CB8AC3E}">
        <p14:creationId xmlns:p14="http://schemas.microsoft.com/office/powerpoint/2010/main" val="21215349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8524240" y="4523739"/>
            <a:ext cx="619760" cy="619760"/>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 Placeholder 7"/>
          <p:cNvSpPr>
            <a:spLocks noGrp="1"/>
          </p:cNvSpPr>
          <p:nvPr>
            <p:ph type="body" sz="quarter" idx="13" hasCustomPrompt="1"/>
          </p:nvPr>
        </p:nvSpPr>
        <p:spPr>
          <a:xfrm>
            <a:off x="125731" y="997370"/>
            <a:ext cx="7138422" cy="1807745"/>
          </a:xfrm>
        </p:spPr>
        <p:txBody>
          <a:bodyPr>
            <a:normAutofit/>
          </a:bodyPr>
          <a:lstStyle>
            <a:lvl1pPr marL="0" indent="0">
              <a:buNone/>
              <a:defRPr sz="3200" b="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8" name="Picture 7" descr="BLOCKCHAIN5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Tree>
    <p:extLst>
      <p:ext uri="{BB962C8B-B14F-4D97-AF65-F5344CB8AC3E}">
        <p14:creationId xmlns:p14="http://schemas.microsoft.com/office/powerpoint/2010/main" val="2783831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5954" y="1712126"/>
            <a:ext cx="1289732" cy="526097"/>
          </a:xfrm>
          <a:prstGeom prst="rect">
            <a:avLst/>
          </a:prstGeom>
        </p:spPr>
      </p:pic>
      <p:sp>
        <p:nvSpPr>
          <p:cNvPr id="4" name="TextBox 3"/>
          <p:cNvSpPr txBox="1"/>
          <p:nvPr userDrawn="1"/>
        </p:nvSpPr>
        <p:spPr>
          <a:xfrm>
            <a:off x="1878666" y="2420623"/>
            <a:ext cx="5394826"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Arial"/>
                <a:ea typeface="IBM Plex Sans" charset="0"/>
                <a:cs typeface="Arial"/>
              </a:rPr>
              <a:t>© Copyright IBM Corporation 2018.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1855435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ground Layou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spid="_x0000_s316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91" y="1192"/>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11" name="Rechteck 10"/>
          <p:cNvSpPr>
            <a:spLocks noChangeArrowheads="1"/>
          </p:cNvSpPr>
          <p:nvPr/>
        </p:nvSpPr>
        <p:spPr bwMode="auto">
          <a:xfrm>
            <a:off x="5029200" y="971550"/>
            <a:ext cx="3841750" cy="3600450"/>
          </a:xfrm>
          <a:prstGeom prst="rect">
            <a:avLst/>
          </a:prstGeom>
          <a:solidFill>
            <a:schemeClr val="bg1">
              <a:lumMod val="85000"/>
            </a:schemeClr>
          </a:solidFill>
          <a:ln w="9525" algn="ctr">
            <a:solidFill>
              <a:srgbClr val="000000"/>
            </a:solidFill>
            <a:round/>
            <a:headEnd/>
            <a:tailEnd/>
          </a:ln>
        </p:spPr>
        <p:txBody>
          <a:bodyPr lIns="45705" tIns="45705" rIns="45705" bIns="45705"/>
          <a:lstStyle/>
          <a:p>
            <a:pPr defTabSz="685800">
              <a:spcBef>
                <a:spcPct val="0"/>
              </a:spcBef>
              <a:buFontTx/>
              <a:buChar char="•"/>
              <a:tabLst>
                <a:tab pos="1204463" algn="l"/>
              </a:tabLst>
              <a:defRPr/>
            </a:pPr>
            <a:endParaRPr lang="de-DE" sz="1200" kern="0">
              <a:solidFill>
                <a:sysClr val="windowText" lastClr="000000"/>
              </a:solidFill>
              <a:ea typeface="MS PGothic" pitchFamily="34" charset="-128"/>
              <a:cs typeface="Arial" pitchFamily="34" charset="0"/>
            </a:endParaRPr>
          </a:p>
        </p:txBody>
      </p:sp>
      <p:sp>
        <p:nvSpPr>
          <p:cNvPr id="8" name="Richtungspfeil 8"/>
          <p:cNvSpPr>
            <a:spLocks noChangeArrowheads="1"/>
          </p:cNvSpPr>
          <p:nvPr/>
        </p:nvSpPr>
        <p:spPr bwMode="auto">
          <a:xfrm>
            <a:off x="304802" y="971550"/>
            <a:ext cx="4837113" cy="3600450"/>
          </a:xfrm>
          <a:prstGeom prst="homePlate">
            <a:avLst>
              <a:gd name="adj" fmla="val 21370"/>
            </a:avLst>
          </a:prstGeom>
          <a:solidFill>
            <a:schemeClr val="accent5"/>
          </a:solidFill>
          <a:ln>
            <a:noFill/>
          </a:ln>
        </p:spPr>
        <p:txBody>
          <a:bodyPr lIns="45705" tIns="45705" rIns="45705" bIns="45705"/>
          <a:lstStyle/>
          <a:p>
            <a:pPr defTabSz="685800">
              <a:spcBef>
                <a:spcPct val="0"/>
              </a:spcBef>
              <a:buFontTx/>
              <a:buChar char="•"/>
              <a:tabLst>
                <a:tab pos="1204463" algn="l"/>
              </a:tabLst>
              <a:defRPr/>
            </a:pPr>
            <a:endParaRPr lang="de-DE" sz="1200" kern="0">
              <a:solidFill>
                <a:sysClr val="windowText" lastClr="000000"/>
              </a:solidFill>
              <a:ea typeface="MS PGothic" pitchFamily="34" charset="-128"/>
              <a:cs typeface="Arial" pitchFamily="34" charset="0"/>
            </a:endParaRPr>
          </a:p>
        </p:txBody>
      </p:sp>
      <p:sp>
        <p:nvSpPr>
          <p:cNvPr id="4" name="Text Placeholder 3"/>
          <p:cNvSpPr>
            <a:spLocks noGrp="1"/>
          </p:cNvSpPr>
          <p:nvPr>
            <p:ph type="body" sz="quarter" idx="10"/>
          </p:nvPr>
        </p:nvSpPr>
        <p:spPr>
          <a:xfrm>
            <a:off x="384048" y="1022748"/>
            <a:ext cx="3849624" cy="3484960"/>
          </a:xfrm>
        </p:spPr>
        <p:txBody>
          <a:bodyPr/>
          <a:lstStyle>
            <a:lvl1pPr marL="0" indent="0">
              <a:spcBef>
                <a:spcPts val="600"/>
              </a:spcBef>
              <a:spcAft>
                <a:spcPts val="600"/>
              </a:spcAft>
              <a:buFont typeface="Wingdings" pitchFamily="2" charset="2"/>
              <a:buNone/>
              <a:defRPr sz="1425" b="1">
                <a:solidFill>
                  <a:schemeClr val="bg1"/>
                </a:solidFill>
              </a:defRPr>
            </a:lvl1pPr>
            <a:lvl2pPr marL="0" indent="-163453">
              <a:buClr>
                <a:schemeClr val="bg1"/>
              </a:buClr>
              <a:buFont typeface="Wingdings" pitchFamily="2" charset="2"/>
              <a:buChar char="§"/>
              <a:defRPr sz="1425">
                <a:solidFill>
                  <a:schemeClr val="bg1"/>
                </a:solidFill>
              </a:defRPr>
            </a:lvl2pPr>
            <a:lvl3pPr marL="511883" indent="-172978">
              <a:buClr>
                <a:schemeClr val="bg1"/>
              </a:buClr>
              <a:buFont typeface="Arial" pitchFamily="34" charset="0"/>
              <a:buChar char="−"/>
              <a:defRPr sz="1200">
                <a:solidFill>
                  <a:schemeClr val="bg1"/>
                </a:solidFill>
              </a:defRPr>
            </a:lvl3pPr>
            <a:lvl4pPr marL="859220">
              <a:buFont typeface="Arial" pitchFamily="34" charset="0"/>
              <a:buChar cha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1"/>
          </p:nvPr>
        </p:nvSpPr>
        <p:spPr>
          <a:xfrm>
            <a:off x="5102352" y="1021843"/>
            <a:ext cx="3730752" cy="3485864"/>
          </a:xfrm>
        </p:spPr>
        <p:txBody>
          <a:bodyPr/>
          <a:lstStyle>
            <a:lvl1pPr marL="0" indent="0" fontAlgn="auto">
              <a:spcBef>
                <a:spcPts val="600"/>
              </a:spcBef>
              <a:spcAft>
                <a:spcPts val="600"/>
              </a:spcAft>
              <a:buFont typeface="+mj-lt"/>
              <a:buNone/>
              <a:defRPr sz="1425" b="1"/>
            </a:lvl1pPr>
            <a:lvl2pPr marL="0" indent="-163453">
              <a:buFont typeface="Wingdings" pitchFamily="2" charset="2"/>
              <a:buChar char="§"/>
              <a:defRPr sz="1425"/>
            </a:lvl2pPr>
            <a:lvl3pPr marL="511883" indent="-172978">
              <a:buFont typeface="Arial" pitchFamily="34" charset="0"/>
              <a:buChar char="−"/>
              <a:defRPr sz="1200"/>
            </a:lvl3pPr>
            <a:lvl4pPr marL="859220">
              <a:buClrTx/>
              <a:buFont typeface="Arial" pitchFamily="34" charset="0"/>
              <a:buChar char="•"/>
              <a:defRPr sz="12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33785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spid="_x0000_s418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91" y="1192"/>
                        <a:ext cx="1587" cy="1190"/>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Agenda</a:t>
            </a:r>
          </a:p>
        </p:txBody>
      </p:sp>
      <p:sp>
        <p:nvSpPr>
          <p:cNvPr id="11" name="Text Placeholder 10"/>
          <p:cNvSpPr>
            <a:spLocks noGrp="1"/>
          </p:cNvSpPr>
          <p:nvPr>
            <p:ph type="body" sz="quarter" idx="11" hasCustomPrompt="1"/>
          </p:nvPr>
        </p:nvSpPr>
        <p:spPr>
          <a:xfrm>
            <a:off x="137160" y="962304"/>
            <a:ext cx="8604504" cy="411480"/>
          </a:xfrm>
          <a:solidFill>
            <a:schemeClr val="accent1">
              <a:lumMod val="20000"/>
              <a:lumOff val="80000"/>
            </a:schemeClr>
          </a:solidFill>
          <a:ln>
            <a:noFill/>
          </a:ln>
        </p:spPr>
        <p:txBody>
          <a:bodyPr/>
          <a:lstStyle>
            <a:lvl1pPr marL="0" indent="0">
              <a:buNone/>
              <a:defRPr baseline="0">
                <a:solidFill>
                  <a:schemeClr val="accent1">
                    <a:lumMod val="20000"/>
                    <a:lumOff val="80000"/>
                  </a:schemeClr>
                </a:solidFill>
              </a:defRPr>
            </a:lvl1pPr>
            <a:lvl2pPr marL="345941" indent="0">
              <a:buNone/>
              <a:defRPr/>
            </a:lvl2pPr>
            <a:lvl3pPr marL="682370" indent="0">
              <a:buNone/>
              <a:defRPr/>
            </a:lvl3pPr>
          </a:lstStyle>
          <a:p>
            <a:pPr lvl="0"/>
            <a:r>
              <a:rPr lang="en-US" dirty="0"/>
              <a:t>Place on next topic</a:t>
            </a:r>
          </a:p>
        </p:txBody>
      </p:sp>
      <p:sp>
        <p:nvSpPr>
          <p:cNvPr id="13" name="Text Placeholder 12"/>
          <p:cNvSpPr>
            <a:spLocks noGrp="1"/>
          </p:cNvSpPr>
          <p:nvPr>
            <p:ph type="body" sz="quarter" idx="12"/>
          </p:nvPr>
        </p:nvSpPr>
        <p:spPr>
          <a:xfrm>
            <a:off x="219456" y="891539"/>
            <a:ext cx="8695944" cy="3525012"/>
          </a:xfrm>
        </p:spPr>
        <p:txBody>
          <a:bodyPr/>
          <a:lstStyle>
            <a:lvl1pPr>
              <a:lnSpc>
                <a:spcPct val="2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66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spid="_x0000_s521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91" y="1192"/>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bwMode="auto">
          <a:xfrm>
            <a:off x="6560288" y="4226442"/>
            <a:ext cx="9144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10" tIns="45705" rIns="91410" bIns="45705" numCol="1" spcCol="0" rtlCol="0" fromWordArt="0" anchor="t" anchorCtr="0" forceAA="0" compatLnSpc="1">
            <a:prstTxWarp prst="textNoShape">
              <a:avLst/>
            </a:prstTxWarp>
            <a:noAutofit/>
          </a:bodyPr>
          <a:lstStyle/>
          <a:p>
            <a:pPr defTabSz="685800" fontAlgn="base">
              <a:spcBef>
                <a:spcPct val="50000"/>
              </a:spcBef>
              <a:spcAft>
                <a:spcPct val="0"/>
              </a:spcAft>
              <a:buClr>
                <a:srgbClr val="000000"/>
              </a:buClr>
              <a:buFont typeface="Wingdings" pitchFamily="2" charset="2"/>
              <a:buNone/>
            </a:pPr>
            <a:endParaRPr lang="en-US" sz="1200" dirty="0">
              <a:solidFill>
                <a:srgbClr val="000000"/>
              </a:solidFill>
              <a:ea typeface="MS PGothic" pitchFamily="34" charset="-128"/>
              <a:cs typeface="Arial" pitchFamily="34" charset="0"/>
            </a:endParaRPr>
          </a:p>
        </p:txBody>
      </p:sp>
    </p:spTree>
    <p:extLst>
      <p:ext uri="{BB962C8B-B14F-4D97-AF65-F5344CB8AC3E}">
        <p14:creationId xmlns:p14="http://schemas.microsoft.com/office/powerpoint/2010/main" val="186954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spid="_x0000_s62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192"/>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9" name="Rectangle 8"/>
          <p:cNvSpPr/>
          <p:nvPr userDrawn="1"/>
        </p:nvSpPr>
        <p:spPr bwMode="auto">
          <a:xfrm>
            <a:off x="6560288" y="4226442"/>
            <a:ext cx="9144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10" tIns="45705" rIns="91410" bIns="45705" numCol="1" spcCol="0" rtlCol="0" fromWordArt="0" anchor="t" anchorCtr="0" forceAA="0" compatLnSpc="1">
            <a:prstTxWarp prst="textNoShape">
              <a:avLst/>
            </a:prstTxWarp>
            <a:noAutofit/>
          </a:bodyPr>
          <a:lstStyle/>
          <a:p>
            <a:pPr defTabSz="685800" fontAlgn="base">
              <a:spcBef>
                <a:spcPct val="50000"/>
              </a:spcBef>
              <a:spcAft>
                <a:spcPct val="0"/>
              </a:spcAft>
              <a:buClr>
                <a:srgbClr val="000000"/>
              </a:buClr>
              <a:buFont typeface="Wingdings" pitchFamily="2" charset="2"/>
              <a:buNone/>
            </a:pPr>
            <a:endParaRPr lang="en-US" sz="1200" dirty="0">
              <a:solidFill>
                <a:srgbClr val="000000"/>
              </a:solidFill>
              <a:ea typeface="MS PGothic" pitchFamily="34" charset="-128"/>
              <a:cs typeface="Arial" pitchFamily="34" charset="0"/>
            </a:endParaRPr>
          </a:p>
        </p:txBody>
      </p:sp>
    </p:spTree>
    <p:extLst>
      <p:ext uri="{BB962C8B-B14F-4D97-AF65-F5344CB8AC3E}">
        <p14:creationId xmlns:p14="http://schemas.microsoft.com/office/powerpoint/2010/main" val="1392119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9" name="Rectangle 8"/>
          <p:cNvSpPr/>
          <p:nvPr userDrawn="1"/>
        </p:nvSpPr>
        <p:spPr bwMode="auto">
          <a:xfrm>
            <a:off x="6560288" y="4226442"/>
            <a:ext cx="9144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10" tIns="45705" rIns="91410" bIns="45705" numCol="1" spcCol="0" rtlCol="0" fromWordArt="0" anchor="t" anchorCtr="0" forceAA="0" compatLnSpc="1">
            <a:prstTxWarp prst="textNoShape">
              <a:avLst/>
            </a:prstTxWarp>
            <a:noAutofit/>
          </a:bodyPr>
          <a:lstStyle/>
          <a:p>
            <a:pPr defTabSz="685800" fontAlgn="base">
              <a:spcBef>
                <a:spcPct val="50000"/>
              </a:spcBef>
              <a:spcAft>
                <a:spcPct val="0"/>
              </a:spcAft>
              <a:buClr>
                <a:srgbClr val="000000"/>
              </a:buClr>
              <a:buFont typeface="Wingdings" pitchFamily="2" charset="2"/>
              <a:buNone/>
            </a:pPr>
            <a:endParaRPr lang="en-US" sz="1200" dirty="0">
              <a:solidFill>
                <a:srgbClr val="000000"/>
              </a:solidFill>
              <a:ea typeface="MS PGothic" pitchFamily="34" charset="-128"/>
              <a:cs typeface="Arial" pitchFamily="34" charset="0"/>
            </a:endParaRPr>
          </a:p>
        </p:txBody>
      </p:sp>
      <p:sp>
        <p:nvSpPr>
          <p:cNvPr id="6" name="TextBox 5"/>
          <p:cNvSpPr txBox="1"/>
          <p:nvPr userDrawn="1"/>
        </p:nvSpPr>
        <p:spPr>
          <a:xfrm>
            <a:off x="238125" y="2328863"/>
            <a:ext cx="8667750" cy="485775"/>
          </a:xfrm>
          <a:prstGeom prst="rect">
            <a:avLst/>
          </a:prstGeom>
          <a:noFill/>
          <a:ln>
            <a:noFill/>
          </a:ln>
        </p:spPr>
        <p:txBody>
          <a:bodyPr wrap="square" lIns="91410" tIns="45705" rIns="91410" bIns="45705" rtlCol="0" anchor="ctr" anchorCtr="0">
            <a:noAutofit/>
          </a:bodyPr>
          <a:lstStyle/>
          <a:p>
            <a:pPr algn="ctr" defTabSz="685800" fontAlgn="base">
              <a:spcBef>
                <a:spcPct val="0"/>
              </a:spcBef>
              <a:spcAft>
                <a:spcPct val="0"/>
              </a:spcAft>
            </a:pPr>
            <a:r>
              <a:rPr lang="en-US" sz="2025" dirty="0">
                <a:solidFill>
                  <a:srgbClr val="008ABF"/>
                </a:solidFill>
                <a:ea typeface="MS PGothic" pitchFamily="34" charset="-128"/>
                <a:cs typeface="Arial" pitchFamily="34" charset="0"/>
              </a:rPr>
              <a:t>Appendix</a:t>
            </a:r>
          </a:p>
        </p:txBody>
      </p:sp>
    </p:spTree>
    <p:extLst>
      <p:ext uri="{BB962C8B-B14F-4D97-AF65-F5344CB8AC3E}">
        <p14:creationId xmlns:p14="http://schemas.microsoft.com/office/powerpoint/2010/main" val="62642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itle 10"/>
          <p:cNvSpPr>
            <a:spLocks noGrp="1"/>
          </p:cNvSpPr>
          <p:nvPr>
            <p:ph type="title"/>
          </p:nvPr>
        </p:nvSpPr>
        <p:spPr>
          <a:xfrm>
            <a:off x="234886" y="394397"/>
            <a:ext cx="8129588" cy="319257"/>
          </a:xfrm>
        </p:spPr>
        <p:txBody>
          <a:bodyPr>
            <a:noAutofit/>
          </a:bodyPr>
          <a:lstStyle/>
          <a:p>
            <a:r>
              <a:rPr lang="en-US"/>
              <a:t>Click to edit Master title style</a:t>
            </a:r>
            <a:endParaRPr lang="en-US" dirty="0"/>
          </a:p>
        </p:txBody>
      </p:sp>
      <p:sp>
        <p:nvSpPr>
          <p:cNvPr id="14" name="Text Placeholder 12"/>
          <p:cNvSpPr>
            <a:spLocks noGrp="1"/>
          </p:cNvSpPr>
          <p:nvPr>
            <p:ph type="body" sz="quarter" idx="15"/>
          </p:nvPr>
        </p:nvSpPr>
        <p:spPr>
          <a:xfrm>
            <a:off x="234896" y="988145"/>
            <a:ext cx="8143875" cy="1530549"/>
          </a:xfrm>
        </p:spPr>
        <p:txBody>
          <a:bodyPr>
            <a:noAutofit/>
          </a:bodyPr>
          <a:lstStyle>
            <a:lvl1pPr>
              <a:defRPr>
                <a:solidFill>
                  <a:srgbClr val="19273C"/>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5811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5" y="1195"/>
          <a:ext cx="1190" cy="1190"/>
        </p:xfrm>
        <a:graphic>
          <a:graphicData uri="http://schemas.openxmlformats.org/presentationml/2006/ole">
            <mc:AlternateContent xmlns:mc="http://schemas.openxmlformats.org/markup-compatibility/2006">
              <mc:Choice xmlns:v="urn:schemas-microsoft-com:vml" Requires="v">
                <p:oleObj spid="_x0000_s726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195" y="1195"/>
                        <a:ext cx="1190" cy="1190"/>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426841" y="2162789"/>
            <a:ext cx="8322887" cy="863533"/>
          </a:xfrm>
          <a:prstGeom prst="rect">
            <a:avLst/>
          </a:prstGeom>
        </p:spPr>
        <p:txBody>
          <a:bodyPr vert="horz" lIns="50941" tIns="25482" rIns="50941" bIns="25482"/>
          <a:lstStyle>
            <a:lvl1pPr marL="0" indent="0">
              <a:buNone/>
              <a:defRPr sz="3825">
                <a:solidFill>
                  <a:schemeClr val="bg1"/>
                </a:solidFill>
                <a:latin typeface="Helvetica Neue"/>
                <a:cs typeface="Helvetica Neue"/>
              </a:defRPr>
            </a:lvl1pPr>
          </a:lstStyle>
          <a:p>
            <a:pPr lvl="0"/>
            <a:r>
              <a:rPr lang="en-US" dirty="0"/>
              <a:t>Section Title</a:t>
            </a:r>
          </a:p>
        </p:txBody>
      </p:sp>
      <p:sp>
        <p:nvSpPr>
          <p:cNvPr id="5" name="Text Placeholder 7"/>
          <p:cNvSpPr>
            <a:spLocks noGrp="1"/>
          </p:cNvSpPr>
          <p:nvPr>
            <p:ph type="body" sz="quarter" idx="11" hasCustomPrompt="1"/>
          </p:nvPr>
        </p:nvSpPr>
        <p:spPr>
          <a:xfrm>
            <a:off x="426841" y="3153403"/>
            <a:ext cx="8322887" cy="351815"/>
          </a:xfrm>
          <a:prstGeom prst="rect">
            <a:avLst/>
          </a:prstGeom>
        </p:spPr>
        <p:txBody>
          <a:bodyPr vert="horz" lIns="50941" tIns="25482" rIns="50941" bIns="25482"/>
          <a:lstStyle>
            <a:lvl1pPr marL="0" indent="0">
              <a:buNone/>
              <a:defRPr sz="1425">
                <a:solidFill>
                  <a:schemeClr val="bg1"/>
                </a:solidFill>
                <a:latin typeface="Helvetica Neue"/>
                <a:cs typeface="Helvetica Neue"/>
              </a:defRPr>
            </a:lvl1pPr>
          </a:lstStyle>
          <a:p>
            <a:pPr lvl="0"/>
            <a:r>
              <a:rPr lang="en-US" dirty="0"/>
              <a:t>Name</a:t>
            </a:r>
          </a:p>
        </p:txBody>
      </p:sp>
    </p:spTree>
    <p:extLst>
      <p:ext uri="{BB962C8B-B14F-4D97-AF65-F5344CB8AC3E}">
        <p14:creationId xmlns:p14="http://schemas.microsoft.com/office/powerpoint/2010/main" val="357752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55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458802" y="1048749"/>
            <a:ext cx="8228021" cy="3249418"/>
          </a:xfrm>
        </p:spPr>
        <p:txBody>
          <a:bodyPr>
            <a:normAutofit/>
          </a:bodyPr>
          <a:lstStyle>
            <a:lvl1pPr marL="0" marR="0" indent="0" algn="l" defTabSz="913655" rtl="0" eaLnBrk="1" fontAlgn="auto" latinLnBrk="0" hangingPunct="1">
              <a:lnSpc>
                <a:spcPct val="100000"/>
              </a:lnSpc>
              <a:spcBef>
                <a:spcPct val="20000"/>
              </a:spcBef>
              <a:spcAft>
                <a:spcPts val="0"/>
              </a:spcAft>
              <a:buClrTx/>
              <a:buSzTx/>
              <a:buFont typeface="Arial"/>
              <a:buNone/>
              <a:tabLst/>
              <a:defRPr sz="1200">
                <a:solidFill>
                  <a:srgbClr val="656565"/>
                </a:solidFill>
              </a:defRPr>
            </a:lvl1pPr>
            <a:lvl2pPr marL="456815" marR="0" indent="-137054" algn="l" defTabSz="913655" rtl="0" eaLnBrk="1" fontAlgn="auto" latinLnBrk="0" hangingPunct="1">
              <a:lnSpc>
                <a:spcPct val="100000"/>
              </a:lnSpc>
              <a:spcBef>
                <a:spcPts val="300"/>
              </a:spcBef>
              <a:spcAft>
                <a:spcPts val="0"/>
              </a:spcAft>
              <a:buClrTx/>
              <a:buSzPct val="80000"/>
              <a:buFont typeface="Arial"/>
              <a:buChar char="•"/>
              <a:tabLst/>
              <a:defRPr sz="1200">
                <a:solidFill>
                  <a:srgbClr val="656565"/>
                </a:solidFill>
              </a:defRPr>
            </a:lvl2pPr>
            <a:lvl3pPr marL="685241" marR="0" indent="-137054" algn="l" defTabSz="913655" rtl="0" eaLnBrk="1" fontAlgn="auto" latinLnBrk="0" hangingPunct="1">
              <a:lnSpc>
                <a:spcPct val="100000"/>
              </a:lnSpc>
              <a:spcBef>
                <a:spcPct val="20000"/>
              </a:spcBef>
              <a:spcAft>
                <a:spcPts val="0"/>
              </a:spcAft>
              <a:buClrTx/>
              <a:buSzTx/>
              <a:buFont typeface="Lucida Grande"/>
              <a:buChar char="–"/>
              <a:tabLst/>
              <a:defRPr sz="1200">
                <a:solidFill>
                  <a:srgbClr val="656565"/>
                </a:solidFill>
              </a:defRPr>
            </a:lvl3pPr>
            <a:lvl4pPr marL="913655" marR="0" indent="-137054" algn="l" defTabSz="913655" rtl="0" eaLnBrk="1" fontAlgn="auto" latinLnBrk="0" hangingPunct="1">
              <a:lnSpc>
                <a:spcPct val="100000"/>
              </a:lnSpc>
              <a:spcBef>
                <a:spcPct val="20000"/>
              </a:spcBef>
              <a:spcAft>
                <a:spcPts val="0"/>
              </a:spcAft>
              <a:buClrTx/>
              <a:buSzPct val="80000"/>
              <a:buFont typeface="Arial"/>
              <a:buChar char="•"/>
              <a:tabLst/>
              <a:defRPr sz="1200">
                <a:solidFill>
                  <a:srgbClr val="656565"/>
                </a:solidFill>
              </a:defRPr>
            </a:lvl4pPr>
            <a:lvl5pPr marL="1142060" marR="0" indent="-137054" algn="l" defTabSz="913655" rtl="0" eaLnBrk="1" fontAlgn="auto" latinLnBrk="0" hangingPunct="1">
              <a:lnSpc>
                <a:spcPct val="100000"/>
              </a:lnSpc>
              <a:spcBef>
                <a:spcPct val="20000"/>
              </a:spcBef>
              <a:spcAft>
                <a:spcPts val="0"/>
              </a:spcAft>
              <a:buClrTx/>
              <a:buSzTx/>
              <a:buFont typeface="Arial" pitchFamily="34" charset="0"/>
              <a:buChar char="»"/>
              <a:tabLst/>
              <a:defRPr sz="1200">
                <a:solidFill>
                  <a:srgbClr val="65656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268624" y="444008"/>
            <a:ext cx="8229595" cy="276999"/>
          </a:xfrm>
        </p:spPr>
        <p:txBody>
          <a:bodyPr/>
          <a:lstStyle>
            <a:lvl1pPr>
              <a:defRPr sz="1800" baseline="0">
                <a:solidFill>
                  <a:schemeClr val="accent3"/>
                </a:solidFill>
              </a:defRPr>
            </a:lvl1pPr>
          </a:lstStyle>
          <a:p>
            <a:r>
              <a:rPr lang="en-US" dirty="0"/>
              <a:t>Click to edit Master title style</a:t>
            </a:r>
          </a:p>
        </p:txBody>
      </p:sp>
      <p:sp>
        <p:nvSpPr>
          <p:cNvPr id="4" name="Slide Number Placeholder 6"/>
          <p:cNvSpPr>
            <a:spLocks noGrp="1" noChangeArrowheads="1"/>
          </p:cNvSpPr>
          <p:nvPr>
            <p:ph type="sldNum" sz="quarter" idx="11"/>
          </p:nvPr>
        </p:nvSpPr>
        <p:spPr>
          <a:xfrm>
            <a:off x="49215" y="4949208"/>
            <a:ext cx="366712" cy="138589"/>
          </a:xfrm>
          <a:prstGeom prst="rect">
            <a:avLst/>
          </a:prstGeom>
        </p:spPr>
        <p:txBody>
          <a:bodyPr lIns="121912" tIns="60956" rIns="121912" bIns="60956"/>
          <a:lstStyle>
            <a:lvl1pPr>
              <a:defRPr smtClean="0"/>
            </a:lvl1pPr>
          </a:lstStyle>
          <a:p>
            <a:pPr defTabSz="685800" eaLnBrk="0" fontAlgn="base" hangingPunct="0">
              <a:spcBef>
                <a:spcPct val="0"/>
              </a:spcBef>
              <a:spcAft>
                <a:spcPct val="0"/>
              </a:spcAft>
              <a:defRPr/>
            </a:pPr>
            <a:endParaRPr lang="en-US" altLang="en-US" sz="1425" dirty="0">
              <a:solidFill>
                <a:srgbClr val="000000"/>
              </a:solidFill>
              <a:ea typeface="MS PGothic" pitchFamily="34" charset="-128"/>
            </a:endParaRPr>
          </a:p>
        </p:txBody>
      </p:sp>
    </p:spTree>
    <p:extLst>
      <p:ext uri="{BB962C8B-B14F-4D97-AF65-F5344CB8AC3E}">
        <p14:creationId xmlns:p14="http://schemas.microsoft.com/office/powerpoint/2010/main" val="117302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8897424" cy="2966219"/>
          </a:xfrm>
        </p:spPr>
        <p:txBody>
          <a:bodyPr>
            <a:normAutofit/>
          </a:bodyPr>
          <a:lstStyle>
            <a:lvl1pPr marL="171450" indent="-171450">
              <a:buFont typeface="Arial"/>
              <a:buChar char="•"/>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pic>
        <p:nvPicPr>
          <p:cNvPr id="7" name="Picture 6"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3" name="TextBox 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43030543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938716" y="1181100"/>
            <a:ext cx="3571875" cy="3486150"/>
          </a:xfrm>
          <a:prstGeom prst="rect">
            <a:avLst/>
          </a:prstGeom>
        </p:spPr>
        <p:txBody>
          <a:bodyPr lIns="45718" tIns="22858" rIns="45718" bIns="22858"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33429" y="1181100"/>
            <a:ext cx="3833813" cy="3486150"/>
          </a:xfrm>
          <a:prstGeom prst="rect">
            <a:avLst/>
          </a:prstGeom>
        </p:spPr>
        <p:txBody>
          <a:bodyPr/>
          <a:lstStyle>
            <a:lvl1pPr marL="209445" indent="-209445">
              <a:spcBef>
                <a:spcPts val="1688"/>
              </a:spcBef>
              <a:defRPr sz="1725"/>
            </a:lvl1pPr>
            <a:lvl2pPr marL="418880" indent="-209445">
              <a:spcBef>
                <a:spcPts val="1688"/>
              </a:spcBef>
              <a:defRPr sz="1725"/>
            </a:lvl2pPr>
            <a:lvl3pPr marL="628334" indent="-209445">
              <a:spcBef>
                <a:spcPts val="1688"/>
              </a:spcBef>
              <a:defRPr sz="1725"/>
            </a:lvl3pPr>
            <a:lvl4pPr marL="837759" indent="-209445">
              <a:spcBef>
                <a:spcPts val="1688"/>
              </a:spcBef>
              <a:defRPr sz="1725"/>
            </a:lvl4pPr>
            <a:lvl5pPr marL="1047204" indent="-209445">
              <a:spcBef>
                <a:spcPts val="1688"/>
              </a:spcBef>
              <a:defRPr sz="1725"/>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8967697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6F6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290" y="410949"/>
            <a:ext cx="8520599" cy="572700"/>
          </a:xfrm>
        </p:spPr>
        <p:txBody>
          <a:bodyPr/>
          <a:lstStyle>
            <a:lvl1pPr>
              <a:defRPr sz="2025">
                <a:solidFill>
                  <a:schemeClr val="accent3"/>
                </a:solidFill>
              </a:defRPr>
            </a:lvl1pPr>
          </a:lstStyle>
          <a:p>
            <a:r>
              <a:rPr lang="en-US" dirty="0"/>
              <a:t>Click to edit Master title style</a:t>
            </a:r>
          </a:p>
        </p:txBody>
      </p:sp>
      <p:sp>
        <p:nvSpPr>
          <p:cNvPr id="11" name="Content Placeholder 10"/>
          <p:cNvSpPr>
            <a:spLocks noGrp="1"/>
          </p:cNvSpPr>
          <p:nvPr>
            <p:ph sz="quarter" idx="12"/>
          </p:nvPr>
        </p:nvSpPr>
        <p:spPr>
          <a:xfrm>
            <a:off x="311162" y="884905"/>
            <a:ext cx="8521149" cy="3502040"/>
          </a:xfrm>
        </p:spPr>
        <p:txBody>
          <a:bodyPr/>
          <a:lstStyle>
            <a:lvl1pPr marL="285617" indent="-285617">
              <a:spcAft>
                <a:spcPts val="400"/>
              </a:spcAft>
              <a:buClr>
                <a:schemeClr val="accent2"/>
              </a:buClr>
              <a:buFont typeface="Arial" charset="0"/>
              <a:buChar char="•"/>
              <a:defRPr>
                <a:solidFill>
                  <a:schemeClr val="tx1"/>
                </a:solidFill>
              </a:defRPr>
            </a:lvl1pPr>
            <a:lvl2pPr marL="468402" indent="-285617">
              <a:spcAft>
                <a:spcPts val="400"/>
              </a:spcAft>
              <a:buClr>
                <a:schemeClr val="accent2"/>
              </a:buClr>
              <a:buFont typeface="Arial" charset="0"/>
              <a:buChar char="•"/>
              <a:defRPr sz="1575">
                <a:solidFill>
                  <a:schemeClr val="tx1"/>
                </a:solidFill>
              </a:defRPr>
            </a:lvl2pPr>
            <a:lvl3pPr marL="651206" indent="-285617">
              <a:spcAft>
                <a:spcPts val="400"/>
              </a:spcAft>
              <a:buClr>
                <a:schemeClr val="accent2"/>
              </a:buClr>
              <a:buFont typeface="Arial" charset="0"/>
              <a:buChar char="•"/>
              <a:defRPr sz="1575">
                <a:solidFill>
                  <a:schemeClr val="tx1"/>
                </a:solidFill>
              </a:defRPr>
            </a:lvl3pPr>
            <a:lvl4pPr marL="742607" indent="-285617">
              <a:spcAft>
                <a:spcPts val="400"/>
              </a:spcAft>
              <a:buClr>
                <a:schemeClr val="accent2"/>
              </a:buClr>
              <a:buFont typeface="Arial" charset="0"/>
              <a:buChar char="•"/>
              <a:defRPr sz="1575">
                <a:solidFill>
                  <a:schemeClr val="tx1"/>
                </a:solidFill>
              </a:defRPr>
            </a:lvl4pPr>
            <a:lvl5pPr marL="285617" indent="-285617">
              <a:spcAft>
                <a:spcPts val="400"/>
              </a:spcAft>
              <a:buClr>
                <a:schemeClr val="accent2"/>
              </a:buClr>
              <a:buFont typeface="Arial" charset="0"/>
              <a:buChar cha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878260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Graphic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52" y="529124"/>
            <a:ext cx="3962400" cy="392415"/>
          </a:xfrm>
        </p:spPr>
        <p:txBody>
          <a:bodyPr>
            <a:normAutofit/>
          </a:bodyPr>
          <a:lstStyle>
            <a:lvl1pPr>
              <a:lnSpc>
                <a:spcPts val="2000"/>
              </a:lnSpc>
              <a:defRPr sz="2025" baseline="0">
                <a:solidFill>
                  <a:schemeClr val="accent2"/>
                </a:solidFill>
                <a:latin typeface="Arial" charset="0"/>
                <a:ea typeface="Arial" charset="0"/>
                <a:cs typeface="Arial" charset="0"/>
              </a:defRPr>
            </a:lvl1pPr>
          </a:lstStyle>
          <a:p>
            <a:r>
              <a:rPr lang="en-US" dirty="0"/>
              <a:t>Click to edit Master title</a:t>
            </a:r>
          </a:p>
        </p:txBody>
      </p:sp>
    </p:spTree>
    <p:extLst>
      <p:ext uri="{BB962C8B-B14F-4D97-AF65-F5344CB8AC3E}">
        <p14:creationId xmlns:p14="http://schemas.microsoft.com/office/powerpoint/2010/main" val="749525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Header_Subhead_Footer">
    <p:spTree>
      <p:nvGrpSpPr>
        <p:cNvPr id="1" name=""/>
        <p:cNvGrpSpPr/>
        <p:nvPr/>
      </p:nvGrpSpPr>
      <p:grpSpPr>
        <a:xfrm>
          <a:off x="0" y="0"/>
          <a:ext cx="0" cy="0"/>
          <a:chOff x="0" y="0"/>
          <a:chExt cx="0" cy="0"/>
        </a:xfrm>
      </p:grpSpPr>
      <p:sp>
        <p:nvSpPr>
          <p:cNvPr id="2" name="Title 1"/>
          <p:cNvSpPr>
            <a:spLocks noGrp="1"/>
          </p:cNvSpPr>
          <p:nvPr>
            <p:ph type="title"/>
          </p:nvPr>
        </p:nvSpPr>
        <p:spPr>
          <a:xfrm>
            <a:off x="457202" y="342902"/>
            <a:ext cx="8214521" cy="393749"/>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0"/>
          </p:nvPr>
        </p:nvSpPr>
        <p:spPr>
          <a:xfrm>
            <a:off x="459583" y="850952"/>
            <a:ext cx="8227220" cy="402389"/>
          </a:xfrm>
        </p:spPr>
        <p:txBody>
          <a:bodyPr anchor="t">
            <a:noAutofit/>
          </a:bodyPr>
          <a:lstStyle>
            <a:lvl1pPr marL="0" indent="0">
              <a:buNone/>
              <a:defRPr sz="1275" b="0">
                <a:solidFill>
                  <a:schemeClr val="tx2"/>
                </a:solidFill>
              </a:defRPr>
            </a:lvl1pPr>
            <a:lvl2pPr marL="391127" indent="0">
              <a:buNone/>
              <a:defRPr sz="1725" b="1"/>
            </a:lvl2pPr>
            <a:lvl3pPr marL="782254" indent="0">
              <a:buNone/>
              <a:defRPr sz="1575" b="1"/>
            </a:lvl3pPr>
            <a:lvl4pPr marL="1173380" indent="0">
              <a:buNone/>
              <a:defRPr sz="1425" b="1"/>
            </a:lvl4pPr>
            <a:lvl5pPr marL="1564506" indent="0">
              <a:buNone/>
              <a:defRPr sz="1425" b="1"/>
            </a:lvl5pPr>
            <a:lvl6pPr marL="1955632" indent="0">
              <a:buNone/>
              <a:defRPr sz="1425" b="1"/>
            </a:lvl6pPr>
            <a:lvl7pPr marL="2346759" indent="0">
              <a:buNone/>
              <a:defRPr sz="1425" b="1"/>
            </a:lvl7pPr>
            <a:lvl8pPr marL="2737886" indent="0">
              <a:buNone/>
              <a:defRPr sz="1425" b="1"/>
            </a:lvl8pPr>
            <a:lvl9pPr marL="3129012" indent="0">
              <a:buNone/>
              <a:defRPr sz="1425" b="1"/>
            </a:lvl9pPr>
          </a:lstStyle>
          <a:p>
            <a:pPr lvl="0"/>
            <a:r>
              <a:rPr lang="en-US"/>
              <a:t>Click to edit Master text styles</a:t>
            </a:r>
          </a:p>
        </p:txBody>
      </p:sp>
      <p:sp>
        <p:nvSpPr>
          <p:cNvPr id="6" name="Text Placeholder 7"/>
          <p:cNvSpPr>
            <a:spLocks noGrp="1"/>
          </p:cNvSpPr>
          <p:nvPr>
            <p:ph type="body" sz="quarter" idx="16"/>
          </p:nvPr>
        </p:nvSpPr>
        <p:spPr>
          <a:xfrm>
            <a:off x="2554288" y="4560096"/>
            <a:ext cx="6132512" cy="235744"/>
          </a:xfrm>
        </p:spPr>
        <p:txBody>
          <a:bodyPr anchor="b" anchorCtr="0"/>
          <a:lstStyle>
            <a:lvl1pPr>
              <a:lnSpc>
                <a:spcPct val="85000"/>
              </a:lnSpc>
              <a:spcBef>
                <a:spcPts val="0"/>
              </a:spcBef>
              <a:spcAft>
                <a:spcPts val="257"/>
              </a:spcAft>
              <a:defRPr sz="675" i="0">
                <a:solidFill>
                  <a:schemeClr val="tx1"/>
                </a:solidFill>
                <a:latin typeface="+mj-lt"/>
              </a:defRPr>
            </a:lvl1pPr>
            <a:lvl2pPr>
              <a:defRPr sz="675" i="0">
                <a:solidFill>
                  <a:srgbClr val="7F7F7F"/>
                </a:solidFill>
                <a:latin typeface="+mj-lt"/>
              </a:defRPr>
            </a:lvl2pPr>
            <a:lvl3pPr>
              <a:defRPr sz="675" i="0">
                <a:solidFill>
                  <a:srgbClr val="7F7F7F"/>
                </a:solidFill>
                <a:latin typeface="+mj-lt"/>
              </a:defRPr>
            </a:lvl3pPr>
            <a:lvl4pPr>
              <a:defRPr sz="675" i="0">
                <a:solidFill>
                  <a:srgbClr val="7F7F7F"/>
                </a:solidFill>
                <a:latin typeface="+mj-lt"/>
              </a:defRPr>
            </a:lvl4pPr>
            <a:lvl5pPr>
              <a:defRPr sz="675" i="0">
                <a:solidFill>
                  <a:srgbClr val="7F7F7F"/>
                </a:solidFill>
                <a:latin typeface="+mj-lt"/>
              </a:defRPr>
            </a:lvl5pPr>
          </a:lstStyle>
          <a:p>
            <a:pPr lvl="0"/>
            <a:r>
              <a:rPr lang="en-US"/>
              <a:t>Click to edit Master text styles</a:t>
            </a:r>
          </a:p>
        </p:txBody>
      </p:sp>
    </p:spTree>
    <p:extLst>
      <p:ext uri="{BB962C8B-B14F-4D97-AF65-F5344CB8AC3E}">
        <p14:creationId xmlns:p14="http://schemas.microsoft.com/office/powerpoint/2010/main" val="5902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Blockchain / Messaging / September 25, 2017 / © 2017 IBM Corporation</a:t>
            </a:r>
            <a:endParaRPr lang="en-US">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1150013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Blockchain / Messaging / September 25,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92659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94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Blockchain / Messaging / September 25,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6312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Blockchain / Messaging / September 25,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927336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5" name="Footer Placeholder 3"/>
          <p:cNvSpPr txBox="1">
            <a:spLocks/>
          </p:cNvSpPr>
          <p:nvPr userDrawn="1"/>
        </p:nvSpPr>
        <p:spPr>
          <a:xfrm>
            <a:off x="125731" y="4891497"/>
            <a:ext cx="4809015" cy="935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800" dirty="0">
                <a:solidFill>
                  <a:srgbClr val="000000">
                    <a:lumMod val="50000"/>
                    <a:lumOff val="50000"/>
                  </a:srgbClr>
                </a:solidFill>
                <a:ea typeface="IBM Plex Sans" charset="0"/>
                <a:cs typeface="IBM Plex Sans" charset="0"/>
              </a:rPr>
              <a:t>© 2017 IBM Corporation</a:t>
            </a:r>
            <a:endParaRPr lang="en-US" sz="800" dirty="0">
              <a:solidFill>
                <a:srgbClr val="000000">
                  <a:lumMod val="50000"/>
                  <a:lumOff val="50000"/>
                </a:srgbClr>
              </a:solidFill>
              <a:ea typeface="IBM Plex Sans" charset="0"/>
              <a:cs typeface="IBM Plex Sans" charset="0"/>
            </a:endParaRPr>
          </a:p>
        </p:txBody>
      </p:sp>
    </p:spTree>
    <p:extLst>
      <p:ext uri="{BB962C8B-B14F-4D97-AF65-F5344CB8AC3E}">
        <p14:creationId xmlns:p14="http://schemas.microsoft.com/office/powerpoint/2010/main" val="179756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Full-Width Copy">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5"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1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sp>
        <p:nvSpPr>
          <p:cNvPr id="11"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3" name="TextBox 1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59575658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Blockchain / Messaging / September 25, 2017 / © 2017 IBM Corporation</a:t>
            </a:r>
            <a:endParaRPr lang="en-US">
              <a:solidFill>
                <a:srgbClr val="000000"/>
              </a:solidFill>
            </a:endParaRPr>
          </a:p>
        </p:txBody>
      </p:sp>
    </p:spTree>
    <p:extLst>
      <p:ext uri="{BB962C8B-B14F-4D97-AF65-F5344CB8AC3E}">
        <p14:creationId xmlns:p14="http://schemas.microsoft.com/office/powerpoint/2010/main" val="1614013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00243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83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657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85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1550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171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6921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800"/>
            <a:endParaRPr lang="en-US" sz="1200" err="1">
              <a:solidFill>
                <a:srgbClr val="FFFFFF"/>
              </a:solidFill>
              <a:latin typeface="IBM Plex Sans Regular" charset="0"/>
              <a:cs typeface="IBM Plex Sans Regular" charset="0"/>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08706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Tree>
    <p:extLst>
      <p:ext uri="{BB962C8B-B14F-4D97-AF65-F5344CB8AC3E}">
        <p14:creationId xmlns:p14="http://schemas.microsoft.com/office/powerpoint/2010/main" val="17175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6" name="Picture 5" descr="3Grid_Ligh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96651" y="236918"/>
            <a:ext cx="6353438" cy="4669664"/>
          </a:xfrm>
          <a:prstGeom prst="rect">
            <a:avLst/>
          </a:prstGeom>
        </p:spPr>
      </p:pic>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pic>
        <p:nvPicPr>
          <p:cNvPr id="11" name="Picture 10" descr="IBMLogo_DarkGray.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123383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Tree>
    <p:extLst>
      <p:ext uri="{BB962C8B-B14F-4D97-AF65-F5344CB8AC3E}">
        <p14:creationId xmlns:p14="http://schemas.microsoft.com/office/powerpoint/2010/main" val="473302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Tree>
    <p:extLst>
      <p:ext uri="{BB962C8B-B14F-4D97-AF65-F5344CB8AC3E}">
        <p14:creationId xmlns:p14="http://schemas.microsoft.com/office/powerpoint/2010/main" val="325942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027924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Blockchain / Messaging / September 25,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70365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Blockchain / Messaging / September 25,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34852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747882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Blockchain / Messaging / September 25, 2017 / © 2017 IBM Corporation</a:t>
            </a:r>
            <a:endParaRPr lang="en-US">
              <a:solidFill>
                <a:srgbClr val="FFFFFF"/>
              </a:solidFill>
            </a:endParaRPr>
          </a:p>
        </p:txBody>
      </p:sp>
    </p:spTree>
    <p:extLst>
      <p:ext uri="{BB962C8B-B14F-4D97-AF65-F5344CB8AC3E}">
        <p14:creationId xmlns:p14="http://schemas.microsoft.com/office/powerpoint/2010/main" val="7063220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Blockchain / Messaging / September 25, 2017 / © 2017 IBM Corporation</a:t>
            </a:r>
            <a:endParaRPr lang="en-US">
              <a:solidFill>
                <a:srgbClr val="FFFFFF"/>
              </a:solidFill>
            </a:endParaRPr>
          </a:p>
        </p:txBody>
      </p:sp>
    </p:spTree>
    <p:extLst>
      <p:ext uri="{BB962C8B-B14F-4D97-AF65-F5344CB8AC3E}">
        <p14:creationId xmlns:p14="http://schemas.microsoft.com/office/powerpoint/2010/main" val="1278382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362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text (1/4), content (3/4)">
    <p:bg>
      <p:bgPr>
        <a:solidFill>
          <a:schemeClr val="bg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BLOCKCHAIN4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0626" y="3860800"/>
            <a:ext cx="1548470" cy="1136689"/>
          </a:xfrm>
          <a:prstGeom prst="rect">
            <a:avLst/>
          </a:prstGeom>
        </p:spPr>
      </p:pic>
      <p:sp>
        <p:nvSpPr>
          <p:cNvPr id="10" name="Text Placeholder 7"/>
          <p:cNvSpPr>
            <a:spLocks noGrp="1"/>
          </p:cNvSpPr>
          <p:nvPr>
            <p:ph type="body" sz="quarter" idx="14" hasCustomPrompt="1"/>
          </p:nvPr>
        </p:nvSpPr>
        <p:spPr>
          <a:xfrm>
            <a:off x="125731" y="144464"/>
            <a:ext cx="7138422" cy="571500"/>
          </a:xfrm>
        </p:spPr>
        <p:txBody>
          <a:bodyPr/>
          <a:lstStyle>
            <a:lvl1pPr marL="0" indent="0">
              <a:buNone/>
              <a:defRPr sz="2400">
                <a:ln>
                  <a:noFill/>
                </a:ln>
                <a:solidFill>
                  <a:srgbClr val="0164FF"/>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Title Goes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11930" y="177038"/>
            <a:ext cx="1211580" cy="194310"/>
          </a:xfrm>
          <a:prstGeom prst="rect">
            <a:avLst/>
          </a:prstGeom>
        </p:spPr>
      </p:pic>
      <p:sp>
        <p:nvSpPr>
          <p:cNvPr id="12" name="Footer Placeholder 3"/>
          <p:cNvSpPr txBox="1">
            <a:spLocks/>
          </p:cNvSpPr>
          <p:nvPr userDrawn="1"/>
        </p:nvSpPr>
        <p:spPr>
          <a:xfrm>
            <a:off x="125731" y="4891497"/>
            <a:ext cx="4809015" cy="935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800" dirty="0">
                <a:solidFill>
                  <a:srgbClr val="000000">
                    <a:lumMod val="50000"/>
                    <a:lumOff val="50000"/>
                  </a:srgbClr>
                </a:solidFill>
                <a:ea typeface="IBM Plex Sans" charset="0"/>
                <a:cs typeface="IBM Plex Sans" charset="0"/>
              </a:rPr>
              <a:t>© 2017 IBM Corporation</a:t>
            </a:r>
            <a:endParaRPr lang="en-US" sz="800" dirty="0">
              <a:solidFill>
                <a:srgbClr val="000000">
                  <a:lumMod val="50000"/>
                  <a:lumOff val="50000"/>
                </a:srgbClr>
              </a:solidFill>
              <a:ea typeface="IBM Plex Sans" charset="0"/>
              <a:cs typeface="IBM Plex Sans" charset="0"/>
            </a:endParaRPr>
          </a:p>
        </p:txBody>
      </p:sp>
    </p:spTree>
    <p:extLst>
      <p:ext uri="{BB962C8B-B14F-4D97-AF65-F5344CB8AC3E}">
        <p14:creationId xmlns:p14="http://schemas.microsoft.com/office/powerpoint/2010/main" val="15592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4-Column">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5" name="Content Placeholder 4"/>
          <p:cNvSpPr>
            <a:spLocks noGrp="1"/>
          </p:cNvSpPr>
          <p:nvPr>
            <p:ph sz="quarter" idx="24" hasCustomPrompt="1"/>
          </p:nvPr>
        </p:nvSpPr>
        <p:spPr>
          <a:xfrm>
            <a:off x="125730" y="1270000"/>
            <a:ext cx="2084695" cy="2965450"/>
          </a:xfrm>
        </p:spPr>
        <p:txBody>
          <a:bodyP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2396640" y="1270000"/>
            <a:ext cx="2084695" cy="2965450"/>
          </a:xfrm>
        </p:spPr>
        <p:txBody>
          <a:bodyP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6" hasCustomPrompt="1"/>
          </p:nvPr>
        </p:nvSpPr>
        <p:spPr>
          <a:xfrm>
            <a:off x="4667550" y="1270000"/>
            <a:ext cx="2084695" cy="2965450"/>
          </a:xfrm>
        </p:spPr>
        <p:txBody>
          <a:bodyPr>
            <a:normAutofit/>
          </a:bodyPr>
          <a:lstStyle>
            <a:lvl1pPr marL="0" indent="0" algn="ctr">
              <a:buNone/>
              <a:defRPr sz="1200" baseline="0"/>
            </a:lvl1pPr>
          </a:lstStyle>
          <a:p>
            <a:pPr lvl="0"/>
            <a:r>
              <a:rPr lang="en-US" dirty="0"/>
              <a:t>Content</a:t>
            </a:r>
          </a:p>
        </p:txBody>
      </p:sp>
      <p:sp>
        <p:nvSpPr>
          <p:cNvPr id="11" name="Content Placeholder 4"/>
          <p:cNvSpPr>
            <a:spLocks noGrp="1"/>
          </p:cNvSpPr>
          <p:nvPr>
            <p:ph sz="quarter" idx="27" hasCustomPrompt="1"/>
          </p:nvPr>
        </p:nvSpPr>
        <p:spPr>
          <a:xfrm>
            <a:off x="6938459" y="1270000"/>
            <a:ext cx="2084695" cy="2965450"/>
          </a:xfrm>
        </p:spPr>
        <p:txBody>
          <a:bodyPr>
            <a:normAutofit/>
          </a:bodyPr>
          <a:lstStyle>
            <a:lvl1pPr marL="0" indent="0" algn="ctr">
              <a:buNone/>
              <a:defRPr sz="1200" baseline="0"/>
            </a:lvl1pPr>
          </a:lstStyle>
          <a:p>
            <a:pPr lvl="0"/>
            <a:r>
              <a:rPr lang="en-US" dirty="0"/>
              <a:t>Content</a:t>
            </a:r>
          </a:p>
        </p:txBody>
      </p:sp>
      <p:sp>
        <p:nvSpPr>
          <p:cNvPr id="14"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9874537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28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54436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1416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214869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Tree>
    <p:extLst>
      <p:ext uri="{BB962C8B-B14F-4D97-AF65-F5344CB8AC3E}">
        <p14:creationId xmlns:p14="http://schemas.microsoft.com/office/powerpoint/2010/main" val="183579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13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9203904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Blockchain / Messaging / September 25, 2017 / © 2017 IBM Corporation</a:t>
            </a:r>
            <a:endParaRPr lang="en-US">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179798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50800"/>
            <a:ext cx="9144000" cy="5021354"/>
          </a:xfrm>
          <a:prstGeom prst="rect">
            <a:avLst/>
          </a:prstGeom>
        </p:spPr>
      </p:pic>
      <p:sp>
        <p:nvSpPr>
          <p:cNvPr id="8" name="Text Placeholder 7"/>
          <p:cNvSpPr>
            <a:spLocks noGrp="1"/>
          </p:cNvSpPr>
          <p:nvPr>
            <p:ph type="body" sz="quarter" idx="13" hasCustomPrompt="1"/>
          </p:nvPr>
        </p:nvSpPr>
        <p:spPr>
          <a:xfrm>
            <a:off x="125729" y="144464"/>
            <a:ext cx="5286267" cy="1191756"/>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sp>
        <p:nvSpPr>
          <p:cNvPr id="13" name="Content Placeholder 4"/>
          <p:cNvSpPr>
            <a:spLocks noGrp="1"/>
          </p:cNvSpPr>
          <p:nvPr>
            <p:ph sz="quarter" idx="27" hasCustomPrompt="1"/>
          </p:nvPr>
        </p:nvSpPr>
        <p:spPr>
          <a:xfrm>
            <a:off x="5149014" y="3172941"/>
            <a:ext cx="916971" cy="892584"/>
          </a:xfrm>
        </p:spPr>
        <p:txBody>
          <a:bodyPr anchor="ctr">
            <a:normAutofit/>
          </a:bodyPr>
          <a:lstStyle>
            <a:lvl1pPr marL="0" indent="0" algn="ctr">
              <a:buNone/>
              <a:defRPr sz="1200" baseline="0"/>
            </a:lvl1pPr>
          </a:lstStyle>
          <a:p>
            <a:pPr lvl="0"/>
            <a:r>
              <a:rPr lang="en-US" dirty="0"/>
              <a:t>Content</a:t>
            </a:r>
          </a:p>
        </p:txBody>
      </p:sp>
      <p:sp>
        <p:nvSpPr>
          <p:cNvPr id="7" name="Content Placeholder 4"/>
          <p:cNvSpPr>
            <a:spLocks noGrp="1"/>
          </p:cNvSpPr>
          <p:nvPr>
            <p:ph sz="quarter" idx="28" hasCustomPrompt="1"/>
          </p:nvPr>
        </p:nvSpPr>
        <p:spPr>
          <a:xfrm>
            <a:off x="6170993" y="2140748"/>
            <a:ext cx="916971" cy="892584"/>
          </a:xfrm>
        </p:spPr>
        <p:txBody>
          <a:bodyPr anchor="ct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9" hasCustomPrompt="1"/>
          </p:nvPr>
        </p:nvSpPr>
        <p:spPr>
          <a:xfrm>
            <a:off x="3088269" y="3182418"/>
            <a:ext cx="916971" cy="892584"/>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30" hasCustomPrompt="1"/>
          </p:nvPr>
        </p:nvSpPr>
        <p:spPr>
          <a:xfrm>
            <a:off x="4110248" y="2150225"/>
            <a:ext cx="916971" cy="892584"/>
          </a:xfrm>
        </p:spPr>
        <p:txBody>
          <a:bodyPr anchor="ctr">
            <a:normAutofit/>
          </a:bodyPr>
          <a:lstStyle>
            <a:lvl1pPr marL="0" indent="0" algn="ctr">
              <a:buNone/>
              <a:defRPr sz="1200" baseline="0"/>
            </a:lvl1pPr>
          </a:lstStyle>
          <a:p>
            <a:pPr lvl="0"/>
            <a:r>
              <a:rPr lang="en-US" dirty="0"/>
              <a:t>Content</a:t>
            </a:r>
          </a:p>
        </p:txBody>
      </p:sp>
      <p:sp>
        <p:nvSpPr>
          <p:cNvPr id="12" name="Content Placeholder 4"/>
          <p:cNvSpPr>
            <a:spLocks noGrp="1"/>
          </p:cNvSpPr>
          <p:nvPr>
            <p:ph sz="quarter" idx="31" hasCustomPrompt="1"/>
          </p:nvPr>
        </p:nvSpPr>
        <p:spPr>
          <a:xfrm>
            <a:off x="2059578" y="4206680"/>
            <a:ext cx="916971" cy="892584"/>
          </a:xfrm>
        </p:spPr>
        <p:txBody>
          <a:bodyPr anchor="ctr">
            <a:normAutofit/>
          </a:bodyPr>
          <a:lstStyle>
            <a:lvl1pPr marL="0" indent="0" algn="ctr">
              <a:buNone/>
              <a:defRPr sz="1200" baseline="0"/>
            </a:lvl1pPr>
          </a:lstStyle>
          <a:p>
            <a:pPr lvl="0"/>
            <a:r>
              <a:rPr lang="en-US" dirty="0"/>
              <a:t>Content</a:t>
            </a:r>
          </a:p>
        </p:txBody>
      </p:sp>
      <p:sp>
        <p:nvSpPr>
          <p:cNvPr id="14" name="Content Placeholder 4"/>
          <p:cNvSpPr>
            <a:spLocks noGrp="1"/>
          </p:cNvSpPr>
          <p:nvPr>
            <p:ph sz="quarter" idx="32" hasCustomPrompt="1"/>
          </p:nvPr>
        </p:nvSpPr>
        <p:spPr>
          <a:xfrm>
            <a:off x="1024809" y="3174487"/>
            <a:ext cx="916971" cy="892584"/>
          </a:xfrm>
        </p:spPr>
        <p:txBody>
          <a:bodyPr anchor="ctr">
            <a:normAutofit/>
          </a:bodyPr>
          <a:lstStyle>
            <a:lvl1pPr marL="0" indent="0" algn="ctr">
              <a:buNone/>
              <a:defRPr sz="1200" baseline="0"/>
            </a:lvl1pPr>
          </a:lstStyle>
          <a:p>
            <a:pPr lvl="0"/>
            <a:r>
              <a:rPr lang="en-US" dirty="0"/>
              <a:t>Content</a:t>
            </a:r>
          </a:p>
        </p:txBody>
      </p:sp>
      <p:pic>
        <p:nvPicPr>
          <p:cNvPr id="15" name="Picture 14" descr="IBMLogo_DarkGray.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6" name="TextBox 15"/>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09817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7" name="Picture 6"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9"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2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sp>
        <p:nvSpPr>
          <p:cNvPr id="21" name="Text Placeholder 7"/>
          <p:cNvSpPr>
            <a:spLocks noGrp="1"/>
          </p:cNvSpPr>
          <p:nvPr>
            <p:ph type="body" sz="quarter" idx="26"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4464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7.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oleObject" Target="../embeddings/oleObject1.bin"/><Relationship Id="rId2" Type="http://schemas.openxmlformats.org/officeDocument/2006/relationships/slideLayout" Target="../slideLayouts/slideLayout32.xml"/><Relationship Id="rId16" Type="http://schemas.openxmlformats.org/officeDocument/2006/relationships/tags" Target="../tags/tag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vmlDrawing" Target="../drawings/vmlDrawing1.vml"/><Relationship Id="rId10" Type="http://schemas.openxmlformats.org/officeDocument/2006/relationships/slideLayout" Target="../slideLayouts/slideLayout40.xml"/><Relationship Id="rId19" Type="http://schemas.openxmlformats.org/officeDocument/2006/relationships/image" Target="../media/image18.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theme" Target="../theme/theme3.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39205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652" r:id="rId24"/>
    <p:sldLayoutId id="2147483686" r:id="rId25"/>
    <p:sldLayoutId id="2147483687" r:id="rId26"/>
    <p:sldLayoutId id="2147483705" r:id="rId27"/>
    <p:sldLayoutId id="2147483658" r:id="rId28"/>
    <p:sldLayoutId id="2147483651" r:id="rId29"/>
    <p:sldLayoutId id="2147483654" r:id="rId30"/>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spid="_x0000_s2140" name="think-cell Slide" r:id="rId17" imgW="216" imgH="216" progId="TCLayout.ActiveDocument.1">
                  <p:embed/>
                </p:oleObj>
              </mc:Choice>
              <mc:Fallback>
                <p:oleObj name="think-cell Slide" r:id="rId17" imgW="216" imgH="216" progId="TCLayout.ActiveDocument.1">
                  <p:embed/>
                  <p:pic>
                    <p:nvPicPr>
                      <p:cNvPr id="0" name=""/>
                      <p:cNvPicPr/>
                      <p:nvPr/>
                    </p:nvPicPr>
                    <p:blipFill>
                      <a:blip r:embed="rId18"/>
                      <a:stretch>
                        <a:fillRect/>
                      </a:stretch>
                    </p:blipFill>
                    <p:spPr>
                      <a:xfrm>
                        <a:off x="1591" y="1192"/>
                        <a:ext cx="1587" cy="1190"/>
                      </a:xfrm>
                      <a:prstGeom prst="rect">
                        <a:avLst/>
                      </a:prstGeom>
                    </p:spPr>
                  </p:pic>
                </p:oleObj>
              </mc:Fallback>
            </mc:AlternateContent>
          </a:graphicData>
        </a:graphic>
      </p:graphicFrame>
      <p:sp>
        <p:nvSpPr>
          <p:cNvPr id="1026" name="Rectangle 3"/>
          <p:cNvSpPr>
            <a:spLocks noGrp="1" noChangeArrowheads="1"/>
          </p:cNvSpPr>
          <p:nvPr>
            <p:ph type="body" idx="1"/>
          </p:nvPr>
        </p:nvSpPr>
        <p:spPr bwMode="auto">
          <a:xfrm>
            <a:off x="219102" y="888215"/>
            <a:ext cx="8694733" cy="3521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60940" rIns="0" bIns="60940" numCol="1" anchor="t" anchorCtr="0" compatLnSpc="1">
            <a:prstTxWarp prst="textNoShape">
              <a:avLst/>
            </a:prstTxWarp>
          </a:bodyPr>
          <a:lstStyle/>
          <a:p>
            <a:pPr lvl="0"/>
            <a:r>
              <a:rPr lang="en-US" dirty="0"/>
              <a:t>Main bullet (1)</a:t>
            </a:r>
          </a:p>
          <a:p>
            <a:pPr lvl="1"/>
            <a:r>
              <a:rPr lang="en-US" dirty="0"/>
              <a:t>1st sub-bullet</a:t>
            </a:r>
          </a:p>
          <a:p>
            <a:pPr lvl="2"/>
            <a:r>
              <a:rPr lang="en-US" dirty="0"/>
              <a:t>2nd sub-bullet</a:t>
            </a:r>
          </a:p>
          <a:p>
            <a:pPr lvl="0"/>
            <a:r>
              <a:rPr lang="en-US" dirty="0"/>
              <a:t>Main bullet (2)</a:t>
            </a:r>
          </a:p>
        </p:txBody>
      </p:sp>
      <p:sp>
        <p:nvSpPr>
          <p:cNvPr id="1027" name="Line 4"/>
          <p:cNvSpPr>
            <a:spLocks noChangeShapeType="1"/>
          </p:cNvSpPr>
          <p:nvPr/>
        </p:nvSpPr>
        <p:spPr bwMode="auto">
          <a:xfrm flipV="1">
            <a:off x="225114" y="362561"/>
            <a:ext cx="868872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10" tIns="45705" rIns="91410" bIns="45705"/>
          <a:lstStyle/>
          <a:p>
            <a:pPr defTabSz="685800" fontAlgn="base">
              <a:spcBef>
                <a:spcPct val="0"/>
              </a:spcBef>
              <a:spcAft>
                <a:spcPct val="0"/>
              </a:spcAft>
            </a:pPr>
            <a:endParaRPr lang="en-US" sz="975">
              <a:solidFill>
                <a:srgbClr val="000000"/>
              </a:solidFill>
              <a:ea typeface="MS PGothic" pitchFamily="34" charset="-128"/>
              <a:cs typeface="Arial" pitchFamily="34" charset="0"/>
            </a:endParaRPr>
          </a:p>
        </p:txBody>
      </p:sp>
      <p:sp>
        <p:nvSpPr>
          <p:cNvPr id="1028" name="Rectangle 6"/>
          <p:cNvSpPr>
            <a:spLocks noChangeArrowheads="1"/>
          </p:cNvSpPr>
          <p:nvPr/>
        </p:nvSpPr>
        <p:spPr bwMode="black">
          <a:xfrm>
            <a:off x="7799748" y="4931586"/>
            <a:ext cx="11140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p>
            <a:pPr algn="r" defTabSz="685800" fontAlgn="base">
              <a:spcBef>
                <a:spcPct val="0"/>
              </a:spcBef>
              <a:spcAft>
                <a:spcPct val="0"/>
              </a:spcAft>
            </a:pPr>
            <a:r>
              <a:rPr lang="en-US" sz="825" dirty="0">
                <a:solidFill>
                  <a:srgbClr val="000000"/>
                </a:solidFill>
                <a:ea typeface="MS PGothic" pitchFamily="34" charset="-128"/>
                <a:cs typeface="Arial" pitchFamily="34" charset="0"/>
              </a:rPr>
              <a:t>© 2018 IBM Corporation</a:t>
            </a:r>
            <a:endParaRPr lang="en-US" sz="1425" dirty="0">
              <a:solidFill>
                <a:srgbClr val="000000"/>
              </a:solidFill>
              <a:ea typeface="MS PGothic" pitchFamily="34" charset="-128"/>
              <a:cs typeface="Arial" pitchFamily="34" charset="0"/>
            </a:endParaRPr>
          </a:p>
        </p:txBody>
      </p:sp>
      <p:pic>
        <p:nvPicPr>
          <p:cNvPr id="1030" name="Picture 10" descr="R120_G137_B251-200"/>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8324858" y="155991"/>
            <a:ext cx="588963" cy="177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13"/>
          <p:cNvSpPr>
            <a:spLocks noGrp="1" noChangeArrowheads="1"/>
          </p:cNvSpPr>
          <p:nvPr>
            <p:ph type="title"/>
          </p:nvPr>
        </p:nvSpPr>
        <p:spPr bwMode="auto">
          <a:xfrm>
            <a:off x="219102" y="361056"/>
            <a:ext cx="8694733" cy="522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60940" rIns="0" bIns="60940" numCol="1" anchor="t" anchorCtr="0" compatLnSpc="1">
            <a:prstTxWarp prst="textNoShape">
              <a:avLst/>
            </a:prstTxWarp>
          </a:bodyPr>
          <a:lstStyle/>
          <a:p>
            <a:pPr lvl="0"/>
            <a:r>
              <a:rPr lang="en-US" dirty="0"/>
              <a:t>Slide title or lead</a:t>
            </a:r>
          </a:p>
        </p:txBody>
      </p:sp>
      <p:sp>
        <p:nvSpPr>
          <p:cNvPr id="1032" name="Text Box 16"/>
          <p:cNvSpPr txBox="1">
            <a:spLocks noChangeArrowheads="1"/>
          </p:cNvSpPr>
          <p:nvPr/>
        </p:nvSpPr>
        <p:spPr bwMode="auto">
          <a:xfrm>
            <a:off x="219094" y="160970"/>
            <a:ext cx="993862" cy="19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18287" rIns="0" bIns="18287">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tx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tx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tx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tx1"/>
              </a:buClr>
              <a:buFont typeface="Wingdings" pitchFamily="2" charset="2"/>
              <a:defRPr sz="2000">
                <a:solidFill>
                  <a:schemeClr val="tx1"/>
                </a:solidFill>
                <a:latin typeface="Arial" charset="0"/>
              </a:defRPr>
            </a:lvl9pPr>
          </a:lstStyle>
          <a:p>
            <a:pPr defTabSz="685800" eaLnBrk="1" fontAlgn="base" hangingPunct="1">
              <a:lnSpc>
                <a:spcPct val="90000"/>
              </a:lnSpc>
              <a:spcBef>
                <a:spcPct val="0"/>
              </a:spcBef>
              <a:spcAft>
                <a:spcPct val="0"/>
              </a:spcAft>
              <a:defRPr/>
            </a:pPr>
            <a:r>
              <a:rPr lang="en-US" sz="1125" dirty="0">
                <a:solidFill>
                  <a:srgbClr val="000000"/>
                </a:solidFill>
                <a:ea typeface="MS PGothic" pitchFamily="34" charset="-128"/>
                <a:cs typeface="Arial" pitchFamily="34" charset="0"/>
              </a:rPr>
              <a:t>IBM Blockchain</a:t>
            </a:r>
          </a:p>
        </p:txBody>
      </p:sp>
      <p:sp>
        <p:nvSpPr>
          <p:cNvPr id="1033" name="Rectangle 6"/>
          <p:cNvSpPr>
            <a:spLocks noChangeArrowheads="1"/>
          </p:cNvSpPr>
          <p:nvPr/>
        </p:nvSpPr>
        <p:spPr bwMode="black">
          <a:xfrm>
            <a:off x="516734" y="4931586"/>
            <a:ext cx="75661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p>
            <a:pPr defTabSz="685800" fontAlgn="base">
              <a:spcBef>
                <a:spcPct val="0"/>
              </a:spcBef>
              <a:spcAft>
                <a:spcPct val="0"/>
              </a:spcAft>
            </a:pPr>
            <a:r>
              <a:rPr lang="en-US" sz="825" dirty="0">
                <a:solidFill>
                  <a:srgbClr val="000000"/>
                </a:solidFill>
                <a:ea typeface="MS PGothic" pitchFamily="34" charset="-128"/>
                <a:cs typeface="Arial" pitchFamily="34" charset="0"/>
              </a:rPr>
              <a:t>IBM Confidential</a:t>
            </a:r>
            <a:endParaRPr lang="en-US" sz="1425" dirty="0">
              <a:solidFill>
                <a:srgbClr val="000000"/>
              </a:solidFill>
              <a:ea typeface="MS PGothic" pitchFamily="34" charset="-128"/>
              <a:cs typeface="Arial" pitchFamily="34" charset="0"/>
            </a:endParaRPr>
          </a:p>
        </p:txBody>
      </p:sp>
      <p:sp>
        <p:nvSpPr>
          <p:cNvPr id="11" name="Rectangle 6"/>
          <p:cNvSpPr>
            <a:spLocks noChangeArrowheads="1"/>
          </p:cNvSpPr>
          <p:nvPr userDrawn="1"/>
        </p:nvSpPr>
        <p:spPr bwMode="black">
          <a:xfrm>
            <a:off x="219083" y="4931577"/>
            <a:ext cx="129844" cy="126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pPr>
            <a:fld id="{60411874-C2D2-45EC-958B-E93AEBC7C134}" type="slidenum">
              <a:rPr lang="en-US" sz="825" smtClean="0">
                <a:solidFill>
                  <a:srgbClr val="000000"/>
                </a:solidFill>
                <a:ea typeface="MS PGothic" pitchFamily="34" charset="-128"/>
                <a:cs typeface="Arial" pitchFamily="34" charset="0"/>
              </a:rPr>
              <a:pPr defTabSz="685800" fontAlgn="base">
                <a:spcBef>
                  <a:spcPct val="0"/>
                </a:spcBef>
                <a:spcAft>
                  <a:spcPct val="0"/>
                </a:spcAft>
              </a:pPr>
              <a:t>‹#›</a:t>
            </a:fld>
            <a:endParaRPr lang="en-US" sz="825" dirty="0">
              <a:solidFill>
                <a:srgbClr val="000000"/>
              </a:solidFill>
              <a:ea typeface="MS PGothic" pitchFamily="34" charset="-128"/>
              <a:cs typeface="Arial" pitchFamily="34" charset="0"/>
            </a:endParaRPr>
          </a:p>
        </p:txBody>
      </p:sp>
    </p:spTree>
    <p:extLst>
      <p:ext uri="{BB962C8B-B14F-4D97-AF65-F5344CB8AC3E}">
        <p14:creationId xmlns:p14="http://schemas.microsoft.com/office/powerpoint/2010/main" val="140762827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8" r:id="rId13"/>
  </p:sldLayoutIdLst>
  <p:hf hdr="0" ftr="0" dt="0"/>
  <p:txStyles>
    <p:titleStyle>
      <a:lvl1pPr algn="l" rtl="0" eaLnBrk="0" fontAlgn="base" hangingPunct="0">
        <a:lnSpc>
          <a:spcPct val="90000"/>
        </a:lnSpc>
        <a:spcBef>
          <a:spcPct val="0"/>
        </a:spcBef>
        <a:spcAft>
          <a:spcPct val="0"/>
        </a:spcAft>
        <a:defRPr sz="2025">
          <a:solidFill>
            <a:schemeClr val="accent3"/>
          </a:solidFill>
          <a:latin typeface="+mj-lt"/>
          <a:ea typeface="+mj-ea"/>
          <a:cs typeface="+mj-cs"/>
        </a:defRPr>
      </a:lvl1pPr>
      <a:lvl2pPr algn="l" rtl="0" eaLnBrk="0" fontAlgn="base" hangingPunct="0">
        <a:lnSpc>
          <a:spcPct val="90000"/>
        </a:lnSpc>
        <a:spcBef>
          <a:spcPct val="0"/>
        </a:spcBef>
        <a:spcAft>
          <a:spcPct val="0"/>
        </a:spcAft>
        <a:defRPr sz="2025">
          <a:solidFill>
            <a:schemeClr val="hlink"/>
          </a:solidFill>
          <a:latin typeface="Arial" charset="0"/>
        </a:defRPr>
      </a:lvl2pPr>
      <a:lvl3pPr algn="l" rtl="0" eaLnBrk="0" fontAlgn="base" hangingPunct="0">
        <a:lnSpc>
          <a:spcPct val="90000"/>
        </a:lnSpc>
        <a:spcBef>
          <a:spcPct val="0"/>
        </a:spcBef>
        <a:spcAft>
          <a:spcPct val="0"/>
        </a:spcAft>
        <a:defRPr sz="2025">
          <a:solidFill>
            <a:schemeClr val="hlink"/>
          </a:solidFill>
          <a:latin typeface="Arial" charset="0"/>
        </a:defRPr>
      </a:lvl3pPr>
      <a:lvl4pPr algn="l" rtl="0" eaLnBrk="0" fontAlgn="base" hangingPunct="0">
        <a:lnSpc>
          <a:spcPct val="90000"/>
        </a:lnSpc>
        <a:spcBef>
          <a:spcPct val="0"/>
        </a:spcBef>
        <a:spcAft>
          <a:spcPct val="0"/>
        </a:spcAft>
        <a:defRPr sz="2025">
          <a:solidFill>
            <a:schemeClr val="hlink"/>
          </a:solidFill>
          <a:latin typeface="Arial" charset="0"/>
        </a:defRPr>
      </a:lvl4pPr>
      <a:lvl5pPr algn="l" rtl="0" eaLnBrk="0" fontAlgn="base" hangingPunct="0">
        <a:lnSpc>
          <a:spcPct val="90000"/>
        </a:lnSpc>
        <a:spcBef>
          <a:spcPct val="0"/>
        </a:spcBef>
        <a:spcAft>
          <a:spcPct val="0"/>
        </a:spcAft>
        <a:defRPr sz="2025">
          <a:solidFill>
            <a:schemeClr val="hlink"/>
          </a:solidFill>
          <a:latin typeface="Arial" charset="0"/>
        </a:defRPr>
      </a:lvl5pPr>
      <a:lvl6pPr marL="457022" algn="l" rtl="0" fontAlgn="base">
        <a:lnSpc>
          <a:spcPct val="90000"/>
        </a:lnSpc>
        <a:spcBef>
          <a:spcPct val="0"/>
        </a:spcBef>
        <a:spcAft>
          <a:spcPct val="0"/>
        </a:spcAft>
        <a:defRPr sz="2025">
          <a:solidFill>
            <a:schemeClr val="hlink"/>
          </a:solidFill>
          <a:latin typeface="Arial" charset="0"/>
        </a:defRPr>
      </a:lvl6pPr>
      <a:lvl7pPr marL="914063" algn="l" rtl="0" fontAlgn="base">
        <a:lnSpc>
          <a:spcPct val="90000"/>
        </a:lnSpc>
        <a:spcBef>
          <a:spcPct val="0"/>
        </a:spcBef>
        <a:spcAft>
          <a:spcPct val="0"/>
        </a:spcAft>
        <a:defRPr sz="2025">
          <a:solidFill>
            <a:schemeClr val="hlink"/>
          </a:solidFill>
          <a:latin typeface="Arial" charset="0"/>
        </a:defRPr>
      </a:lvl7pPr>
      <a:lvl8pPr marL="1371090" algn="l" rtl="0" fontAlgn="base">
        <a:lnSpc>
          <a:spcPct val="90000"/>
        </a:lnSpc>
        <a:spcBef>
          <a:spcPct val="0"/>
        </a:spcBef>
        <a:spcAft>
          <a:spcPct val="0"/>
        </a:spcAft>
        <a:defRPr sz="2025">
          <a:solidFill>
            <a:schemeClr val="hlink"/>
          </a:solidFill>
          <a:latin typeface="Arial" charset="0"/>
        </a:defRPr>
      </a:lvl8pPr>
      <a:lvl9pPr marL="1828124" algn="l" rtl="0" fontAlgn="base">
        <a:lnSpc>
          <a:spcPct val="90000"/>
        </a:lnSpc>
        <a:spcBef>
          <a:spcPct val="0"/>
        </a:spcBef>
        <a:spcAft>
          <a:spcPct val="0"/>
        </a:spcAft>
        <a:defRPr sz="2025">
          <a:solidFill>
            <a:schemeClr val="hlink"/>
          </a:solidFill>
          <a:latin typeface="Arial" charset="0"/>
        </a:defRPr>
      </a:lvl9pPr>
    </p:titleStyle>
    <p:bodyStyle>
      <a:lvl1pPr marL="172978" indent="-172978" algn="l" rtl="0" eaLnBrk="0" fontAlgn="base" hangingPunct="0">
        <a:spcBef>
          <a:spcPct val="20000"/>
        </a:spcBef>
        <a:spcAft>
          <a:spcPct val="0"/>
        </a:spcAft>
        <a:buClr>
          <a:schemeClr val="tx1"/>
        </a:buClr>
        <a:buFont typeface="Wingdings" pitchFamily="2" charset="2"/>
        <a:buChar char="§"/>
        <a:defRPr>
          <a:solidFill>
            <a:schemeClr val="tx1"/>
          </a:solidFill>
          <a:latin typeface="+mn-lt"/>
          <a:ea typeface="+mn-ea"/>
          <a:cs typeface="+mn-cs"/>
        </a:defRPr>
      </a:lvl1pPr>
      <a:lvl2pPr marL="509408" indent="-163453" algn="l" rtl="0" eaLnBrk="0" fontAlgn="base" hangingPunct="0">
        <a:spcBef>
          <a:spcPct val="20000"/>
        </a:spcBef>
        <a:spcAft>
          <a:spcPct val="0"/>
        </a:spcAft>
        <a:buClr>
          <a:schemeClr val="tx1"/>
        </a:buClr>
        <a:buFont typeface="Arial" pitchFamily="34" charset="0"/>
        <a:buChar char="–"/>
        <a:defRPr sz="1575">
          <a:solidFill>
            <a:schemeClr val="tx1"/>
          </a:solidFill>
          <a:latin typeface="+mn-lt"/>
        </a:defRPr>
      </a:lvl2pPr>
      <a:lvl3pPr marL="855347" indent="-172978" algn="l" rtl="0" eaLnBrk="0" fontAlgn="base" hangingPunct="0">
        <a:spcBef>
          <a:spcPct val="20000"/>
        </a:spcBef>
        <a:spcAft>
          <a:spcPct val="0"/>
        </a:spcAft>
        <a:buClr>
          <a:schemeClr val="tx1"/>
        </a:buClr>
        <a:buChar char="•"/>
        <a:defRPr sz="1575">
          <a:solidFill>
            <a:schemeClr val="tx1"/>
          </a:solidFill>
          <a:latin typeface="+mn-lt"/>
        </a:defRPr>
      </a:lvl3pPr>
      <a:lvl4pPr marL="1202875" indent="-172978" algn="l" rtl="0" eaLnBrk="0" fontAlgn="base" hangingPunct="0">
        <a:spcBef>
          <a:spcPct val="20000"/>
        </a:spcBef>
        <a:spcAft>
          <a:spcPct val="0"/>
        </a:spcAft>
        <a:buClr>
          <a:schemeClr val="bg1"/>
        </a:buClr>
        <a:defRPr sz="1575">
          <a:solidFill>
            <a:schemeClr val="bg1"/>
          </a:solidFill>
          <a:latin typeface="+mn-lt"/>
        </a:defRPr>
      </a:lvl4pPr>
      <a:lvl5pPr marL="1539290" indent="-163453" algn="l" rtl="0" eaLnBrk="0" fontAlgn="base" hangingPunct="0">
        <a:spcBef>
          <a:spcPct val="20000"/>
        </a:spcBef>
        <a:spcAft>
          <a:spcPct val="0"/>
        </a:spcAft>
        <a:buClr>
          <a:schemeClr val="bg1"/>
        </a:buClr>
        <a:buChar char="»"/>
        <a:defRPr sz="1575">
          <a:solidFill>
            <a:schemeClr val="bg1"/>
          </a:solidFill>
          <a:latin typeface="+mn-lt"/>
        </a:defRPr>
      </a:lvl5pPr>
      <a:lvl6pPr marL="1996325" indent="-163453" algn="l" rtl="0" fontAlgn="base">
        <a:spcBef>
          <a:spcPct val="20000"/>
        </a:spcBef>
        <a:spcAft>
          <a:spcPct val="0"/>
        </a:spcAft>
        <a:buClr>
          <a:schemeClr val="bg1"/>
        </a:buClr>
        <a:buChar char="»"/>
        <a:defRPr sz="1575">
          <a:solidFill>
            <a:schemeClr val="bg1"/>
          </a:solidFill>
          <a:latin typeface="+mn-lt"/>
        </a:defRPr>
      </a:lvl6pPr>
      <a:lvl7pPr marL="2453360" indent="-163453" algn="l" rtl="0" fontAlgn="base">
        <a:spcBef>
          <a:spcPct val="20000"/>
        </a:spcBef>
        <a:spcAft>
          <a:spcPct val="0"/>
        </a:spcAft>
        <a:buClr>
          <a:schemeClr val="bg1"/>
        </a:buClr>
        <a:buChar char="»"/>
        <a:defRPr sz="1575">
          <a:solidFill>
            <a:schemeClr val="bg1"/>
          </a:solidFill>
          <a:latin typeface="+mn-lt"/>
        </a:defRPr>
      </a:lvl7pPr>
      <a:lvl8pPr marL="2910395" indent="-163453" algn="l" rtl="0" fontAlgn="base">
        <a:spcBef>
          <a:spcPct val="20000"/>
        </a:spcBef>
        <a:spcAft>
          <a:spcPct val="0"/>
        </a:spcAft>
        <a:buClr>
          <a:schemeClr val="bg1"/>
        </a:buClr>
        <a:buChar char="»"/>
        <a:defRPr sz="1575">
          <a:solidFill>
            <a:schemeClr val="bg1"/>
          </a:solidFill>
          <a:latin typeface="+mn-lt"/>
        </a:defRPr>
      </a:lvl8pPr>
      <a:lvl9pPr marL="3367415" indent="-163453" algn="l" rtl="0" fontAlgn="base">
        <a:spcBef>
          <a:spcPct val="20000"/>
        </a:spcBef>
        <a:spcAft>
          <a:spcPct val="0"/>
        </a:spcAft>
        <a:buClr>
          <a:schemeClr val="bg1"/>
        </a:buClr>
        <a:buChar char="»"/>
        <a:defRPr sz="1575">
          <a:solidFill>
            <a:schemeClr val="bg1"/>
          </a:solidFill>
          <a:latin typeface="+mn-lt"/>
        </a:defRPr>
      </a:lvl9pPr>
    </p:bodyStyle>
    <p:otherStyle>
      <a:defPPr>
        <a:defRPr lang="en-US"/>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0" i="0" baseline="0">
                <a:solidFill>
                  <a:schemeClr val="tx1"/>
                </a:solidFill>
                <a:latin typeface="+mn-lt"/>
                <a:ea typeface="IBM Plex Sans Regular" charset="0"/>
                <a:cs typeface="IBM Plex Sans Regular" charset="0"/>
              </a:defRPr>
            </a:lvl1pPr>
          </a:lstStyle>
          <a:p>
            <a:pPr defTabSz="685800"/>
            <a:fld id="{D0BE6F14-FF48-0F4F-A8AA-2E3F25371E4A}" type="slidenum">
              <a:rPr lang="en-US" smtClean="0">
                <a:solidFill>
                  <a:srgbClr val="000000"/>
                </a:solidFill>
              </a:rPr>
              <a:pPr defTabSz="685800"/>
              <a:t>‹#›</a:t>
            </a:fld>
            <a:endParaRPr lang="en-US">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0" i="0" baseline="0">
                <a:solidFill>
                  <a:schemeClr val="tx1"/>
                </a:solidFill>
                <a:latin typeface="+mn-lt"/>
                <a:ea typeface="IBM Plex Sans Regular" charset="0"/>
                <a:cs typeface="IBM Plex Sans Regular" charset="0"/>
              </a:defRPr>
            </a:lvl1pPr>
          </a:lstStyle>
          <a:p>
            <a:pPr defTabSz="685800"/>
            <a:r>
              <a:rPr lang="de-DE">
                <a:solidFill>
                  <a:srgbClr val="000000"/>
                </a:solidFill>
              </a:rPr>
              <a:t>IBM Blockchain / Messaging / September 25, 2017 / © 2017 IBM Corporation</a:t>
            </a:r>
            <a:endParaRPr lang="en-US">
              <a:solidFill>
                <a:srgbClr val="000000"/>
              </a:solidFill>
            </a:endParaRPr>
          </a:p>
        </p:txBody>
      </p:sp>
    </p:spTree>
    <p:extLst>
      <p:ext uri="{BB962C8B-B14F-4D97-AF65-F5344CB8AC3E}">
        <p14:creationId xmlns:p14="http://schemas.microsoft.com/office/powerpoint/2010/main" val="109573865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Lst>
  <p:hf hdr="0" dt="0"/>
  <p:txStyles>
    <p:titleStyle>
      <a:lvl1pPr algn="l" defTabSz="457200" rtl="0" eaLnBrk="1" latinLnBrk="0" hangingPunct="1">
        <a:lnSpc>
          <a:spcPct val="90000"/>
        </a:lnSpc>
        <a:spcBef>
          <a:spcPct val="0"/>
        </a:spcBef>
        <a:buNone/>
        <a:defRPr sz="2400" b="0" i="0" kern="1200">
          <a:solidFill>
            <a:schemeClr val="tx1"/>
          </a:solidFill>
          <a:latin typeface="+mj-lt"/>
          <a:ea typeface="IBM Plex Sans Regular" charset="0"/>
          <a:cs typeface="IBM Plex Sans Regular" charset="0"/>
        </a:defRPr>
      </a:lvl1pPr>
    </p:titleStyle>
    <p:bodyStyle>
      <a:lvl1pPr marL="0" indent="0" algn="l" defTabSz="457200" rtl="0" eaLnBrk="1" latinLnBrk="0" hangingPunct="1">
        <a:lnSpc>
          <a:spcPct val="100000"/>
        </a:lnSpc>
        <a:spcBef>
          <a:spcPts val="1100"/>
        </a:spcBef>
        <a:buFont typeface="Arial"/>
        <a:buNone/>
        <a:defRPr sz="1400" b="0" i="0" kern="1200">
          <a:solidFill>
            <a:schemeClr val="tx1"/>
          </a:solidFill>
          <a:latin typeface="+mn-lt"/>
          <a:ea typeface="IBM Plex Sans Regular" charset="0"/>
          <a:cs typeface="IBM Plex Sans Regular" charset="0"/>
        </a:defRPr>
      </a:lvl1pPr>
      <a:lvl2pPr marL="173038" indent="-173038"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Regular" charset="0"/>
          <a:cs typeface="IBM Plex Sans Regular" charset="0"/>
        </a:defRPr>
      </a:lvl2pPr>
      <a:lvl3pPr marL="396875" indent="-173038"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Regular" charset="0"/>
          <a:cs typeface="IBM Plex Sans Regular" charset="0"/>
        </a:defRPr>
      </a:lvl3pPr>
      <a:lvl4pPr marL="625475" indent="-168275"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Regular" charset="0"/>
          <a:cs typeface="IBM Plex Sans Regular" charset="0"/>
        </a:defRPr>
      </a:lvl4pPr>
      <a:lvl5pPr marL="803275" indent="-173038" algn="l" defTabSz="457200" rtl="0" eaLnBrk="1" latinLnBrk="0" hangingPunct="1">
        <a:lnSpc>
          <a:spcPct val="100000"/>
        </a:lnSpc>
        <a:spcBef>
          <a:spcPts val="1100"/>
        </a:spcBef>
        <a:spcAft>
          <a:spcPts val="0"/>
        </a:spcAft>
        <a:buFont typeface="Arial"/>
        <a:buChar char="»"/>
        <a:defRPr sz="1400" b="0" i="0" kern="1200">
          <a:solidFill>
            <a:schemeClr val="tx1"/>
          </a:solidFill>
          <a:latin typeface="+mn-lt"/>
          <a:ea typeface="IBM Plex Sans Regular" charset="0"/>
          <a:cs typeface="IBM Plex Sans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29.png"/><Relationship Id="rId7" Type="http://schemas.openxmlformats.org/officeDocument/2006/relationships/image" Target="../media/image62.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8.wdp"/><Relationship Id="rId9" Type="http://schemas.openxmlformats.org/officeDocument/2006/relationships/image" Target="../media/image64.emf"/></Relationships>
</file>

<file path=ppt/slides/_rels/slide12.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tiff"/><Relationship Id="rId39" Type="http://schemas.openxmlformats.org/officeDocument/2006/relationships/image" Target="../media/image101.png"/><Relationship Id="rId21" Type="http://schemas.openxmlformats.org/officeDocument/2006/relationships/image" Target="../media/image83.gif"/><Relationship Id="rId34" Type="http://schemas.openxmlformats.org/officeDocument/2006/relationships/image" Target="../media/image96.png"/><Relationship Id="rId42" Type="http://schemas.openxmlformats.org/officeDocument/2006/relationships/image" Target="../media/image104.jpeg"/><Relationship Id="rId47" Type="http://schemas.openxmlformats.org/officeDocument/2006/relationships/image" Target="../media/image109.jpeg"/><Relationship Id="rId7" Type="http://schemas.openxmlformats.org/officeDocument/2006/relationships/image" Target="../media/image69.png"/><Relationship Id="rId2" Type="http://schemas.openxmlformats.org/officeDocument/2006/relationships/notesSlide" Target="../notesSlides/notesSlide10.xml"/><Relationship Id="rId16" Type="http://schemas.openxmlformats.org/officeDocument/2006/relationships/image" Target="../media/image78.png"/><Relationship Id="rId29" Type="http://schemas.openxmlformats.org/officeDocument/2006/relationships/image" Target="../media/image91.png"/><Relationship Id="rId1" Type="http://schemas.openxmlformats.org/officeDocument/2006/relationships/slideLayout" Target="../slideLayouts/slideLayout8.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32" Type="http://schemas.openxmlformats.org/officeDocument/2006/relationships/image" Target="../media/image94.png"/><Relationship Id="rId37" Type="http://schemas.openxmlformats.org/officeDocument/2006/relationships/image" Target="../media/image99.png"/><Relationship Id="rId40" Type="http://schemas.openxmlformats.org/officeDocument/2006/relationships/image" Target="../media/image102.jpg"/><Relationship Id="rId45" Type="http://schemas.openxmlformats.org/officeDocument/2006/relationships/image" Target="../media/image107.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36" Type="http://schemas.openxmlformats.org/officeDocument/2006/relationships/image" Target="../media/image98.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4" Type="http://schemas.openxmlformats.org/officeDocument/2006/relationships/image" Target="../media/image106.gif"/><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png"/><Relationship Id="rId43" Type="http://schemas.openxmlformats.org/officeDocument/2006/relationships/image" Target="../media/image105.jpeg"/><Relationship Id="rId8" Type="http://schemas.openxmlformats.org/officeDocument/2006/relationships/image" Target="../media/image70.png"/><Relationship Id="rId3" Type="http://schemas.openxmlformats.org/officeDocument/2006/relationships/image" Target="../media/image65.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100.gif"/><Relationship Id="rId46" Type="http://schemas.openxmlformats.org/officeDocument/2006/relationships/image" Target="../media/image108.tiff"/><Relationship Id="rId20" Type="http://schemas.openxmlformats.org/officeDocument/2006/relationships/image" Target="../media/image82.png"/><Relationship Id="rId41" Type="http://schemas.openxmlformats.org/officeDocument/2006/relationships/image" Target="../media/image10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emf"/><Relationship Id="rId5" Type="http://schemas.microsoft.com/office/2007/relationships/hdphoto" Target="../media/hdphoto2.wdp"/><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0.jp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3.png"/><Relationship Id="rId3" Type="http://schemas.openxmlformats.org/officeDocument/2006/relationships/image" Target="../media/image32.png"/><Relationship Id="rId21" Type="http://schemas.microsoft.com/office/2007/relationships/hdphoto" Target="../media/hdphoto4.wdp"/><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2.png"/><Relationship Id="rId2" Type="http://schemas.openxmlformats.org/officeDocument/2006/relationships/notesSlide" Target="../notesSlides/notesSlide5.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26.xml"/><Relationship Id="rId6" Type="http://schemas.openxmlformats.org/officeDocument/2006/relationships/image" Target="../media/image35.png"/><Relationship Id="rId11" Type="http://schemas.openxmlformats.org/officeDocument/2006/relationships/image" Target="../media/image39.png"/><Relationship Id="rId24" Type="http://schemas.openxmlformats.org/officeDocument/2006/relationships/image" Target="../media/image51.png"/><Relationship Id="rId5" Type="http://schemas.openxmlformats.org/officeDocument/2006/relationships/image" Target="../media/image34.png"/><Relationship Id="rId15" Type="http://schemas.openxmlformats.org/officeDocument/2006/relationships/image" Target="../media/image43.png"/><Relationship Id="rId23" Type="http://schemas.openxmlformats.org/officeDocument/2006/relationships/image" Target="../media/image50.jpg"/><Relationship Id="rId10" Type="http://schemas.openxmlformats.org/officeDocument/2006/relationships/image" Target="../media/image38.png"/><Relationship Id="rId19" Type="http://schemas.openxmlformats.org/officeDocument/2006/relationships/image" Target="../media/image47.gif"/><Relationship Id="rId4" Type="http://schemas.openxmlformats.org/officeDocument/2006/relationships/image" Target="../media/image33.tiff"/><Relationship Id="rId9" Type="http://schemas.microsoft.com/office/2007/relationships/hdphoto" Target="../media/hdphoto3.wdp"/><Relationship Id="rId14" Type="http://schemas.openxmlformats.org/officeDocument/2006/relationships/image" Target="../media/image42.png"/><Relationship Id="rId22" Type="http://schemas.openxmlformats.org/officeDocument/2006/relationships/image" Target="../media/image49.png"/><Relationship Id="rId27"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5.jpeg"/><Relationship Id="rId7" Type="http://schemas.microsoft.com/office/2007/relationships/hdphoto" Target="../media/hdphoto7.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7.png"/><Relationship Id="rId5" Type="http://schemas.microsoft.com/office/2007/relationships/hdphoto" Target="../media/hdphoto6.wdp"/><Relationship Id="rId4" Type="http://schemas.openxmlformats.org/officeDocument/2006/relationships/image" Target="../media/image56.png"/><Relationship Id="rId9" Type="http://schemas.openxmlformats.org/officeDocument/2006/relationships/image" Target="../media/image5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730" y="320457"/>
            <a:ext cx="6083300" cy="753432"/>
          </a:xfrm>
        </p:spPr>
        <p:txBody>
          <a:bodyPr>
            <a:noAutofit/>
          </a:bodyPr>
          <a:lstStyle/>
          <a:p>
            <a:r>
              <a:rPr lang="en-US" sz="4800" b="0" dirty="0">
                <a:latin typeface="IBM Plex Sans" charset="0"/>
                <a:ea typeface="IBM Plex Sans" charset="0"/>
                <a:cs typeface="IBM Plex Sans" charset="0"/>
              </a:rPr>
              <a:t> </a:t>
            </a:r>
            <a:r>
              <a:rPr lang="en-US" sz="4800" dirty="0">
                <a:latin typeface="IBM Plex Sans" charset="0"/>
                <a:ea typeface="IBM Plex Sans" charset="0"/>
                <a:cs typeface="IBM Plex Sans" charset="0"/>
              </a:rPr>
              <a:t>Blockchain</a:t>
            </a:r>
          </a:p>
        </p:txBody>
      </p:sp>
      <p:sp>
        <p:nvSpPr>
          <p:cNvPr id="3" name="Text Placeholder 2"/>
          <p:cNvSpPr>
            <a:spLocks noGrp="1"/>
          </p:cNvSpPr>
          <p:nvPr>
            <p:ph type="body" sz="quarter" idx="11"/>
          </p:nvPr>
        </p:nvSpPr>
        <p:spPr/>
        <p:txBody>
          <a:bodyPr/>
          <a:lstStyle/>
          <a:p>
            <a:r>
              <a:rPr lang="en-US" dirty="0">
                <a:latin typeface="IBM Plex Sans" charset="0"/>
                <a:ea typeface="IBM Plex Sans" charset="0"/>
                <a:cs typeface="IBM Plex Sans" charset="0"/>
              </a:rPr>
              <a:t>Nitin Gaur</a:t>
            </a:r>
          </a:p>
          <a:p>
            <a:r>
              <a:rPr lang="en-US" dirty="0">
                <a:latin typeface="IBM Plex Sans" charset="0"/>
                <a:ea typeface="IBM Plex Sans" charset="0"/>
                <a:cs typeface="IBM Plex Sans" charset="0"/>
              </a:rPr>
              <a:t>Director IBM Digital Asset Labs</a:t>
            </a:r>
          </a:p>
          <a:p>
            <a:r>
              <a:rPr lang="en-US" dirty="0" err="1">
                <a:latin typeface="IBM Plex Sans" charset="0"/>
                <a:ea typeface="IBM Plex Sans" charset="0"/>
                <a:cs typeface="IBM Plex Sans" charset="0"/>
              </a:rPr>
              <a:t>ngaur@us.ibm.com</a:t>
            </a:r>
            <a:endParaRPr lang="en-US" dirty="0">
              <a:latin typeface="IBM Plex Sans" charset="0"/>
              <a:ea typeface="IBM Plex Sans" charset="0"/>
              <a:cs typeface="IBM Plex Sans" charset="0"/>
            </a:endParaRPr>
          </a:p>
        </p:txBody>
      </p:sp>
      <p:sp>
        <p:nvSpPr>
          <p:cNvPr id="4" name="Text Placeholder 1"/>
          <p:cNvSpPr>
            <a:spLocks noGrp="1"/>
          </p:cNvSpPr>
          <p:nvPr>
            <p:ph type="body" sz="quarter" idx="10"/>
          </p:nvPr>
        </p:nvSpPr>
        <p:spPr>
          <a:xfrm>
            <a:off x="132080" y="1105787"/>
            <a:ext cx="2472897" cy="753432"/>
          </a:xfrm>
        </p:spPr>
        <p:txBody>
          <a:bodyPr>
            <a:noAutofit/>
          </a:bodyPr>
          <a:lstStyle/>
          <a:p>
            <a:r>
              <a:rPr lang="en-US" dirty="0">
                <a:latin typeface="IBM Plex Sans" charset="0"/>
                <a:ea typeface="IBM Plex Sans" charset="0"/>
                <a:cs typeface="IBM Plex Sans" charset="0"/>
              </a:rPr>
              <a:t>What will we solve together?</a:t>
            </a:r>
          </a:p>
        </p:txBody>
      </p:sp>
    </p:spTree>
    <p:extLst>
      <p:ext uri="{BB962C8B-B14F-4D97-AF65-F5344CB8AC3E}">
        <p14:creationId xmlns:p14="http://schemas.microsoft.com/office/powerpoint/2010/main" val="43334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9BEAA-7F56-4F54-810D-B01C2AD97881}"/>
              </a:ext>
            </a:extLst>
          </p:cNvPr>
          <p:cNvSpPr>
            <a:spLocks noGrp="1"/>
          </p:cNvSpPr>
          <p:nvPr>
            <p:ph type="body" sz="quarter" idx="13"/>
          </p:nvPr>
        </p:nvSpPr>
        <p:spPr>
          <a:xfrm>
            <a:off x="125730" y="144464"/>
            <a:ext cx="8392258" cy="1011698"/>
          </a:xfrm>
        </p:spPr>
        <p:txBody>
          <a:bodyPr/>
          <a:lstStyle/>
          <a:p>
            <a:r>
              <a:rPr lang="en-US" dirty="0"/>
              <a:t>Understanding the divide </a:t>
            </a:r>
            <a:r>
              <a:rPr lang="mr-IN" dirty="0"/>
              <a:t>–</a:t>
            </a:r>
            <a:r>
              <a:rPr lang="en-US" dirty="0"/>
              <a:t> Disruption and transformation</a:t>
            </a:r>
          </a:p>
          <a:p>
            <a:endParaRPr lang="en-US" dirty="0"/>
          </a:p>
        </p:txBody>
      </p:sp>
      <p:sp>
        <p:nvSpPr>
          <p:cNvPr id="4" name="Rectangle 3">
            <a:extLst>
              <a:ext uri="{FF2B5EF4-FFF2-40B4-BE49-F238E27FC236}">
                <a16:creationId xmlns:a16="http://schemas.microsoft.com/office/drawing/2014/main" id="{AEF1D76C-8B2E-4259-B647-2525D0630580}"/>
              </a:ext>
            </a:extLst>
          </p:cNvPr>
          <p:cNvSpPr/>
          <p:nvPr/>
        </p:nvSpPr>
        <p:spPr>
          <a:xfrm>
            <a:off x="0" y="1955409"/>
            <a:ext cx="9144000" cy="3188091"/>
          </a:xfrm>
          <a:prstGeom prst="rect">
            <a:avLst/>
          </a:prstGeom>
          <a:gradFill>
            <a:gsLst>
              <a:gs pos="0">
                <a:srgbClr val="9E9F9A"/>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IBMLogo_DarkGray.eps">
            <a:extLst>
              <a:ext uri="{FF2B5EF4-FFF2-40B4-BE49-F238E27FC236}">
                <a16:creationId xmlns:a16="http://schemas.microsoft.com/office/drawing/2014/main" id="{25C00E83-E76F-4050-99EE-409E6E7D5E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pic>
        <p:nvPicPr>
          <p:cNvPr id="6" name="Picture 5" descr="BLOCKCHAIN4_MARK_BLUE.png">
            <a:extLst>
              <a:ext uri="{FF2B5EF4-FFF2-40B4-BE49-F238E27FC236}">
                <a16:creationId xmlns:a16="http://schemas.microsoft.com/office/drawing/2014/main" id="{A76614A2-E236-4A5C-944B-97582C9C45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7" name="TextBox 6">
            <a:extLst>
              <a:ext uri="{FF2B5EF4-FFF2-40B4-BE49-F238E27FC236}">
                <a16:creationId xmlns:a16="http://schemas.microsoft.com/office/drawing/2014/main" id="{ECA7F1BE-8E0E-44B4-B7C3-68FB24E350C5}"/>
              </a:ext>
            </a:extLst>
          </p:cNvPr>
          <p:cNvSpPr txBox="1"/>
          <p:nvPr/>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10</a:t>
            </a:fld>
            <a:endParaRPr lang="en-US" sz="900" dirty="0">
              <a:solidFill>
                <a:schemeClr val="accent3"/>
              </a:solidFill>
            </a:endParaRPr>
          </a:p>
        </p:txBody>
      </p:sp>
      <p:pic>
        <p:nvPicPr>
          <p:cNvPr id="8" name="Picture 2" descr="mage result for ICO and Cryptocurrency infograph and enterprise divide">
            <a:extLst>
              <a:ext uri="{FF2B5EF4-FFF2-40B4-BE49-F238E27FC236}">
                <a16:creationId xmlns:a16="http://schemas.microsoft.com/office/drawing/2014/main" id="{E15CB3D4-6AC9-43DB-AE7F-D6D7D6AFD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2623" y="678449"/>
            <a:ext cx="4206240" cy="4206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lated image">
            <a:extLst>
              <a:ext uri="{FF2B5EF4-FFF2-40B4-BE49-F238E27FC236}">
                <a16:creationId xmlns:a16="http://schemas.microsoft.com/office/drawing/2014/main" id="{AD2479EF-BA55-408C-B772-344AB74315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07" y="650313"/>
            <a:ext cx="3629797" cy="423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7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kgd9.pn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1"/>
          <p:cNvSpPr txBox="1">
            <a:spLocks/>
          </p:cNvSpPr>
          <p:nvPr/>
        </p:nvSpPr>
        <p:spPr>
          <a:xfrm>
            <a:off x="110940" y="56510"/>
            <a:ext cx="8922119" cy="84695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b="0" kern="1200">
                <a:ln>
                  <a:noFill/>
                </a:ln>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spcBef>
                <a:spcPts val="0"/>
              </a:spcBef>
              <a:defRPr/>
            </a:pPr>
            <a:r>
              <a:rPr lang="en-US" sz="3600" b="1" dirty="0">
                <a:latin typeface="IBM Plex Sans" charset="0"/>
                <a:ea typeface="IBM Plex Sans" charset="0"/>
                <a:cs typeface="IBM Plex Sans" charset="0"/>
              </a:rPr>
              <a:t>The certainty to solve </a:t>
            </a:r>
            <a:br>
              <a:rPr lang="en-US" sz="3600" b="1" dirty="0">
                <a:latin typeface="IBM Plex Sans" charset="0"/>
                <a:ea typeface="IBM Plex Sans" charset="0"/>
                <a:cs typeface="IBM Plex Sans" charset="0"/>
              </a:rPr>
            </a:br>
            <a:r>
              <a:rPr lang="en-US" sz="3600" b="1" dirty="0">
                <a:latin typeface="IBM Plex Sans" charset="0"/>
                <a:ea typeface="IBM Plex Sans" charset="0"/>
                <a:cs typeface="IBM Plex Sans" charset="0"/>
              </a:rPr>
              <a:t>business challenges together.</a:t>
            </a:r>
          </a:p>
        </p:txBody>
      </p:sp>
      <p:cxnSp>
        <p:nvCxnSpPr>
          <p:cNvPr id="19" name="Straight Connector 18"/>
          <p:cNvCxnSpPr/>
          <p:nvPr/>
        </p:nvCxnSpPr>
        <p:spPr>
          <a:xfrm>
            <a:off x="2736644" y="1356857"/>
            <a:ext cx="3670709"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BlockchainLogo_White.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21" name="Picture 20" descr="IBMLogo_White.eps"/>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grpSp>
        <p:nvGrpSpPr>
          <p:cNvPr id="5" name="Group 4"/>
          <p:cNvGrpSpPr/>
          <p:nvPr/>
        </p:nvGrpSpPr>
        <p:grpSpPr>
          <a:xfrm>
            <a:off x="1068167" y="1642889"/>
            <a:ext cx="6936747" cy="858175"/>
            <a:chOff x="930431" y="1421279"/>
            <a:chExt cx="6936747" cy="858175"/>
          </a:xfrm>
        </p:grpSpPr>
        <p:pic>
          <p:nvPicPr>
            <p:cNvPr id="22" name="Picture 2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2425" y="1471680"/>
              <a:ext cx="760474" cy="760474"/>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114801" y="1548175"/>
              <a:ext cx="752377" cy="68397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30431" y="1421279"/>
              <a:ext cx="858175" cy="858175"/>
            </a:xfrm>
            <a:prstGeom prst="rect">
              <a:avLst/>
            </a:prstGeom>
          </p:spPr>
        </p:pic>
      </p:grpSp>
      <p:sp>
        <p:nvSpPr>
          <p:cNvPr id="2" name="Rectangle 1"/>
          <p:cNvSpPr/>
          <p:nvPr/>
        </p:nvSpPr>
        <p:spPr>
          <a:xfrm>
            <a:off x="244262" y="2625815"/>
            <a:ext cx="2462170" cy="1538883"/>
          </a:xfrm>
          <a:prstGeom prst="rect">
            <a:avLst/>
          </a:prstGeom>
        </p:spPr>
        <p:txBody>
          <a:bodyPr wrap="square">
            <a:spAutoFit/>
          </a:bodyPr>
          <a:lstStyle/>
          <a:p>
            <a:pPr lvl="0" algn="ctr">
              <a:buClr>
                <a:schemeClr val="lt2"/>
              </a:buClr>
              <a:buSzPct val="25000"/>
            </a:pPr>
            <a:r>
              <a:rPr lang="en-US" sz="2000" b="1" dirty="0">
                <a:solidFill>
                  <a:schemeClr val="bg1"/>
                </a:solidFill>
                <a:latin typeface="IBM Plex Sans" charset="0"/>
                <a:ea typeface="IBM Plex Sans" charset="0"/>
                <a:cs typeface="IBM Plex Sans" charset="0"/>
                <a:sym typeface="Arial"/>
              </a:rPr>
              <a:t>Security </a:t>
            </a:r>
          </a:p>
          <a:p>
            <a:pPr lvl="0" algn="ctr">
              <a:buClr>
                <a:schemeClr val="lt2"/>
              </a:buClr>
              <a:buSzPct val="25000"/>
            </a:pPr>
            <a:r>
              <a:rPr lang="en-US" sz="2000" b="1" dirty="0">
                <a:solidFill>
                  <a:schemeClr val="bg1"/>
                </a:solidFill>
                <a:latin typeface="IBM Plex Sans" charset="0"/>
                <a:ea typeface="IBM Plex Sans" charset="0"/>
                <a:cs typeface="IBM Plex Sans" charset="0"/>
                <a:sym typeface="Arial"/>
              </a:rPr>
              <a:t>at Scale</a:t>
            </a:r>
            <a:endParaRPr lang="en-US" sz="2000" dirty="0">
              <a:solidFill>
                <a:schemeClr val="bg1"/>
              </a:solidFill>
              <a:latin typeface="IBM Plex Sans" charset="0"/>
              <a:ea typeface="IBM Plex Sans" charset="0"/>
              <a:cs typeface="IBM Plex Sans" charset="0"/>
              <a:sym typeface="Arial"/>
            </a:endParaRPr>
          </a:p>
          <a:p>
            <a:pPr lvl="0" algn="ctr">
              <a:buClr>
                <a:schemeClr val="lt2"/>
              </a:buClr>
              <a:buSzPct val="25000"/>
            </a:pPr>
            <a:endParaRPr lang="en-US" sz="1000" dirty="0">
              <a:solidFill>
                <a:schemeClr val="bg1"/>
              </a:solidFill>
              <a:latin typeface="IBM Plex Sans" charset="0"/>
              <a:ea typeface="IBM Plex Sans" charset="0"/>
              <a:cs typeface="IBM Plex Sans" charset="0"/>
              <a:sym typeface="Arial"/>
            </a:endParaRPr>
          </a:p>
          <a:p>
            <a:pPr lvl="0" algn="ctr">
              <a:buClr>
                <a:schemeClr val="lt2"/>
              </a:buClr>
              <a:buSzPct val="25000"/>
            </a:pPr>
            <a:r>
              <a:rPr lang="en-US" sz="1100" dirty="0">
                <a:solidFill>
                  <a:schemeClr val="bg1"/>
                </a:solidFill>
                <a:latin typeface="IBM Plex Sans" charset="0"/>
                <a:ea typeface="IBM Plex Sans" charset="0"/>
                <a:cs typeface="IBM Plex Sans" charset="0"/>
                <a:sym typeface="Arial"/>
              </a:rPr>
              <a:t>Enterprise-grade security and control o</a:t>
            </a:r>
            <a:r>
              <a:rPr lang="en-US" sz="1100" dirty="0">
                <a:solidFill>
                  <a:schemeClr val="bg1"/>
                </a:solidFill>
                <a:latin typeface="IBM Plex Sans" charset="0"/>
                <a:ea typeface="IBM Plex Sans" charset="0"/>
                <a:cs typeface="IBM Plex Sans" charset="0"/>
              </a:rPr>
              <a:t>n a platform where businesses and industries are reinventing themselves</a:t>
            </a:r>
          </a:p>
        </p:txBody>
      </p:sp>
      <p:sp>
        <p:nvSpPr>
          <p:cNvPr id="3" name="Rectangle 2"/>
          <p:cNvSpPr/>
          <p:nvPr/>
        </p:nvSpPr>
        <p:spPr>
          <a:xfrm>
            <a:off x="3026894" y="2575015"/>
            <a:ext cx="2853205" cy="1538883"/>
          </a:xfrm>
          <a:prstGeom prst="rect">
            <a:avLst/>
          </a:prstGeom>
        </p:spPr>
        <p:txBody>
          <a:bodyPr wrap="square">
            <a:spAutoFit/>
          </a:bodyPr>
          <a:lstStyle/>
          <a:p>
            <a:pPr lvl="0" algn="ctr">
              <a:buClr>
                <a:schemeClr val="lt2"/>
              </a:buClr>
              <a:buSzPct val="25000"/>
            </a:pPr>
            <a:r>
              <a:rPr lang="en-US" sz="2000" b="1" dirty="0">
                <a:solidFill>
                  <a:schemeClr val="bg1"/>
                </a:solidFill>
                <a:latin typeface="IBM Plex Sans" charset="0"/>
                <a:ea typeface="IBM Plex Sans" charset="0"/>
                <a:cs typeface="IBM Plex Sans" charset="0"/>
                <a:sym typeface="Arial"/>
              </a:rPr>
              <a:t>Trusted </a:t>
            </a:r>
          </a:p>
          <a:p>
            <a:pPr lvl="0" algn="ctr">
              <a:buClr>
                <a:schemeClr val="lt2"/>
              </a:buClr>
              <a:buSzPct val="25000"/>
            </a:pPr>
            <a:r>
              <a:rPr lang="en-US" sz="2000" b="1" dirty="0">
                <a:solidFill>
                  <a:schemeClr val="bg1"/>
                </a:solidFill>
                <a:latin typeface="IBM Plex Sans" charset="0"/>
                <a:ea typeface="IBM Plex Sans" charset="0"/>
                <a:cs typeface="IBM Plex Sans" charset="0"/>
                <a:sym typeface="Arial"/>
              </a:rPr>
              <a:t>Expertise</a:t>
            </a:r>
          </a:p>
          <a:p>
            <a:pPr lvl="0" algn="ctr">
              <a:buClr>
                <a:schemeClr val="lt2"/>
              </a:buClr>
              <a:buSzPct val="25000"/>
            </a:pPr>
            <a:endParaRPr lang="en-US" sz="1000" b="1" dirty="0">
              <a:solidFill>
                <a:schemeClr val="bg1"/>
              </a:solidFill>
              <a:latin typeface="IBM Plex Sans" charset="0"/>
              <a:ea typeface="IBM Plex Sans" charset="0"/>
              <a:cs typeface="IBM Plex Sans" charset="0"/>
              <a:sym typeface="Arial"/>
            </a:endParaRPr>
          </a:p>
          <a:p>
            <a:pPr lvl="0" algn="ctr">
              <a:buClr>
                <a:schemeClr val="lt2"/>
              </a:buClr>
              <a:buSzPct val="25000"/>
            </a:pPr>
            <a:r>
              <a:rPr lang="en-US" sz="1100" dirty="0">
                <a:solidFill>
                  <a:schemeClr val="bg1"/>
                </a:solidFill>
                <a:latin typeface="IBM Plex Sans" charset="0"/>
                <a:ea typeface="IBM Plex Sans" charset="0"/>
                <a:cs typeface="IBM Plex Sans" charset="0"/>
                <a:sym typeface="Arial"/>
              </a:rPr>
              <a:t>Reinventing business processes through unrivaled industry and technical knowledge as you start, accelerate and innovate your blockchain network.</a:t>
            </a:r>
          </a:p>
        </p:txBody>
      </p:sp>
      <p:sp>
        <p:nvSpPr>
          <p:cNvPr id="4" name="Rectangle 3"/>
          <p:cNvSpPr/>
          <p:nvPr/>
        </p:nvSpPr>
        <p:spPr>
          <a:xfrm>
            <a:off x="6222303" y="2559899"/>
            <a:ext cx="2736647" cy="1538883"/>
          </a:xfrm>
          <a:prstGeom prst="rect">
            <a:avLst/>
          </a:prstGeom>
        </p:spPr>
        <p:txBody>
          <a:bodyPr wrap="square">
            <a:spAutoFit/>
          </a:bodyPr>
          <a:lstStyle/>
          <a:p>
            <a:pPr lvl="0" algn="ctr">
              <a:buSzPct val="25000"/>
            </a:pPr>
            <a:r>
              <a:rPr lang="en-US" sz="2000" b="1" dirty="0">
                <a:solidFill>
                  <a:schemeClr val="bg1"/>
                </a:solidFill>
                <a:latin typeface="IBM Plex Sans" charset="0"/>
                <a:ea typeface="IBM Plex Sans" charset="0"/>
                <a:cs typeface="IBM Plex Sans" charset="0"/>
                <a:sym typeface="Arial"/>
              </a:rPr>
              <a:t>Network </a:t>
            </a:r>
          </a:p>
          <a:p>
            <a:pPr lvl="0" algn="ctr">
              <a:buSzPct val="25000"/>
            </a:pPr>
            <a:r>
              <a:rPr lang="en-US" sz="2000" b="1" dirty="0">
                <a:solidFill>
                  <a:schemeClr val="bg1"/>
                </a:solidFill>
                <a:latin typeface="IBM Plex Sans" charset="0"/>
                <a:ea typeface="IBM Plex Sans" charset="0"/>
                <a:cs typeface="IBM Plex Sans" charset="0"/>
                <a:sym typeface="Arial"/>
              </a:rPr>
              <a:t>Convening Power </a:t>
            </a:r>
          </a:p>
          <a:p>
            <a:pPr lvl="0" algn="ctr">
              <a:buSzPct val="25000"/>
            </a:pPr>
            <a:endParaRPr lang="en-US" sz="1000" dirty="0">
              <a:solidFill>
                <a:schemeClr val="bg1"/>
              </a:solidFill>
              <a:latin typeface="IBM Plex Sans" charset="0"/>
              <a:ea typeface="IBM Plex Sans" charset="0"/>
              <a:cs typeface="IBM Plex Sans" charset="0"/>
            </a:endParaRPr>
          </a:p>
          <a:p>
            <a:pPr lvl="0" algn="ctr">
              <a:buSzPct val="25000"/>
            </a:pPr>
            <a:r>
              <a:rPr lang="en-US" sz="1100" dirty="0">
                <a:solidFill>
                  <a:schemeClr val="bg1"/>
                </a:solidFill>
                <a:latin typeface="IBM Plex Sans" charset="0"/>
                <a:ea typeface="IBM Plex Sans" charset="0"/>
                <a:cs typeface="IBM Plex Sans" charset="0"/>
              </a:rPr>
              <a:t>Bringing together an expansive partner network of innovators, </a:t>
            </a:r>
            <a:r>
              <a:rPr lang="en-US" sz="1100" dirty="0">
                <a:solidFill>
                  <a:schemeClr val="bg1"/>
                </a:solidFill>
                <a:latin typeface="IBM Plex Sans" charset="0"/>
                <a:ea typeface="IBM Plex Sans" charset="0"/>
                <a:cs typeface="IBM Plex Sans" charset="0"/>
                <a:sym typeface="Arial"/>
              </a:rPr>
              <a:t>regulators </a:t>
            </a:r>
          </a:p>
          <a:p>
            <a:pPr lvl="0" algn="ctr">
              <a:buSzPct val="25000"/>
            </a:pPr>
            <a:r>
              <a:rPr lang="en-US" sz="1100" dirty="0">
                <a:solidFill>
                  <a:schemeClr val="bg1"/>
                </a:solidFill>
                <a:latin typeface="IBM Plex Sans" charset="0"/>
                <a:ea typeface="IBM Plex Sans" charset="0"/>
                <a:cs typeface="IBM Plex Sans" charset="0"/>
                <a:sym typeface="Arial"/>
              </a:rPr>
              <a:t>and suppliers to establish, join or run your blockchain network.</a:t>
            </a:r>
            <a:endParaRPr lang="en-US" sz="1100" dirty="0">
              <a:solidFill>
                <a:schemeClr val="bg1"/>
              </a:solidFill>
              <a:latin typeface="IBM Plex Sans" charset="0"/>
              <a:ea typeface="IBM Plex Sans" charset="0"/>
              <a:cs typeface="IBM Plex Sans" charset="0"/>
            </a:endParaRPr>
          </a:p>
        </p:txBody>
      </p:sp>
    </p:spTree>
    <p:extLst>
      <p:ext uri="{BB962C8B-B14F-4D97-AF65-F5344CB8AC3E}">
        <p14:creationId xmlns:p14="http://schemas.microsoft.com/office/powerpoint/2010/main" val="132193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a:off x="7644229" y="2050258"/>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7643945" y="1032586"/>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8707526" y="1061608"/>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7692545" y="3635886"/>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7697309" y="3126296"/>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2999323" y="1521022"/>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sp>
        <p:nvSpPr>
          <p:cNvPr id="2" name="Text Placeholder 1"/>
          <p:cNvSpPr>
            <a:spLocks noGrp="1"/>
          </p:cNvSpPr>
          <p:nvPr>
            <p:ph type="body" sz="quarter" idx="13"/>
          </p:nvPr>
        </p:nvSpPr>
        <p:spPr>
          <a:xfrm>
            <a:off x="59450" y="-1666"/>
            <a:ext cx="5286267" cy="1191756"/>
          </a:xfrm>
        </p:spPr>
        <p:txBody>
          <a:bodyPr>
            <a:normAutofit fontScale="92500"/>
          </a:bodyPr>
          <a:lstStyle/>
          <a:p>
            <a:pPr>
              <a:spcBef>
                <a:spcPts val="0"/>
              </a:spcBef>
            </a:pPr>
            <a:r>
              <a:rPr lang="en-US" altLang="en-US" b="1" dirty="0">
                <a:latin typeface="IBM Plex Sans" charset="0"/>
                <a:ea typeface="IBM Plex Sans" charset="0"/>
                <a:cs typeface="IBM Plex Sans" charset="0"/>
                <a:sym typeface="Helvetica Neue Light"/>
              </a:rPr>
              <a:t>Making blockchain real for business with cross-industry solutions and dozens of active networks.</a:t>
            </a:r>
            <a:endParaRPr lang="en-US" dirty="0">
              <a:latin typeface="IBM Plex Sans" charset="0"/>
              <a:ea typeface="IBM Plex Sans" charset="0"/>
              <a:cs typeface="IBM Plex Sans" charset="0"/>
            </a:endParaRPr>
          </a:p>
        </p:txBody>
      </p:sp>
      <p:sp>
        <p:nvSpPr>
          <p:cNvPr id="3" name="Content Placeholder 2"/>
          <p:cNvSpPr>
            <a:spLocks noGrp="1"/>
          </p:cNvSpPr>
          <p:nvPr>
            <p:ph sz="quarter" idx="27"/>
          </p:nvPr>
        </p:nvSpPr>
        <p:spPr>
          <a:solidFill>
            <a:srgbClr val="0064FF"/>
          </a:solidFill>
        </p:spPr>
        <p:txBody>
          <a:bodyPr>
            <a:normAutofit/>
          </a:bodyPr>
          <a:lstStyle/>
          <a:p>
            <a:r>
              <a:rPr lang="en-US" sz="1050" b="1">
                <a:solidFill>
                  <a:schemeClr val="bg1"/>
                </a:solidFill>
                <a:latin typeface="IBM Plex Sans" charset="0"/>
                <a:ea typeface="IBM Plex Sans" charset="0"/>
                <a:cs typeface="IBM Plex Sans" charset="0"/>
              </a:rPr>
              <a:t>Identity</a:t>
            </a:r>
          </a:p>
        </p:txBody>
      </p:sp>
      <p:sp>
        <p:nvSpPr>
          <p:cNvPr id="4" name="Content Placeholder 3"/>
          <p:cNvSpPr>
            <a:spLocks noGrp="1"/>
          </p:cNvSpPr>
          <p:nvPr>
            <p:ph sz="quarter" idx="28"/>
          </p:nvPr>
        </p:nvSpPr>
        <p:spPr>
          <a:xfrm>
            <a:off x="6170993" y="2126460"/>
            <a:ext cx="916971" cy="892584"/>
          </a:xfrm>
          <a:solidFill>
            <a:srgbClr val="0064FF"/>
          </a:solidFill>
        </p:spPr>
        <p:txBody>
          <a:bodyPr>
            <a:normAutofit/>
          </a:bodyPr>
          <a:lstStyle/>
          <a:p>
            <a:r>
              <a:rPr lang="en-US" sz="1050" b="1" dirty="0">
                <a:solidFill>
                  <a:schemeClr val="bg1"/>
                </a:solidFill>
                <a:latin typeface="IBM Plex Sans" charset="0"/>
                <a:ea typeface="IBM Plex Sans" charset="0"/>
                <a:cs typeface="IBM Plex Sans" charset="0"/>
              </a:rPr>
              <a:t>Global Trade</a:t>
            </a:r>
          </a:p>
        </p:txBody>
      </p:sp>
      <p:sp>
        <p:nvSpPr>
          <p:cNvPr id="8" name="Content Placeholder 7"/>
          <p:cNvSpPr>
            <a:spLocks noGrp="1"/>
          </p:cNvSpPr>
          <p:nvPr>
            <p:ph sz="quarter" idx="32"/>
          </p:nvPr>
        </p:nvSpPr>
        <p:spPr>
          <a:solidFill>
            <a:srgbClr val="0064FF"/>
          </a:solidFill>
        </p:spPr>
        <p:txBody>
          <a:bodyPr>
            <a:noAutofit/>
          </a:bodyPr>
          <a:lstStyle/>
          <a:p>
            <a:r>
              <a:rPr lang="en-US" sz="1050" b="1" dirty="0">
                <a:solidFill>
                  <a:schemeClr val="bg1"/>
                </a:solidFill>
                <a:latin typeface="IBM Plex Sans" charset="0"/>
                <a:ea typeface="IBM Plex Sans" charset="0"/>
                <a:cs typeface="IBM Plex Sans" charset="0"/>
              </a:rPr>
              <a:t>Food Safety</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3727" y="2722892"/>
            <a:ext cx="363588" cy="18421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9956" y="3744368"/>
            <a:ext cx="329787" cy="22701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8644" y="4216292"/>
            <a:ext cx="252163" cy="25132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71574" y="3206639"/>
            <a:ext cx="367727" cy="26286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851" y="2725568"/>
            <a:ext cx="390144" cy="147066"/>
          </a:xfrm>
          <a:prstGeom prst="rect">
            <a:avLst/>
          </a:prstGeom>
        </p:spPr>
      </p:pic>
      <p:pic>
        <p:nvPicPr>
          <p:cNvPr id="15" name="Picture 14" descr="Unilever.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2784" y="4230451"/>
            <a:ext cx="224129" cy="247677"/>
          </a:xfrm>
          <a:prstGeom prst="rect">
            <a:avLst/>
          </a:prstGeom>
        </p:spPr>
      </p:pic>
      <p:pic>
        <p:nvPicPr>
          <p:cNvPr id="16" name="Picture 15" descr="MCC_Primary-Logo_SPOT_PNG.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8874" y="3744368"/>
            <a:ext cx="249060" cy="213956"/>
          </a:xfrm>
          <a:prstGeom prst="rect">
            <a:avLst/>
          </a:prstGeom>
        </p:spPr>
      </p:pic>
      <p:pic>
        <p:nvPicPr>
          <p:cNvPr id="18" name="Picture 17" descr="driscolls_logo.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554863" y="2759620"/>
            <a:ext cx="381000" cy="113538"/>
          </a:xfrm>
          <a:prstGeom prst="rect">
            <a:avLst/>
          </a:prstGeom>
        </p:spPr>
      </p:pic>
      <p:cxnSp>
        <p:nvCxnSpPr>
          <p:cNvPr id="22" name="Straight Connector 21"/>
          <p:cNvCxnSpPr/>
          <p:nvPr/>
        </p:nvCxnSpPr>
        <p:spPr>
          <a:xfrm>
            <a:off x="438228" y="3093609"/>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958928" y="2585609"/>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4011" y="3230612"/>
            <a:ext cx="695107" cy="230922"/>
          </a:xfrm>
          <a:prstGeom prst="rect">
            <a:avLst/>
          </a:prstGeom>
        </p:spPr>
      </p:pic>
      <p:pic>
        <p:nvPicPr>
          <p:cNvPr id="17" name="Picture 16" descr="Walmart-Logo-slogan.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38138" y="2685388"/>
            <a:ext cx="878861" cy="281732"/>
          </a:xfrm>
          <a:prstGeom prst="rect">
            <a:avLst/>
          </a:prstGeom>
        </p:spPr>
      </p:pic>
      <p:sp>
        <p:nvSpPr>
          <p:cNvPr id="26" name="Content Placeholder 25"/>
          <p:cNvSpPr>
            <a:spLocks noGrp="1"/>
          </p:cNvSpPr>
          <p:nvPr>
            <p:ph sz="quarter" idx="30"/>
          </p:nvPr>
        </p:nvSpPr>
        <p:spPr>
          <a:xfrm>
            <a:off x="4110248" y="2135937"/>
            <a:ext cx="916971" cy="892584"/>
          </a:xfrm>
          <a:solidFill>
            <a:srgbClr val="0064FF"/>
          </a:solidFill>
        </p:spPr>
        <p:txBody>
          <a:bodyPr/>
          <a:lstStyle/>
          <a:p>
            <a:endParaRPr lang="en-US" sz="1050" b="1" dirty="0">
              <a:solidFill>
                <a:schemeClr val="bg1"/>
              </a:solidFill>
              <a:latin typeface="IBM Plex Sans" charset="0"/>
              <a:ea typeface="IBM Plex Sans" charset="0"/>
              <a:cs typeface="IBM Plex Sans" charset="0"/>
            </a:endParaRPr>
          </a:p>
          <a:p>
            <a:r>
              <a:rPr lang="en-US" sz="1050" b="1" dirty="0">
                <a:solidFill>
                  <a:schemeClr val="bg1"/>
                </a:solidFill>
                <a:latin typeface="IBM Plex Sans" charset="0"/>
                <a:ea typeface="IBM Plex Sans" charset="0"/>
                <a:cs typeface="IBM Plex Sans" charset="0"/>
              </a:rPr>
              <a:t>Universal</a:t>
            </a:r>
          </a:p>
          <a:p>
            <a:r>
              <a:rPr lang="en-US" sz="1050" b="1" dirty="0">
                <a:solidFill>
                  <a:schemeClr val="bg1"/>
                </a:solidFill>
                <a:latin typeface="IBM Plex Sans" charset="0"/>
                <a:ea typeface="IBM Plex Sans" charset="0"/>
                <a:cs typeface="IBM Plex Sans" charset="0"/>
              </a:rPr>
              <a:t>Payments</a:t>
            </a:r>
          </a:p>
          <a:p>
            <a:endParaRPr lang="en-US" sz="1050" dirty="0"/>
          </a:p>
        </p:txBody>
      </p:sp>
      <p:pic>
        <p:nvPicPr>
          <p:cNvPr id="27" name="Picture 2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167530" y="2237771"/>
            <a:ext cx="364005" cy="114888"/>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234847" y="3709060"/>
            <a:ext cx="657389" cy="169088"/>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572246" y="2715017"/>
            <a:ext cx="487680" cy="142875"/>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167530" y="2759620"/>
            <a:ext cx="356374" cy="116118"/>
          </a:xfrm>
          <a:prstGeom prst="rect">
            <a:avLst/>
          </a:prstGeom>
        </p:spPr>
      </p:pic>
      <p:pic>
        <p:nvPicPr>
          <p:cNvPr id="31" name="Picture 30"/>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073996" y="3257404"/>
            <a:ext cx="487680" cy="123825"/>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139625" y="3772611"/>
            <a:ext cx="381000" cy="105537"/>
          </a:xfrm>
          <a:prstGeom prst="rect">
            <a:avLst/>
          </a:prstGeom>
        </p:spPr>
      </p:pic>
      <p:pic>
        <p:nvPicPr>
          <p:cNvPr id="33" name="Picture 32"/>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096399" y="3200892"/>
            <a:ext cx="899404" cy="238780"/>
          </a:xfrm>
          <a:prstGeom prst="rect">
            <a:avLst/>
          </a:prstGeom>
        </p:spPr>
      </p:pic>
      <p:pic>
        <p:nvPicPr>
          <p:cNvPr id="34" name="Picture 33"/>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4675977" y="1637301"/>
            <a:ext cx="313142" cy="313142"/>
          </a:xfrm>
          <a:prstGeom prst="rect">
            <a:avLst/>
          </a:prstGeom>
        </p:spPr>
      </p:pic>
      <p:pic>
        <p:nvPicPr>
          <p:cNvPr id="35" name="Picture 34"/>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059378" y="2200427"/>
            <a:ext cx="453532" cy="189576"/>
          </a:xfrm>
          <a:prstGeom prst="rect">
            <a:avLst/>
          </a:prstGeom>
        </p:spPr>
      </p:pic>
      <p:pic>
        <p:nvPicPr>
          <p:cNvPr id="36" name="Picture 35"/>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3663410" y="1675204"/>
            <a:ext cx="308983" cy="267672"/>
          </a:xfrm>
          <a:prstGeom prst="rect">
            <a:avLst/>
          </a:prstGeom>
        </p:spPr>
      </p:pic>
      <p:pic>
        <p:nvPicPr>
          <p:cNvPr id="37" name="Picture 36"/>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180572" y="1589104"/>
            <a:ext cx="263252" cy="426670"/>
          </a:xfrm>
          <a:prstGeom prst="rect">
            <a:avLst/>
          </a:prstGeom>
        </p:spPr>
      </p:pic>
      <p:pic>
        <p:nvPicPr>
          <p:cNvPr id="38" name="Picture 37"/>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3035888" y="2726215"/>
            <a:ext cx="450723" cy="123571"/>
          </a:xfrm>
          <a:prstGeom prst="rect">
            <a:avLst/>
          </a:prstGeom>
        </p:spPr>
      </p:pic>
      <p:pic>
        <p:nvPicPr>
          <p:cNvPr id="39" name="Picture 38"/>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3563542" y="2232430"/>
            <a:ext cx="478282" cy="149352"/>
          </a:xfrm>
          <a:prstGeom prst="rect">
            <a:avLst/>
          </a:prstGeom>
        </p:spPr>
      </p:pic>
      <p:pic>
        <p:nvPicPr>
          <p:cNvPr id="41" name="Picture 40"/>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5129563" y="4254323"/>
            <a:ext cx="432308" cy="175260"/>
          </a:xfrm>
          <a:prstGeom prst="rect">
            <a:avLst/>
          </a:prstGeom>
        </p:spPr>
      </p:pic>
      <p:pic>
        <p:nvPicPr>
          <p:cNvPr id="42" name="Picture 41"/>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6150318" y="4231529"/>
            <a:ext cx="500238" cy="226649"/>
          </a:xfrm>
          <a:prstGeom prst="rect">
            <a:avLst/>
          </a:prstGeom>
        </p:spPr>
      </p:pic>
      <p:pic>
        <p:nvPicPr>
          <p:cNvPr id="43" name="Picture 42"/>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4686115" y="3709060"/>
            <a:ext cx="292866" cy="262321"/>
          </a:xfrm>
          <a:prstGeom prst="rect">
            <a:avLst/>
          </a:prstGeom>
        </p:spPr>
      </p:pic>
      <p:pic>
        <p:nvPicPr>
          <p:cNvPr id="44" name="Picture 43"/>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5613778" y="2765813"/>
            <a:ext cx="487680" cy="100965"/>
          </a:xfrm>
          <a:prstGeom prst="rect">
            <a:avLst/>
          </a:prstGeom>
        </p:spPr>
      </p:pic>
      <p:pic>
        <p:nvPicPr>
          <p:cNvPr id="45" name="Picture 44"/>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4697934" y="3179270"/>
            <a:ext cx="264021" cy="343442"/>
          </a:xfrm>
          <a:prstGeom prst="rect">
            <a:avLst/>
          </a:prstGeom>
        </p:spPr>
      </p:pic>
      <p:pic>
        <p:nvPicPr>
          <p:cNvPr id="46" name="Picture 45"/>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6175229" y="3768915"/>
            <a:ext cx="426720" cy="150327"/>
          </a:xfrm>
          <a:prstGeom prst="rect">
            <a:avLst/>
          </a:prstGeom>
        </p:spPr>
      </p:pic>
      <p:pic>
        <p:nvPicPr>
          <p:cNvPr id="47" name="Picture 46"/>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211051" y="3205825"/>
            <a:ext cx="313403" cy="280496"/>
          </a:xfrm>
          <a:prstGeom prst="rect">
            <a:avLst/>
          </a:prstGeom>
        </p:spPr>
      </p:pic>
      <p:pic>
        <p:nvPicPr>
          <p:cNvPr id="54" name="Picture 53"/>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6189755" y="1597108"/>
            <a:ext cx="427023" cy="385261"/>
          </a:xfrm>
          <a:prstGeom prst="rect">
            <a:avLst/>
          </a:prstGeom>
        </p:spPr>
      </p:pic>
      <p:sp>
        <p:nvSpPr>
          <p:cNvPr id="49" name="Content Placeholder 25"/>
          <p:cNvSpPr>
            <a:spLocks noGrp="1"/>
          </p:cNvSpPr>
          <p:nvPr>
            <p:ph sz="quarter" idx="30"/>
          </p:nvPr>
        </p:nvSpPr>
        <p:spPr>
          <a:xfrm>
            <a:off x="1531107" y="1606259"/>
            <a:ext cx="916971" cy="892584"/>
          </a:xfrm>
          <a:solidFill>
            <a:srgbClr val="0064FF"/>
          </a:solidFill>
          <a:ln>
            <a:noFill/>
          </a:ln>
          <a:effectLst/>
        </p:spPr>
        <p:txBody>
          <a:bodyPr/>
          <a:lstStyle/>
          <a:p>
            <a:endParaRPr lang="en-US" sz="1050" b="1" dirty="0">
              <a:solidFill>
                <a:schemeClr val="bg1"/>
              </a:solidFill>
              <a:latin typeface="IBM Plex Sans" charset="0"/>
              <a:ea typeface="IBM Plex Sans" charset="0"/>
              <a:cs typeface="IBM Plex Sans" charset="0"/>
            </a:endParaRPr>
          </a:p>
          <a:p>
            <a:r>
              <a:rPr lang="en-US" sz="1050" b="1" dirty="0">
                <a:solidFill>
                  <a:schemeClr val="bg1"/>
                </a:solidFill>
                <a:latin typeface="IBM Plex Sans" charset="0"/>
                <a:ea typeface="IBM Plex Sans" charset="0"/>
                <a:cs typeface="IBM Plex Sans" charset="0"/>
              </a:rPr>
              <a:t>Trade Finance</a:t>
            </a:r>
          </a:p>
          <a:p>
            <a:endParaRPr lang="en-US" sz="1050" dirty="0"/>
          </a:p>
        </p:txBody>
      </p:sp>
      <p:pic>
        <p:nvPicPr>
          <p:cNvPr id="55" name="Picture 54"/>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2551584" y="2170488"/>
            <a:ext cx="418250" cy="225855"/>
          </a:xfrm>
          <a:prstGeom prst="rect">
            <a:avLst/>
          </a:prstGeom>
        </p:spPr>
      </p:pic>
      <p:pic>
        <p:nvPicPr>
          <p:cNvPr id="57" name="Picture 56" descr="mage result for we.trade logo"/>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2507473" y="1649980"/>
            <a:ext cx="956696" cy="30108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55" descr="CLS"/>
          <p:cNvPicPr>
            <a:picLocks noChangeAspect="1" noChangeArrowheads="1"/>
          </p:cNvPicPr>
          <p:nvPr/>
        </p:nvPicPr>
        <p:blipFill rotWithShape="1">
          <a:blip r:embed="rId36" cstate="print">
            <a:extLst>
              <a:ext uri="{28A0092B-C50C-407E-A947-70E740481C1C}">
                <a14:useLocalDpi xmlns:a14="http://schemas.microsoft.com/office/drawing/2010/main"/>
              </a:ext>
            </a:extLst>
          </a:blip>
          <a:srcRect/>
          <a:stretch/>
        </p:blipFill>
        <p:spPr bwMode="auto">
          <a:xfrm>
            <a:off x="1048789" y="2228161"/>
            <a:ext cx="297291" cy="142358"/>
          </a:xfrm>
          <a:prstGeom prst="rect">
            <a:avLst/>
          </a:prstGeom>
          <a:solidFill>
            <a:srgbClr val="FFFFFF"/>
          </a:solidFill>
          <a:effectLst/>
        </p:spPr>
      </p:pic>
      <p:sp>
        <p:nvSpPr>
          <p:cNvPr id="60" name="Content Placeholder 25"/>
          <p:cNvSpPr>
            <a:spLocks noGrp="1"/>
          </p:cNvSpPr>
          <p:nvPr>
            <p:ph sz="quarter" idx="30"/>
          </p:nvPr>
        </p:nvSpPr>
        <p:spPr>
          <a:xfrm>
            <a:off x="2082191" y="4190699"/>
            <a:ext cx="916971" cy="892584"/>
          </a:xfrm>
          <a:solidFill>
            <a:srgbClr val="0064FF"/>
          </a:solidFill>
        </p:spPr>
        <p:txBody>
          <a:bodyPr>
            <a:normAutofit/>
          </a:bodyPr>
          <a:lstStyle/>
          <a:p>
            <a:endParaRPr lang="en-US" sz="900" b="1" dirty="0">
              <a:solidFill>
                <a:schemeClr val="bg1"/>
              </a:solidFill>
              <a:latin typeface="IBM Plex Sans" charset="0"/>
              <a:ea typeface="IBM Plex Sans" charset="0"/>
              <a:cs typeface="IBM Plex Sans" charset="0"/>
            </a:endParaRPr>
          </a:p>
          <a:p>
            <a:r>
              <a:rPr lang="en-US" sz="900" b="1" dirty="0">
                <a:solidFill>
                  <a:schemeClr val="bg1"/>
                </a:solidFill>
                <a:latin typeface="IBM Plex Sans" charset="0"/>
                <a:ea typeface="IBM Plex Sans" charset="0"/>
                <a:cs typeface="IBM Plex Sans" charset="0"/>
              </a:rPr>
              <a:t>Government</a:t>
            </a:r>
          </a:p>
          <a:p>
            <a:endParaRPr lang="en-US" sz="900" dirty="0"/>
          </a:p>
        </p:txBody>
      </p:sp>
      <p:cxnSp>
        <p:nvCxnSpPr>
          <p:cNvPr id="61" name="Straight Connector 60"/>
          <p:cNvCxnSpPr/>
          <p:nvPr/>
        </p:nvCxnSpPr>
        <p:spPr>
          <a:xfrm>
            <a:off x="3538089" y="4636991"/>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62" name="Picture 61"/>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3087706" y="4752425"/>
            <a:ext cx="796929" cy="223637"/>
          </a:xfrm>
          <a:prstGeom prst="rect">
            <a:avLst/>
          </a:prstGeom>
          <a:solidFill>
            <a:schemeClr val="bg1"/>
          </a:solidFill>
        </p:spPr>
      </p:pic>
      <p:pic>
        <p:nvPicPr>
          <p:cNvPr id="63" name="Picture 62"/>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7225644" y="3257404"/>
            <a:ext cx="836602" cy="228909"/>
          </a:xfrm>
          <a:prstGeom prst="rect">
            <a:avLst/>
          </a:prstGeom>
        </p:spPr>
      </p:pic>
      <p:pic>
        <p:nvPicPr>
          <p:cNvPr id="64" name="Picture 63"/>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7243223" y="3694494"/>
            <a:ext cx="835505" cy="321650"/>
          </a:xfrm>
          <a:prstGeom prst="rect">
            <a:avLst/>
          </a:prstGeom>
        </p:spPr>
      </p:pic>
      <p:sp>
        <p:nvSpPr>
          <p:cNvPr id="65" name="Content Placeholder 3"/>
          <p:cNvSpPr>
            <a:spLocks noGrp="1"/>
          </p:cNvSpPr>
          <p:nvPr>
            <p:ph sz="quarter" idx="28"/>
          </p:nvPr>
        </p:nvSpPr>
        <p:spPr>
          <a:xfrm>
            <a:off x="7202055" y="4169206"/>
            <a:ext cx="916971" cy="892584"/>
          </a:xfrm>
          <a:solidFill>
            <a:srgbClr val="0064FF"/>
          </a:solidFill>
        </p:spPr>
        <p:txBody>
          <a:bodyPr>
            <a:normAutofit/>
          </a:bodyPr>
          <a:lstStyle/>
          <a:p>
            <a:r>
              <a:rPr lang="en-US" sz="1050" b="1">
                <a:solidFill>
                  <a:schemeClr val="bg1"/>
                </a:solidFill>
                <a:latin typeface="IBM Plex Sans" charset="0"/>
                <a:ea typeface="IBM Plex Sans" charset="0"/>
                <a:cs typeface="IBM Plex Sans" charset="0"/>
              </a:rPr>
              <a:t>Distributed Energy</a:t>
            </a:r>
            <a:endParaRPr lang="en-US" sz="1050" b="1" dirty="0">
              <a:solidFill>
                <a:schemeClr val="bg1"/>
              </a:solidFill>
              <a:latin typeface="IBM Plex Sans" charset="0"/>
              <a:ea typeface="IBM Plex Sans" charset="0"/>
              <a:cs typeface="IBM Plex Sans" charset="0"/>
            </a:endParaRPr>
          </a:p>
        </p:txBody>
      </p:sp>
      <p:sp>
        <p:nvSpPr>
          <p:cNvPr id="68" name="Content Placeholder 3"/>
          <p:cNvSpPr>
            <a:spLocks noGrp="1"/>
          </p:cNvSpPr>
          <p:nvPr>
            <p:ph sz="quarter" idx="28"/>
          </p:nvPr>
        </p:nvSpPr>
        <p:spPr>
          <a:xfrm>
            <a:off x="8212053" y="1606259"/>
            <a:ext cx="916971" cy="892584"/>
          </a:xfrm>
          <a:solidFill>
            <a:srgbClr val="0064FF"/>
          </a:solidFill>
        </p:spPr>
        <p:txBody>
          <a:bodyPr>
            <a:normAutofit/>
          </a:bodyPr>
          <a:lstStyle/>
          <a:p>
            <a:r>
              <a:rPr lang="en-US" sz="1050" b="1" dirty="0">
                <a:solidFill>
                  <a:schemeClr val="bg1"/>
                </a:solidFill>
                <a:latin typeface="IBM Plex Sans" charset="0"/>
                <a:ea typeface="IBM Plex Sans" charset="0"/>
                <a:cs typeface="IBM Plex Sans" charset="0"/>
              </a:rPr>
              <a:t>Healthcare</a:t>
            </a:r>
          </a:p>
        </p:txBody>
      </p:sp>
      <p:pic>
        <p:nvPicPr>
          <p:cNvPr id="69" name="Picture 68"/>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8351714" y="1122110"/>
            <a:ext cx="683056" cy="321605"/>
          </a:xfrm>
          <a:prstGeom prst="rect">
            <a:avLst/>
          </a:prstGeom>
        </p:spPr>
      </p:pic>
      <p:cxnSp>
        <p:nvCxnSpPr>
          <p:cNvPr id="72" name="Straight Connector 71"/>
          <p:cNvCxnSpPr/>
          <p:nvPr/>
        </p:nvCxnSpPr>
        <p:spPr>
          <a:xfrm>
            <a:off x="6631066" y="34679"/>
            <a:ext cx="0" cy="454503"/>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sp>
        <p:nvSpPr>
          <p:cNvPr id="71" name="Content Placeholder 3"/>
          <p:cNvSpPr>
            <a:spLocks noGrp="1"/>
          </p:cNvSpPr>
          <p:nvPr>
            <p:ph sz="quarter" idx="28"/>
          </p:nvPr>
        </p:nvSpPr>
        <p:spPr>
          <a:xfrm>
            <a:off x="6663822" y="559310"/>
            <a:ext cx="916971" cy="892584"/>
          </a:xfrm>
          <a:solidFill>
            <a:srgbClr val="0064FF"/>
          </a:solidFill>
        </p:spPr>
        <p:txBody>
          <a:bodyPr>
            <a:normAutofit/>
          </a:bodyPr>
          <a:lstStyle/>
          <a:p>
            <a:r>
              <a:rPr lang="en-US" sz="1000" b="1" dirty="0">
                <a:solidFill>
                  <a:schemeClr val="bg1"/>
                </a:solidFill>
                <a:latin typeface="IBM Plex Sans" charset="0"/>
                <a:ea typeface="IBM Plex Sans" charset="0"/>
                <a:cs typeface="IBM Plex Sans" charset="0"/>
              </a:rPr>
              <a:t>Provenance</a:t>
            </a:r>
          </a:p>
        </p:txBody>
      </p:sp>
      <p:pic>
        <p:nvPicPr>
          <p:cNvPr id="70" name="Picture 2" descr="https://c1.staticflickr.com/9/8823/27680419843_935989fd13_b.jpg"/>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6227863" y="230193"/>
            <a:ext cx="743267" cy="146200"/>
          </a:xfrm>
          <a:prstGeom prst="rect">
            <a:avLst/>
          </a:prstGeom>
          <a:noFill/>
        </p:spPr>
      </p:pic>
      <p:sp>
        <p:nvSpPr>
          <p:cNvPr id="74" name="Content Placeholder 3"/>
          <p:cNvSpPr>
            <a:spLocks noGrp="1"/>
          </p:cNvSpPr>
          <p:nvPr>
            <p:ph sz="quarter" idx="28"/>
          </p:nvPr>
        </p:nvSpPr>
        <p:spPr>
          <a:xfrm>
            <a:off x="7711687" y="52694"/>
            <a:ext cx="916971" cy="892584"/>
          </a:xfrm>
          <a:solidFill>
            <a:srgbClr val="0064FF"/>
          </a:solidFill>
        </p:spPr>
        <p:txBody>
          <a:bodyPr>
            <a:normAutofit/>
          </a:bodyPr>
          <a:lstStyle/>
          <a:p>
            <a:r>
              <a:rPr lang="en-US" sz="1000" b="1" dirty="0">
                <a:solidFill>
                  <a:schemeClr val="bg1"/>
                </a:solidFill>
                <a:latin typeface="IBM Plex Sans" charset="0"/>
                <a:ea typeface="IBM Plex Sans" charset="0"/>
                <a:cs typeface="IBM Plex Sans" charset="0"/>
              </a:rPr>
              <a:t>Unlisted Securities</a:t>
            </a:r>
          </a:p>
        </p:txBody>
      </p:sp>
      <p:pic>
        <p:nvPicPr>
          <p:cNvPr id="75" name="Picture 74"/>
          <p:cNvPicPr>
            <a:picLocks noChangeAspect="1"/>
          </p:cNvPicPr>
          <p:nvPr/>
        </p:nvPicPr>
        <p:blipFill rotWithShape="1">
          <a:blip r:embed="rId42" cstate="print">
            <a:extLst>
              <a:ext uri="{28A0092B-C50C-407E-A947-70E740481C1C}">
                <a14:useLocalDpi xmlns:a14="http://schemas.microsoft.com/office/drawing/2010/main"/>
              </a:ext>
            </a:extLst>
          </a:blip>
          <a:srcRect/>
          <a:stretch/>
        </p:blipFill>
        <p:spPr>
          <a:xfrm>
            <a:off x="7179035" y="226840"/>
            <a:ext cx="409071" cy="117087"/>
          </a:xfrm>
          <a:prstGeom prst="rect">
            <a:avLst/>
          </a:prstGeom>
        </p:spPr>
      </p:pic>
      <p:pic>
        <p:nvPicPr>
          <p:cNvPr id="76" name="Picture 75"/>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8777034" y="207461"/>
            <a:ext cx="302392" cy="77922"/>
          </a:xfrm>
          <a:prstGeom prst="rect">
            <a:avLst/>
          </a:prstGeom>
        </p:spPr>
      </p:pic>
      <p:pic>
        <p:nvPicPr>
          <p:cNvPr id="77" name="Picture 76"/>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8734825" y="689145"/>
            <a:ext cx="344600" cy="66543"/>
          </a:xfrm>
          <a:prstGeom prst="rect">
            <a:avLst/>
          </a:prstGeom>
        </p:spPr>
      </p:pic>
      <p:pic>
        <p:nvPicPr>
          <p:cNvPr id="1026" name="Picture 2" descr="mage result for USCBP logo"/>
          <p:cNvPicPr>
            <a:picLocks noChangeAspect="1" noChangeArrowheads="1"/>
          </p:cNvPicPr>
          <p:nvPr/>
        </p:nvPicPr>
        <p:blipFill>
          <a:blip r:embed="rId45" cstate="print">
            <a:extLst>
              <a:ext uri="{28A0092B-C50C-407E-A947-70E740481C1C}">
                <a14:useLocalDpi xmlns:a14="http://schemas.microsoft.com/office/drawing/2010/main"/>
              </a:ext>
            </a:extLst>
          </a:blip>
          <a:srcRect/>
          <a:stretch>
            <a:fillRect/>
          </a:stretch>
        </p:blipFill>
        <p:spPr bwMode="auto">
          <a:xfrm>
            <a:off x="6643766" y="1604077"/>
            <a:ext cx="484384" cy="396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6" cstate="print">
            <a:extLst>
              <a:ext uri="{28A0092B-C50C-407E-A947-70E740481C1C}">
                <a14:useLocalDpi xmlns:a14="http://schemas.microsoft.com/office/drawing/2010/main"/>
              </a:ext>
            </a:extLst>
          </a:blip>
          <a:srcRect/>
          <a:stretch/>
        </p:blipFill>
        <p:spPr>
          <a:xfrm>
            <a:off x="7173479" y="2200427"/>
            <a:ext cx="958766" cy="278752"/>
          </a:xfrm>
          <a:prstGeom prst="rect">
            <a:avLst/>
          </a:prstGeom>
        </p:spPr>
      </p:pic>
      <p:sp>
        <p:nvSpPr>
          <p:cNvPr id="81" name="Content Placeholder 3"/>
          <p:cNvSpPr>
            <a:spLocks noGrp="1"/>
          </p:cNvSpPr>
          <p:nvPr>
            <p:ph sz="quarter" idx="28"/>
          </p:nvPr>
        </p:nvSpPr>
        <p:spPr>
          <a:xfrm>
            <a:off x="8207114" y="2633029"/>
            <a:ext cx="916971" cy="892584"/>
          </a:xfrm>
          <a:solidFill>
            <a:srgbClr val="0064FF"/>
          </a:solidFill>
        </p:spPr>
        <p:txBody>
          <a:bodyPr>
            <a:normAutofit/>
          </a:bodyPr>
          <a:lstStyle/>
          <a:p>
            <a:r>
              <a:rPr lang="en-US" sz="1050" b="1">
                <a:solidFill>
                  <a:schemeClr val="bg1"/>
                </a:solidFill>
                <a:latin typeface="IBM Plex Sans" charset="0"/>
                <a:ea typeface="IBM Plex Sans" charset="0"/>
                <a:cs typeface="IBM Plex Sans" charset="0"/>
              </a:rPr>
              <a:t>Insurance </a:t>
            </a:r>
            <a:endParaRPr lang="en-US" sz="1050" b="1" dirty="0">
              <a:solidFill>
                <a:schemeClr val="bg1"/>
              </a:solidFill>
              <a:latin typeface="IBM Plex Sans" charset="0"/>
              <a:ea typeface="IBM Plex Sans" charset="0"/>
              <a:cs typeface="IBM Plex Sans" charset="0"/>
            </a:endParaRPr>
          </a:p>
        </p:txBody>
      </p:sp>
      <p:sp>
        <p:nvSpPr>
          <p:cNvPr id="82" name="Content Placeholder 3"/>
          <p:cNvSpPr>
            <a:spLocks noGrp="1"/>
          </p:cNvSpPr>
          <p:nvPr>
            <p:ph sz="quarter" idx="28"/>
          </p:nvPr>
        </p:nvSpPr>
        <p:spPr>
          <a:xfrm>
            <a:off x="5149014" y="1108182"/>
            <a:ext cx="916971" cy="892584"/>
          </a:xfrm>
          <a:solidFill>
            <a:srgbClr val="0064FF"/>
          </a:solidFill>
        </p:spPr>
        <p:txBody>
          <a:bodyPr>
            <a:normAutofit/>
          </a:bodyPr>
          <a:lstStyle/>
          <a:p>
            <a:r>
              <a:rPr lang="en-US" sz="1050" b="1" dirty="0">
                <a:solidFill>
                  <a:schemeClr val="bg1"/>
                </a:solidFill>
                <a:latin typeface="IBM Plex Sans" charset="0"/>
                <a:ea typeface="IBM Plex Sans" charset="0"/>
                <a:cs typeface="IBM Plex Sans" charset="0"/>
              </a:rPr>
              <a:t>Clearing </a:t>
            </a:r>
            <a:r>
              <a:rPr lang="en-US" sz="1050" b="1">
                <a:solidFill>
                  <a:schemeClr val="bg1"/>
                </a:solidFill>
                <a:latin typeface="IBM Plex Sans" charset="0"/>
                <a:ea typeface="IBM Plex Sans" charset="0"/>
                <a:cs typeface="IBM Plex Sans" charset="0"/>
              </a:rPr>
              <a:t>&amp; Settlement</a:t>
            </a:r>
            <a:endParaRPr lang="en-US" sz="1050" b="1" dirty="0">
              <a:solidFill>
                <a:schemeClr val="bg1"/>
              </a:solidFill>
              <a:latin typeface="IBM Plex Sans" charset="0"/>
              <a:ea typeface="IBM Plex Sans" charset="0"/>
              <a:cs typeface="IBM Plex Sans" charset="0"/>
            </a:endParaRPr>
          </a:p>
        </p:txBody>
      </p:sp>
      <p:sp>
        <p:nvSpPr>
          <p:cNvPr id="83" name="Content Placeholder 3"/>
          <p:cNvSpPr>
            <a:spLocks noGrp="1"/>
          </p:cNvSpPr>
          <p:nvPr>
            <p:ph sz="quarter" idx="28"/>
          </p:nvPr>
        </p:nvSpPr>
        <p:spPr>
          <a:xfrm>
            <a:off x="506599" y="1111399"/>
            <a:ext cx="916971" cy="892584"/>
          </a:xfrm>
          <a:solidFill>
            <a:srgbClr val="0064FF"/>
          </a:solidFill>
        </p:spPr>
        <p:txBody>
          <a:bodyPr>
            <a:normAutofit/>
          </a:bodyPr>
          <a:lstStyle/>
          <a:p>
            <a:r>
              <a:rPr lang="en-US" sz="1050" b="1" dirty="0">
                <a:solidFill>
                  <a:schemeClr val="bg1"/>
                </a:solidFill>
                <a:latin typeface="IBM Plex Sans" charset="0"/>
                <a:ea typeface="IBM Plex Sans" charset="0"/>
                <a:cs typeface="IBM Plex Sans" charset="0"/>
              </a:rPr>
              <a:t>Bank Guarantees</a:t>
            </a:r>
          </a:p>
        </p:txBody>
      </p:sp>
      <p:pic>
        <p:nvPicPr>
          <p:cNvPr id="6" name="Picture 2" descr="mage result for sovrin identity logo"/>
          <p:cNvPicPr>
            <a:picLocks noChangeAspect="1" noChangeArrowheads="1"/>
          </p:cNvPicPr>
          <p:nvPr/>
        </p:nvPicPr>
        <p:blipFill rotWithShape="1">
          <a:blip r:embed="rId47" cstate="print">
            <a:extLst>
              <a:ext uri="{28A0092B-C50C-407E-A947-70E740481C1C}">
                <a14:useLocalDpi xmlns:a14="http://schemas.microsoft.com/office/drawing/2010/main"/>
              </a:ext>
            </a:extLst>
          </a:blip>
          <a:srcRect/>
          <a:stretch/>
        </p:blipFill>
        <p:spPr bwMode="auto">
          <a:xfrm>
            <a:off x="5679975" y="4300248"/>
            <a:ext cx="372662" cy="8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7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B8D254C-35EC-4154-9595-9D9978954383}"/>
              </a:ext>
            </a:extLst>
          </p:cNvPr>
          <p:cNvGraphicFramePr>
            <a:graphicFrameLocks noGrp="1"/>
          </p:cNvGraphicFramePr>
          <p:nvPr/>
        </p:nvGraphicFramePr>
        <p:xfrm>
          <a:off x="264941" y="787791"/>
          <a:ext cx="8260080" cy="1813658"/>
        </p:xfrm>
        <a:graphic>
          <a:graphicData uri="http://schemas.openxmlformats.org/drawingml/2006/table">
            <a:tbl>
              <a:tblPr firstRow="1" bandRow="1">
                <a:tableStyleId>{5C22544A-7EE6-4342-B048-85BDC9FD1C3A}</a:tableStyleId>
              </a:tblPr>
              <a:tblGrid>
                <a:gridCol w="2753360">
                  <a:extLst>
                    <a:ext uri="{9D8B030D-6E8A-4147-A177-3AD203B41FA5}">
                      <a16:colId xmlns:a16="http://schemas.microsoft.com/office/drawing/2014/main" val="3777676833"/>
                    </a:ext>
                  </a:extLst>
                </a:gridCol>
                <a:gridCol w="2753360">
                  <a:extLst>
                    <a:ext uri="{9D8B030D-6E8A-4147-A177-3AD203B41FA5}">
                      <a16:colId xmlns:a16="http://schemas.microsoft.com/office/drawing/2014/main" val="1142623994"/>
                    </a:ext>
                  </a:extLst>
                </a:gridCol>
                <a:gridCol w="2753360">
                  <a:extLst>
                    <a:ext uri="{9D8B030D-6E8A-4147-A177-3AD203B41FA5}">
                      <a16:colId xmlns:a16="http://schemas.microsoft.com/office/drawing/2014/main" val="1204117808"/>
                    </a:ext>
                  </a:extLst>
                </a:gridCol>
              </a:tblGrid>
              <a:tr h="655418">
                <a:tc>
                  <a:txBody>
                    <a:bodyPr/>
                    <a:lstStyle/>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485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64FF"/>
                          </a:solidFill>
                        </a:rPr>
                        <a:t>Digital identity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foundation technology </a:t>
                      </a:r>
                      <a:br>
                        <a:rPr lang="en-US" sz="1400" dirty="0">
                          <a:solidFill>
                            <a:schemeClr val="tx1"/>
                          </a:solidFill>
                        </a:rPr>
                      </a:br>
                      <a:r>
                        <a:rPr lang="en-US" sz="1400" dirty="0">
                          <a:solidFill>
                            <a:schemeClr val="tx1"/>
                          </a:solidFill>
                        </a:rPr>
                        <a:t>to ensure the trade </a:t>
                      </a:r>
                      <a:br>
                        <a:rPr lang="en-US" sz="1400" dirty="0">
                          <a:solidFill>
                            <a:schemeClr val="tx1"/>
                          </a:solidFill>
                        </a:rPr>
                      </a:br>
                      <a:r>
                        <a:rPr lang="en-US" sz="1400" dirty="0">
                          <a:solidFill>
                            <a:schemeClr val="tx1"/>
                          </a:solidFill>
                        </a:rPr>
                        <a:t>and ownership </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64FF"/>
                          </a:solidFill>
                        </a:rPr>
                        <a:t>Digital fiat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address the last-mile issue </a:t>
                      </a:r>
                      <a:br>
                        <a:rPr lang="en-US" sz="1400" dirty="0">
                          <a:solidFill>
                            <a:schemeClr val="tx1"/>
                          </a:solidFill>
                        </a:rPr>
                      </a:br>
                      <a:r>
                        <a:rPr lang="en-US" sz="1400" dirty="0">
                          <a:solidFill>
                            <a:schemeClr val="tx1"/>
                          </a:solidFill>
                        </a:rPr>
                        <a:t>of settlement for every </a:t>
                      </a:r>
                      <a:br>
                        <a:rPr lang="en-US" sz="1400" dirty="0">
                          <a:solidFill>
                            <a:schemeClr val="tx1"/>
                          </a:solidFill>
                        </a:rPr>
                      </a:br>
                      <a:r>
                        <a:rPr lang="en-US" sz="1400" dirty="0">
                          <a:solidFill>
                            <a:schemeClr val="tx1"/>
                          </a:solidFill>
                        </a:rPr>
                        <a:t>financial transaction  </a:t>
                      </a:r>
                    </a:p>
                    <a:p>
                      <a:pPr algn="ctr">
                        <a:buFontTx/>
                        <a:buNone/>
                      </a:pP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64FF"/>
                          </a:solidFill>
                        </a:rPr>
                        <a:t>Asset tokenization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ensure that digital manifestations reflect </a:t>
                      </a:r>
                      <a:br>
                        <a:rPr lang="en-US" sz="1400" dirty="0">
                          <a:solidFill>
                            <a:schemeClr val="tx1"/>
                          </a:solidFill>
                        </a:rPr>
                      </a:br>
                      <a:r>
                        <a:rPr lang="en-US" sz="1400" dirty="0">
                          <a:solidFill>
                            <a:schemeClr val="tx1"/>
                          </a:solidFill>
                        </a:rPr>
                        <a:t>real-world assets </a:t>
                      </a:r>
                    </a:p>
                    <a:p>
                      <a:pPr algn="ctr">
                        <a:buFontTx/>
                        <a:buNone/>
                      </a:pPr>
                      <a:endParaRPr lang="en-US" sz="140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2839620"/>
                  </a:ext>
                </a:extLst>
              </a:tr>
            </a:tbl>
          </a:graphicData>
        </a:graphic>
      </p:graphicFrame>
      <p:graphicFrame>
        <p:nvGraphicFramePr>
          <p:cNvPr id="5" name="Table 4">
            <a:extLst>
              <a:ext uri="{FF2B5EF4-FFF2-40B4-BE49-F238E27FC236}">
                <a16:creationId xmlns:a16="http://schemas.microsoft.com/office/drawing/2014/main" id="{7314D477-620E-4408-8C01-112DD7BE4BB3}"/>
              </a:ext>
            </a:extLst>
          </p:cNvPr>
          <p:cNvGraphicFramePr>
            <a:graphicFrameLocks noGrp="1"/>
          </p:cNvGraphicFramePr>
          <p:nvPr/>
        </p:nvGraphicFramePr>
        <p:xfrm>
          <a:off x="262594" y="2614242"/>
          <a:ext cx="8260080" cy="2027018"/>
        </p:xfrm>
        <a:graphic>
          <a:graphicData uri="http://schemas.openxmlformats.org/drawingml/2006/table">
            <a:tbl>
              <a:tblPr firstRow="1" bandRow="1">
                <a:tableStyleId>{5C22544A-7EE6-4342-B048-85BDC9FD1C3A}</a:tableStyleId>
              </a:tblPr>
              <a:tblGrid>
                <a:gridCol w="2753360">
                  <a:extLst>
                    <a:ext uri="{9D8B030D-6E8A-4147-A177-3AD203B41FA5}">
                      <a16:colId xmlns:a16="http://schemas.microsoft.com/office/drawing/2014/main" val="3777676833"/>
                    </a:ext>
                  </a:extLst>
                </a:gridCol>
                <a:gridCol w="2753360">
                  <a:extLst>
                    <a:ext uri="{9D8B030D-6E8A-4147-A177-3AD203B41FA5}">
                      <a16:colId xmlns:a16="http://schemas.microsoft.com/office/drawing/2014/main" val="1142623994"/>
                    </a:ext>
                  </a:extLst>
                </a:gridCol>
                <a:gridCol w="2753360">
                  <a:extLst>
                    <a:ext uri="{9D8B030D-6E8A-4147-A177-3AD203B41FA5}">
                      <a16:colId xmlns:a16="http://schemas.microsoft.com/office/drawing/2014/main" val="1204117808"/>
                    </a:ext>
                  </a:extLst>
                </a:gridCol>
              </a:tblGrid>
              <a:tr h="655418">
                <a:tc>
                  <a:txBody>
                    <a:bodyPr/>
                    <a:lstStyle/>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4850"/>
                  </a:ext>
                </a:extLst>
              </a:tr>
              <a:tr h="370840">
                <a:tc>
                  <a:txBody>
                    <a:bodyPr/>
                    <a:lstStyle/>
                    <a:p>
                      <a:pPr marL="0" indent="0" algn="ctr">
                        <a:buFontTx/>
                        <a:buNone/>
                      </a:pPr>
                      <a:r>
                        <a:rPr lang="en-US" sz="1400" b="1" dirty="0">
                          <a:solidFill>
                            <a:srgbClr val="0064FF"/>
                          </a:solidFill>
                        </a:rPr>
                        <a:t>Security design of the blockchain system</a:t>
                      </a:r>
                      <a:r>
                        <a:rPr lang="en-US" sz="1400" dirty="0">
                          <a:solidFill>
                            <a:srgbClr val="0064FF"/>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address non-repudiation, privacy, confidentiality;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verifiability of claims with consent-driven models</a:t>
                      </a:r>
                      <a:endParaRPr lang="en-US" sz="140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a:buFontTx/>
                        <a:buNone/>
                      </a:pPr>
                      <a:r>
                        <a:rPr lang="en-US" sz="1400" b="1" dirty="0">
                          <a:solidFill>
                            <a:srgbClr val="0064FF"/>
                          </a:solidFill>
                        </a:rPr>
                        <a:t>Business of blockchain business models</a:t>
                      </a:r>
                      <a:r>
                        <a:rPr lang="en-US" sz="1400" dirty="0">
                          <a:solidFill>
                            <a:srgbClr val="0064FF"/>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 befitting business </a:t>
                      </a:r>
                      <a:br>
                        <a:rPr lang="en-US" sz="1400" dirty="0"/>
                      </a:br>
                      <a:r>
                        <a:rPr lang="en-US" sz="1400" dirty="0"/>
                        <a:t>model to progress </a:t>
                      </a:r>
                      <a:br>
                        <a:rPr lang="en-US" sz="1400" dirty="0"/>
                      </a:br>
                      <a:r>
                        <a:rPr lang="en-US" sz="1400" dirty="0"/>
                        <a:t>blockchain agenda</a:t>
                      </a:r>
                      <a:endParaRPr lang="en-US" sz="1400" dirty="0">
                        <a:solidFill>
                          <a:schemeClr val="tx1"/>
                        </a:solidFill>
                      </a:endParaRPr>
                    </a:p>
                    <a:p>
                      <a:pPr algn="ctr">
                        <a:buFontTx/>
                        <a:buNone/>
                      </a:pP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a:buFontTx/>
                        <a:buNone/>
                      </a:pPr>
                      <a:r>
                        <a:rPr lang="en-US" sz="1400" b="1" dirty="0">
                          <a:solidFill>
                            <a:srgbClr val="0064FF"/>
                          </a:solidFill>
                        </a:rPr>
                        <a:t>Governance </a:t>
                      </a:r>
                      <a:br>
                        <a:rPr lang="en-US" sz="1400" b="1" dirty="0">
                          <a:solidFill>
                            <a:srgbClr val="0064FF"/>
                          </a:solidFill>
                        </a:rPr>
                      </a:br>
                      <a:r>
                        <a:rPr lang="en-US" sz="1400" b="1" dirty="0">
                          <a:solidFill>
                            <a:srgbClr val="0064FF"/>
                          </a:solidFill>
                        </a:rPr>
                        <a:t>model</a:t>
                      </a:r>
                      <a:r>
                        <a:rPr lang="en-US" sz="1400" dirty="0">
                          <a:solidFill>
                            <a:srgbClr val="0064FF"/>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self-governance networks </a:t>
                      </a:r>
                      <a:br>
                        <a:rPr lang="en-US" sz="1400" dirty="0"/>
                      </a:br>
                      <a:r>
                        <a:rPr lang="en-US" sz="1400" dirty="0"/>
                        <a:t>to consortium-defined;</a:t>
                      </a:r>
                      <a:br>
                        <a:rPr lang="en-US" sz="1400" dirty="0"/>
                      </a:br>
                      <a:r>
                        <a:rPr lang="en-US" sz="1400" dirty="0"/>
                        <a:t>and semi-autonomous </a:t>
                      </a:r>
                      <a:br>
                        <a:rPr lang="en-US" sz="1400" dirty="0"/>
                      </a:br>
                      <a:r>
                        <a:rPr lang="en-US" sz="1400" dirty="0"/>
                        <a:t>governance structures</a:t>
                      </a:r>
                      <a:endParaRPr lang="en-US" sz="140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2839620"/>
                  </a:ext>
                </a:extLst>
              </a:tr>
            </a:tbl>
          </a:graphicData>
        </a:graphic>
      </p:graphicFrame>
      <p:sp>
        <p:nvSpPr>
          <p:cNvPr id="2" name="Text Placeholder 1">
            <a:extLst>
              <a:ext uri="{FF2B5EF4-FFF2-40B4-BE49-F238E27FC236}">
                <a16:creationId xmlns:a16="http://schemas.microsoft.com/office/drawing/2014/main" id="{7C8B022E-AA19-4966-AAB0-3BAD1BD9063C}"/>
              </a:ext>
            </a:extLst>
          </p:cNvPr>
          <p:cNvSpPr>
            <a:spLocks noGrp="1"/>
          </p:cNvSpPr>
          <p:nvPr>
            <p:ph type="body" sz="quarter" idx="13"/>
          </p:nvPr>
        </p:nvSpPr>
        <p:spPr>
          <a:xfrm>
            <a:off x="106680" y="159776"/>
            <a:ext cx="7768590" cy="1011698"/>
          </a:xfrm>
        </p:spPr>
        <p:txBody>
          <a:bodyPr/>
          <a:lstStyle/>
          <a:p>
            <a:r>
              <a:rPr lang="en-US" dirty="0"/>
              <a:t>My focus for 2019 wrt to Blockchain</a:t>
            </a:r>
          </a:p>
        </p:txBody>
      </p:sp>
      <p:grpSp>
        <p:nvGrpSpPr>
          <p:cNvPr id="70" name="Group 69">
            <a:extLst>
              <a:ext uri="{FF2B5EF4-FFF2-40B4-BE49-F238E27FC236}">
                <a16:creationId xmlns:a16="http://schemas.microsoft.com/office/drawing/2014/main" id="{5D4A95F2-0DBC-4A6B-A523-60573F32B2E6}"/>
              </a:ext>
            </a:extLst>
          </p:cNvPr>
          <p:cNvGrpSpPr/>
          <p:nvPr/>
        </p:nvGrpSpPr>
        <p:grpSpPr>
          <a:xfrm>
            <a:off x="1345337" y="824398"/>
            <a:ext cx="502444" cy="502444"/>
            <a:chOff x="1183555" y="751350"/>
            <a:chExt cx="502444" cy="502444"/>
          </a:xfrm>
        </p:grpSpPr>
        <p:sp>
          <p:nvSpPr>
            <p:cNvPr id="51" name="Freeform 107">
              <a:extLst>
                <a:ext uri="{FF2B5EF4-FFF2-40B4-BE49-F238E27FC236}">
                  <a16:creationId xmlns:a16="http://schemas.microsoft.com/office/drawing/2014/main" id="{4C59E5A6-10D4-472C-8725-650D5EAE6C50}"/>
                </a:ext>
              </a:extLst>
            </p:cNvPr>
            <p:cNvSpPr>
              <a:spLocks noEditPoints="1"/>
            </p:cNvSpPr>
            <p:nvPr/>
          </p:nvSpPr>
          <p:spPr bwMode="auto">
            <a:xfrm>
              <a:off x="1304999" y="848981"/>
              <a:ext cx="381000" cy="282178"/>
            </a:xfrm>
            <a:custGeom>
              <a:avLst/>
              <a:gdLst>
                <a:gd name="T0" fmla="*/ 314 w 320"/>
                <a:gd name="T1" fmla="*/ 0 h 237"/>
                <a:gd name="T2" fmla="*/ 6 w 320"/>
                <a:gd name="T3" fmla="*/ 0 h 237"/>
                <a:gd name="T4" fmla="*/ 6 w 320"/>
                <a:gd name="T5" fmla="*/ 0 h 237"/>
                <a:gd name="T6" fmla="*/ 4 w 320"/>
                <a:gd name="T7" fmla="*/ 0 h 237"/>
                <a:gd name="T8" fmla="*/ 1 w 320"/>
                <a:gd name="T9" fmla="*/ 1 h 237"/>
                <a:gd name="T10" fmla="*/ 0 w 320"/>
                <a:gd name="T11" fmla="*/ 3 h 237"/>
                <a:gd name="T12" fmla="*/ 0 w 320"/>
                <a:gd name="T13" fmla="*/ 6 h 237"/>
                <a:gd name="T14" fmla="*/ 0 w 320"/>
                <a:gd name="T15" fmla="*/ 191 h 237"/>
                <a:gd name="T16" fmla="*/ 0 w 320"/>
                <a:gd name="T17" fmla="*/ 191 h 237"/>
                <a:gd name="T18" fmla="*/ 0 w 320"/>
                <a:gd name="T19" fmla="*/ 193 h 237"/>
                <a:gd name="T20" fmla="*/ 1 w 320"/>
                <a:gd name="T21" fmla="*/ 195 h 237"/>
                <a:gd name="T22" fmla="*/ 4 w 320"/>
                <a:gd name="T23" fmla="*/ 196 h 237"/>
                <a:gd name="T24" fmla="*/ 6 w 320"/>
                <a:gd name="T25" fmla="*/ 196 h 237"/>
                <a:gd name="T26" fmla="*/ 42 w 320"/>
                <a:gd name="T27" fmla="*/ 196 h 237"/>
                <a:gd name="T28" fmla="*/ 42 w 320"/>
                <a:gd name="T29" fmla="*/ 232 h 237"/>
                <a:gd name="T30" fmla="*/ 42 w 320"/>
                <a:gd name="T31" fmla="*/ 232 h 237"/>
                <a:gd name="T32" fmla="*/ 43 w 320"/>
                <a:gd name="T33" fmla="*/ 235 h 237"/>
                <a:gd name="T34" fmla="*/ 44 w 320"/>
                <a:gd name="T35" fmla="*/ 236 h 237"/>
                <a:gd name="T36" fmla="*/ 47 w 320"/>
                <a:gd name="T37" fmla="*/ 237 h 237"/>
                <a:gd name="T38" fmla="*/ 49 w 320"/>
                <a:gd name="T39" fmla="*/ 236 h 237"/>
                <a:gd name="T40" fmla="*/ 130 w 320"/>
                <a:gd name="T41" fmla="*/ 196 h 237"/>
                <a:gd name="T42" fmla="*/ 314 w 320"/>
                <a:gd name="T43" fmla="*/ 196 h 237"/>
                <a:gd name="T44" fmla="*/ 314 w 320"/>
                <a:gd name="T45" fmla="*/ 196 h 237"/>
                <a:gd name="T46" fmla="*/ 316 w 320"/>
                <a:gd name="T47" fmla="*/ 196 h 237"/>
                <a:gd name="T48" fmla="*/ 319 w 320"/>
                <a:gd name="T49" fmla="*/ 195 h 237"/>
                <a:gd name="T50" fmla="*/ 320 w 320"/>
                <a:gd name="T51" fmla="*/ 193 h 237"/>
                <a:gd name="T52" fmla="*/ 320 w 320"/>
                <a:gd name="T53" fmla="*/ 191 h 237"/>
                <a:gd name="T54" fmla="*/ 320 w 320"/>
                <a:gd name="T55" fmla="*/ 6 h 237"/>
                <a:gd name="T56" fmla="*/ 320 w 320"/>
                <a:gd name="T57" fmla="*/ 6 h 237"/>
                <a:gd name="T58" fmla="*/ 320 w 320"/>
                <a:gd name="T59" fmla="*/ 3 h 237"/>
                <a:gd name="T60" fmla="*/ 319 w 320"/>
                <a:gd name="T61" fmla="*/ 1 h 237"/>
                <a:gd name="T62" fmla="*/ 316 w 320"/>
                <a:gd name="T63" fmla="*/ 0 h 237"/>
                <a:gd name="T64" fmla="*/ 314 w 320"/>
                <a:gd name="T65" fmla="*/ 0 h 237"/>
                <a:gd name="T66" fmla="*/ 314 w 320"/>
                <a:gd name="T67" fmla="*/ 0 h 237"/>
                <a:gd name="T68" fmla="*/ 309 w 320"/>
                <a:gd name="T69" fmla="*/ 186 h 237"/>
                <a:gd name="T70" fmla="*/ 129 w 320"/>
                <a:gd name="T71" fmla="*/ 186 h 237"/>
                <a:gd name="T72" fmla="*/ 129 w 320"/>
                <a:gd name="T73" fmla="*/ 186 h 237"/>
                <a:gd name="T74" fmla="*/ 127 w 320"/>
                <a:gd name="T75" fmla="*/ 187 h 237"/>
                <a:gd name="T76" fmla="*/ 52 w 320"/>
                <a:gd name="T77" fmla="*/ 224 h 237"/>
                <a:gd name="T78" fmla="*/ 52 w 320"/>
                <a:gd name="T79" fmla="*/ 191 h 237"/>
                <a:gd name="T80" fmla="*/ 52 w 320"/>
                <a:gd name="T81" fmla="*/ 191 h 237"/>
                <a:gd name="T82" fmla="*/ 52 w 320"/>
                <a:gd name="T83" fmla="*/ 189 h 237"/>
                <a:gd name="T84" fmla="*/ 51 w 320"/>
                <a:gd name="T85" fmla="*/ 187 h 237"/>
                <a:gd name="T86" fmla="*/ 49 w 320"/>
                <a:gd name="T87" fmla="*/ 186 h 237"/>
                <a:gd name="T88" fmla="*/ 47 w 320"/>
                <a:gd name="T89" fmla="*/ 186 h 237"/>
                <a:gd name="T90" fmla="*/ 11 w 320"/>
                <a:gd name="T91" fmla="*/ 186 h 237"/>
                <a:gd name="T92" fmla="*/ 11 w 320"/>
                <a:gd name="T93" fmla="*/ 11 h 237"/>
                <a:gd name="T94" fmla="*/ 309 w 320"/>
                <a:gd name="T95" fmla="*/ 11 h 237"/>
                <a:gd name="T96" fmla="*/ 309 w 320"/>
                <a:gd name="T97" fmla="*/ 18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37">
                  <a:moveTo>
                    <a:pt x="314" y="0"/>
                  </a:moveTo>
                  <a:lnTo>
                    <a:pt x="6" y="0"/>
                  </a:lnTo>
                  <a:lnTo>
                    <a:pt x="6" y="0"/>
                  </a:lnTo>
                  <a:lnTo>
                    <a:pt x="4" y="0"/>
                  </a:lnTo>
                  <a:lnTo>
                    <a:pt x="1" y="1"/>
                  </a:lnTo>
                  <a:lnTo>
                    <a:pt x="0" y="3"/>
                  </a:lnTo>
                  <a:lnTo>
                    <a:pt x="0" y="6"/>
                  </a:lnTo>
                  <a:lnTo>
                    <a:pt x="0" y="191"/>
                  </a:lnTo>
                  <a:lnTo>
                    <a:pt x="0" y="191"/>
                  </a:lnTo>
                  <a:lnTo>
                    <a:pt x="0" y="193"/>
                  </a:lnTo>
                  <a:lnTo>
                    <a:pt x="1" y="195"/>
                  </a:lnTo>
                  <a:lnTo>
                    <a:pt x="4" y="196"/>
                  </a:lnTo>
                  <a:lnTo>
                    <a:pt x="6" y="196"/>
                  </a:lnTo>
                  <a:lnTo>
                    <a:pt x="42" y="196"/>
                  </a:lnTo>
                  <a:lnTo>
                    <a:pt x="42" y="232"/>
                  </a:lnTo>
                  <a:lnTo>
                    <a:pt x="42" y="232"/>
                  </a:lnTo>
                  <a:lnTo>
                    <a:pt x="43" y="235"/>
                  </a:lnTo>
                  <a:lnTo>
                    <a:pt x="44" y="236"/>
                  </a:lnTo>
                  <a:lnTo>
                    <a:pt x="47" y="237"/>
                  </a:lnTo>
                  <a:lnTo>
                    <a:pt x="49" y="236"/>
                  </a:lnTo>
                  <a:lnTo>
                    <a:pt x="130" y="196"/>
                  </a:lnTo>
                  <a:lnTo>
                    <a:pt x="314" y="196"/>
                  </a:lnTo>
                  <a:lnTo>
                    <a:pt x="314" y="196"/>
                  </a:lnTo>
                  <a:lnTo>
                    <a:pt x="316" y="196"/>
                  </a:lnTo>
                  <a:lnTo>
                    <a:pt x="319" y="195"/>
                  </a:lnTo>
                  <a:lnTo>
                    <a:pt x="320" y="193"/>
                  </a:lnTo>
                  <a:lnTo>
                    <a:pt x="320" y="191"/>
                  </a:lnTo>
                  <a:lnTo>
                    <a:pt x="320" y="6"/>
                  </a:lnTo>
                  <a:lnTo>
                    <a:pt x="320" y="6"/>
                  </a:lnTo>
                  <a:lnTo>
                    <a:pt x="320" y="3"/>
                  </a:lnTo>
                  <a:lnTo>
                    <a:pt x="319" y="1"/>
                  </a:lnTo>
                  <a:lnTo>
                    <a:pt x="316" y="0"/>
                  </a:lnTo>
                  <a:lnTo>
                    <a:pt x="314" y="0"/>
                  </a:lnTo>
                  <a:lnTo>
                    <a:pt x="314" y="0"/>
                  </a:lnTo>
                  <a:close/>
                  <a:moveTo>
                    <a:pt x="309" y="186"/>
                  </a:moveTo>
                  <a:lnTo>
                    <a:pt x="129" y="186"/>
                  </a:lnTo>
                  <a:lnTo>
                    <a:pt x="129" y="186"/>
                  </a:lnTo>
                  <a:lnTo>
                    <a:pt x="127" y="187"/>
                  </a:lnTo>
                  <a:lnTo>
                    <a:pt x="52" y="224"/>
                  </a:lnTo>
                  <a:lnTo>
                    <a:pt x="52" y="191"/>
                  </a:lnTo>
                  <a:lnTo>
                    <a:pt x="52" y="191"/>
                  </a:lnTo>
                  <a:lnTo>
                    <a:pt x="52" y="189"/>
                  </a:lnTo>
                  <a:lnTo>
                    <a:pt x="51" y="187"/>
                  </a:lnTo>
                  <a:lnTo>
                    <a:pt x="49" y="186"/>
                  </a:lnTo>
                  <a:lnTo>
                    <a:pt x="47" y="186"/>
                  </a:lnTo>
                  <a:lnTo>
                    <a:pt x="11" y="186"/>
                  </a:lnTo>
                  <a:lnTo>
                    <a:pt x="11" y="11"/>
                  </a:lnTo>
                  <a:lnTo>
                    <a:pt x="309" y="11"/>
                  </a:lnTo>
                  <a:lnTo>
                    <a:pt x="309" y="186"/>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52" name="Freeform 108">
              <a:extLst>
                <a:ext uri="{FF2B5EF4-FFF2-40B4-BE49-F238E27FC236}">
                  <a16:creationId xmlns:a16="http://schemas.microsoft.com/office/drawing/2014/main" id="{2F3C08B5-5673-4610-B6C8-B4680E1F56BB}"/>
                </a:ext>
              </a:extLst>
            </p:cNvPr>
            <p:cNvSpPr>
              <a:spLocks noEditPoints="1"/>
            </p:cNvSpPr>
            <p:nvPr/>
          </p:nvSpPr>
          <p:spPr bwMode="auto">
            <a:xfrm>
              <a:off x="1183555" y="751350"/>
              <a:ext cx="305991" cy="502444"/>
            </a:xfrm>
            <a:custGeom>
              <a:avLst/>
              <a:gdLst>
                <a:gd name="T0" fmla="*/ 231 w 257"/>
                <a:gd name="T1" fmla="*/ 422 h 422"/>
                <a:gd name="T2" fmla="*/ 246 w 257"/>
                <a:gd name="T3" fmla="*/ 418 h 422"/>
                <a:gd name="T4" fmla="*/ 255 w 257"/>
                <a:gd name="T5" fmla="*/ 407 h 422"/>
                <a:gd name="T6" fmla="*/ 257 w 257"/>
                <a:gd name="T7" fmla="*/ 293 h 422"/>
                <a:gd name="T8" fmla="*/ 256 w 257"/>
                <a:gd name="T9" fmla="*/ 289 h 422"/>
                <a:gd name="T10" fmla="*/ 252 w 257"/>
                <a:gd name="T11" fmla="*/ 288 h 422"/>
                <a:gd name="T12" fmla="*/ 247 w 257"/>
                <a:gd name="T13" fmla="*/ 291 h 422"/>
                <a:gd name="T14" fmla="*/ 169 w 257"/>
                <a:gd name="T15" fmla="*/ 350 h 422"/>
                <a:gd name="T16" fmla="*/ 165 w 257"/>
                <a:gd name="T17" fmla="*/ 351 h 422"/>
                <a:gd name="T18" fmla="*/ 164 w 257"/>
                <a:gd name="T19" fmla="*/ 355 h 422"/>
                <a:gd name="T20" fmla="*/ 167 w 257"/>
                <a:gd name="T21" fmla="*/ 360 h 422"/>
                <a:gd name="T22" fmla="*/ 247 w 257"/>
                <a:gd name="T23" fmla="*/ 396 h 422"/>
                <a:gd name="T24" fmla="*/ 246 w 257"/>
                <a:gd name="T25" fmla="*/ 403 h 422"/>
                <a:gd name="T26" fmla="*/ 234 w 257"/>
                <a:gd name="T27" fmla="*/ 412 h 422"/>
                <a:gd name="T28" fmla="*/ 153 w 257"/>
                <a:gd name="T29" fmla="*/ 412 h 422"/>
                <a:gd name="T30" fmla="*/ 163 w 257"/>
                <a:gd name="T31" fmla="*/ 393 h 422"/>
                <a:gd name="T32" fmla="*/ 163 w 257"/>
                <a:gd name="T33" fmla="*/ 379 h 422"/>
                <a:gd name="T34" fmla="*/ 154 w 257"/>
                <a:gd name="T35" fmla="*/ 360 h 422"/>
                <a:gd name="T36" fmla="*/ 135 w 257"/>
                <a:gd name="T37" fmla="*/ 351 h 422"/>
                <a:gd name="T38" fmla="*/ 121 w 257"/>
                <a:gd name="T39" fmla="*/ 351 h 422"/>
                <a:gd name="T40" fmla="*/ 102 w 257"/>
                <a:gd name="T41" fmla="*/ 360 h 422"/>
                <a:gd name="T42" fmla="*/ 93 w 257"/>
                <a:gd name="T43" fmla="*/ 379 h 422"/>
                <a:gd name="T44" fmla="*/ 93 w 257"/>
                <a:gd name="T45" fmla="*/ 393 h 422"/>
                <a:gd name="T46" fmla="*/ 103 w 257"/>
                <a:gd name="T47" fmla="*/ 412 h 422"/>
                <a:gd name="T48" fmla="*/ 22 w 257"/>
                <a:gd name="T49" fmla="*/ 412 h 422"/>
                <a:gd name="T50" fmla="*/ 11 w 257"/>
                <a:gd name="T51" fmla="*/ 403 h 422"/>
                <a:gd name="T52" fmla="*/ 10 w 257"/>
                <a:gd name="T53" fmla="*/ 360 h 422"/>
                <a:gd name="T54" fmla="*/ 89 w 257"/>
                <a:gd name="T55" fmla="*/ 360 h 422"/>
                <a:gd name="T56" fmla="*/ 92 w 257"/>
                <a:gd name="T57" fmla="*/ 355 h 422"/>
                <a:gd name="T58" fmla="*/ 91 w 257"/>
                <a:gd name="T59" fmla="*/ 351 h 422"/>
                <a:gd name="T60" fmla="*/ 10 w 257"/>
                <a:gd name="T61" fmla="*/ 350 h 422"/>
                <a:gd name="T62" fmla="*/ 10 w 257"/>
                <a:gd name="T63" fmla="*/ 23 h 422"/>
                <a:gd name="T64" fmla="*/ 19 w 257"/>
                <a:gd name="T65" fmla="*/ 11 h 422"/>
                <a:gd name="T66" fmla="*/ 231 w 257"/>
                <a:gd name="T67" fmla="*/ 10 h 422"/>
                <a:gd name="T68" fmla="*/ 237 w 257"/>
                <a:gd name="T69" fmla="*/ 11 h 422"/>
                <a:gd name="T70" fmla="*/ 247 w 257"/>
                <a:gd name="T71" fmla="*/ 23 h 422"/>
                <a:gd name="T72" fmla="*/ 247 w 257"/>
                <a:gd name="T73" fmla="*/ 67 h 422"/>
                <a:gd name="T74" fmla="*/ 250 w 257"/>
                <a:gd name="T75" fmla="*/ 72 h 422"/>
                <a:gd name="T76" fmla="*/ 254 w 257"/>
                <a:gd name="T77" fmla="*/ 72 h 422"/>
                <a:gd name="T78" fmla="*/ 257 w 257"/>
                <a:gd name="T79" fmla="*/ 67 h 422"/>
                <a:gd name="T80" fmla="*/ 256 w 257"/>
                <a:gd name="T81" fmla="*/ 21 h 422"/>
                <a:gd name="T82" fmla="*/ 250 w 257"/>
                <a:gd name="T83" fmla="*/ 7 h 422"/>
                <a:gd name="T84" fmla="*/ 236 w 257"/>
                <a:gd name="T85" fmla="*/ 1 h 422"/>
                <a:gd name="T86" fmla="*/ 25 w 257"/>
                <a:gd name="T87" fmla="*/ 0 h 422"/>
                <a:gd name="T88" fmla="*/ 11 w 257"/>
                <a:gd name="T89" fmla="*/ 4 h 422"/>
                <a:gd name="T90" fmla="*/ 2 w 257"/>
                <a:gd name="T91" fmla="*/ 15 h 422"/>
                <a:gd name="T92" fmla="*/ 0 w 257"/>
                <a:gd name="T93" fmla="*/ 396 h 422"/>
                <a:gd name="T94" fmla="*/ 2 w 257"/>
                <a:gd name="T95" fmla="*/ 407 h 422"/>
                <a:gd name="T96" fmla="*/ 11 w 257"/>
                <a:gd name="T97" fmla="*/ 418 h 422"/>
                <a:gd name="T98" fmla="*/ 25 w 257"/>
                <a:gd name="T99" fmla="*/ 422 h 422"/>
                <a:gd name="T100" fmla="*/ 102 w 257"/>
                <a:gd name="T101" fmla="*/ 386 h 422"/>
                <a:gd name="T102" fmla="*/ 107 w 257"/>
                <a:gd name="T103" fmla="*/ 372 h 422"/>
                <a:gd name="T104" fmla="*/ 118 w 257"/>
                <a:gd name="T105" fmla="*/ 362 h 422"/>
                <a:gd name="T106" fmla="*/ 128 w 257"/>
                <a:gd name="T107" fmla="*/ 360 h 422"/>
                <a:gd name="T108" fmla="*/ 143 w 257"/>
                <a:gd name="T109" fmla="*/ 364 h 422"/>
                <a:gd name="T110" fmla="*/ 152 w 257"/>
                <a:gd name="T111" fmla="*/ 376 h 422"/>
                <a:gd name="T112" fmla="*/ 154 w 257"/>
                <a:gd name="T113" fmla="*/ 386 h 422"/>
                <a:gd name="T114" fmla="*/ 150 w 257"/>
                <a:gd name="T115" fmla="*/ 400 h 422"/>
                <a:gd name="T116" fmla="*/ 138 w 257"/>
                <a:gd name="T117" fmla="*/ 410 h 422"/>
                <a:gd name="T118" fmla="*/ 128 w 257"/>
                <a:gd name="T119" fmla="*/ 412 h 422"/>
                <a:gd name="T120" fmla="*/ 114 w 257"/>
                <a:gd name="T121" fmla="*/ 408 h 422"/>
                <a:gd name="T122" fmla="*/ 105 w 257"/>
                <a:gd name="T123" fmla="*/ 396 h 422"/>
                <a:gd name="T124" fmla="*/ 102 w 257"/>
                <a:gd name="T125" fmla="*/ 38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422">
                  <a:moveTo>
                    <a:pt x="25" y="422"/>
                  </a:moveTo>
                  <a:lnTo>
                    <a:pt x="231" y="422"/>
                  </a:lnTo>
                  <a:lnTo>
                    <a:pt x="231" y="422"/>
                  </a:lnTo>
                  <a:lnTo>
                    <a:pt x="236" y="421"/>
                  </a:lnTo>
                  <a:lnTo>
                    <a:pt x="241" y="420"/>
                  </a:lnTo>
                  <a:lnTo>
                    <a:pt x="246" y="418"/>
                  </a:lnTo>
                  <a:lnTo>
                    <a:pt x="250" y="415"/>
                  </a:lnTo>
                  <a:lnTo>
                    <a:pt x="253" y="411"/>
                  </a:lnTo>
                  <a:lnTo>
                    <a:pt x="255" y="407"/>
                  </a:lnTo>
                  <a:lnTo>
                    <a:pt x="256" y="401"/>
                  </a:lnTo>
                  <a:lnTo>
                    <a:pt x="257" y="396"/>
                  </a:lnTo>
                  <a:lnTo>
                    <a:pt x="257" y="293"/>
                  </a:lnTo>
                  <a:lnTo>
                    <a:pt x="257" y="293"/>
                  </a:lnTo>
                  <a:lnTo>
                    <a:pt x="257" y="291"/>
                  </a:lnTo>
                  <a:lnTo>
                    <a:pt x="256" y="289"/>
                  </a:lnTo>
                  <a:lnTo>
                    <a:pt x="254" y="288"/>
                  </a:lnTo>
                  <a:lnTo>
                    <a:pt x="252" y="288"/>
                  </a:lnTo>
                  <a:lnTo>
                    <a:pt x="252" y="288"/>
                  </a:lnTo>
                  <a:lnTo>
                    <a:pt x="250" y="288"/>
                  </a:lnTo>
                  <a:lnTo>
                    <a:pt x="248" y="289"/>
                  </a:lnTo>
                  <a:lnTo>
                    <a:pt x="247" y="291"/>
                  </a:lnTo>
                  <a:lnTo>
                    <a:pt x="247" y="293"/>
                  </a:lnTo>
                  <a:lnTo>
                    <a:pt x="247" y="350"/>
                  </a:lnTo>
                  <a:lnTo>
                    <a:pt x="169" y="350"/>
                  </a:lnTo>
                  <a:lnTo>
                    <a:pt x="169" y="350"/>
                  </a:lnTo>
                  <a:lnTo>
                    <a:pt x="167" y="350"/>
                  </a:lnTo>
                  <a:lnTo>
                    <a:pt x="165" y="351"/>
                  </a:lnTo>
                  <a:lnTo>
                    <a:pt x="164" y="353"/>
                  </a:lnTo>
                  <a:lnTo>
                    <a:pt x="164" y="355"/>
                  </a:lnTo>
                  <a:lnTo>
                    <a:pt x="164" y="355"/>
                  </a:lnTo>
                  <a:lnTo>
                    <a:pt x="164" y="357"/>
                  </a:lnTo>
                  <a:lnTo>
                    <a:pt x="165" y="359"/>
                  </a:lnTo>
                  <a:lnTo>
                    <a:pt x="167" y="360"/>
                  </a:lnTo>
                  <a:lnTo>
                    <a:pt x="169" y="360"/>
                  </a:lnTo>
                  <a:lnTo>
                    <a:pt x="247" y="360"/>
                  </a:lnTo>
                  <a:lnTo>
                    <a:pt x="247" y="396"/>
                  </a:lnTo>
                  <a:lnTo>
                    <a:pt x="247" y="396"/>
                  </a:lnTo>
                  <a:lnTo>
                    <a:pt x="247" y="399"/>
                  </a:lnTo>
                  <a:lnTo>
                    <a:pt x="246" y="403"/>
                  </a:lnTo>
                  <a:lnTo>
                    <a:pt x="242" y="408"/>
                  </a:lnTo>
                  <a:lnTo>
                    <a:pt x="237" y="411"/>
                  </a:lnTo>
                  <a:lnTo>
                    <a:pt x="234" y="412"/>
                  </a:lnTo>
                  <a:lnTo>
                    <a:pt x="231" y="412"/>
                  </a:lnTo>
                  <a:lnTo>
                    <a:pt x="153" y="412"/>
                  </a:lnTo>
                  <a:lnTo>
                    <a:pt x="153" y="412"/>
                  </a:lnTo>
                  <a:lnTo>
                    <a:pt x="158" y="407"/>
                  </a:lnTo>
                  <a:lnTo>
                    <a:pt x="161" y="400"/>
                  </a:lnTo>
                  <a:lnTo>
                    <a:pt x="163" y="393"/>
                  </a:lnTo>
                  <a:lnTo>
                    <a:pt x="164" y="386"/>
                  </a:lnTo>
                  <a:lnTo>
                    <a:pt x="164" y="386"/>
                  </a:lnTo>
                  <a:lnTo>
                    <a:pt x="163" y="379"/>
                  </a:lnTo>
                  <a:lnTo>
                    <a:pt x="161" y="372"/>
                  </a:lnTo>
                  <a:lnTo>
                    <a:pt x="158" y="365"/>
                  </a:lnTo>
                  <a:lnTo>
                    <a:pt x="154" y="360"/>
                  </a:lnTo>
                  <a:lnTo>
                    <a:pt x="149" y="356"/>
                  </a:lnTo>
                  <a:lnTo>
                    <a:pt x="143" y="353"/>
                  </a:lnTo>
                  <a:lnTo>
                    <a:pt x="135" y="351"/>
                  </a:lnTo>
                  <a:lnTo>
                    <a:pt x="128" y="350"/>
                  </a:lnTo>
                  <a:lnTo>
                    <a:pt x="128" y="350"/>
                  </a:lnTo>
                  <a:lnTo>
                    <a:pt x="121" y="351"/>
                  </a:lnTo>
                  <a:lnTo>
                    <a:pt x="114" y="353"/>
                  </a:lnTo>
                  <a:lnTo>
                    <a:pt x="108" y="356"/>
                  </a:lnTo>
                  <a:lnTo>
                    <a:pt x="102" y="360"/>
                  </a:lnTo>
                  <a:lnTo>
                    <a:pt x="98" y="365"/>
                  </a:lnTo>
                  <a:lnTo>
                    <a:pt x="95" y="372"/>
                  </a:lnTo>
                  <a:lnTo>
                    <a:pt x="93" y="379"/>
                  </a:lnTo>
                  <a:lnTo>
                    <a:pt x="92" y="386"/>
                  </a:lnTo>
                  <a:lnTo>
                    <a:pt x="92" y="386"/>
                  </a:lnTo>
                  <a:lnTo>
                    <a:pt x="93" y="393"/>
                  </a:lnTo>
                  <a:lnTo>
                    <a:pt x="95" y="400"/>
                  </a:lnTo>
                  <a:lnTo>
                    <a:pt x="98" y="407"/>
                  </a:lnTo>
                  <a:lnTo>
                    <a:pt x="103" y="412"/>
                  </a:lnTo>
                  <a:lnTo>
                    <a:pt x="25" y="412"/>
                  </a:lnTo>
                  <a:lnTo>
                    <a:pt x="25" y="412"/>
                  </a:lnTo>
                  <a:lnTo>
                    <a:pt x="22" y="412"/>
                  </a:lnTo>
                  <a:lnTo>
                    <a:pt x="19" y="411"/>
                  </a:lnTo>
                  <a:lnTo>
                    <a:pt x="14" y="408"/>
                  </a:lnTo>
                  <a:lnTo>
                    <a:pt x="11" y="403"/>
                  </a:lnTo>
                  <a:lnTo>
                    <a:pt x="10" y="399"/>
                  </a:lnTo>
                  <a:lnTo>
                    <a:pt x="10" y="396"/>
                  </a:lnTo>
                  <a:lnTo>
                    <a:pt x="10" y="360"/>
                  </a:lnTo>
                  <a:lnTo>
                    <a:pt x="87" y="360"/>
                  </a:lnTo>
                  <a:lnTo>
                    <a:pt x="87" y="360"/>
                  </a:lnTo>
                  <a:lnTo>
                    <a:pt x="89" y="360"/>
                  </a:lnTo>
                  <a:lnTo>
                    <a:pt x="91" y="359"/>
                  </a:lnTo>
                  <a:lnTo>
                    <a:pt x="92" y="357"/>
                  </a:lnTo>
                  <a:lnTo>
                    <a:pt x="92" y="355"/>
                  </a:lnTo>
                  <a:lnTo>
                    <a:pt x="92" y="355"/>
                  </a:lnTo>
                  <a:lnTo>
                    <a:pt x="92" y="353"/>
                  </a:lnTo>
                  <a:lnTo>
                    <a:pt x="91" y="351"/>
                  </a:lnTo>
                  <a:lnTo>
                    <a:pt x="89" y="350"/>
                  </a:lnTo>
                  <a:lnTo>
                    <a:pt x="87" y="350"/>
                  </a:lnTo>
                  <a:lnTo>
                    <a:pt x="10" y="350"/>
                  </a:lnTo>
                  <a:lnTo>
                    <a:pt x="10" y="26"/>
                  </a:lnTo>
                  <a:lnTo>
                    <a:pt x="10" y="26"/>
                  </a:lnTo>
                  <a:lnTo>
                    <a:pt x="10" y="23"/>
                  </a:lnTo>
                  <a:lnTo>
                    <a:pt x="11" y="20"/>
                  </a:lnTo>
                  <a:lnTo>
                    <a:pt x="14" y="14"/>
                  </a:lnTo>
                  <a:lnTo>
                    <a:pt x="19" y="11"/>
                  </a:lnTo>
                  <a:lnTo>
                    <a:pt x="22" y="10"/>
                  </a:lnTo>
                  <a:lnTo>
                    <a:pt x="25" y="10"/>
                  </a:lnTo>
                  <a:lnTo>
                    <a:pt x="231" y="10"/>
                  </a:lnTo>
                  <a:lnTo>
                    <a:pt x="231" y="10"/>
                  </a:lnTo>
                  <a:lnTo>
                    <a:pt x="234" y="10"/>
                  </a:lnTo>
                  <a:lnTo>
                    <a:pt x="237" y="11"/>
                  </a:lnTo>
                  <a:lnTo>
                    <a:pt x="242" y="14"/>
                  </a:lnTo>
                  <a:lnTo>
                    <a:pt x="246" y="20"/>
                  </a:lnTo>
                  <a:lnTo>
                    <a:pt x="247" y="23"/>
                  </a:lnTo>
                  <a:lnTo>
                    <a:pt x="247" y="26"/>
                  </a:lnTo>
                  <a:lnTo>
                    <a:pt x="247" y="67"/>
                  </a:lnTo>
                  <a:lnTo>
                    <a:pt x="247" y="67"/>
                  </a:lnTo>
                  <a:lnTo>
                    <a:pt x="247" y="69"/>
                  </a:lnTo>
                  <a:lnTo>
                    <a:pt x="248" y="71"/>
                  </a:lnTo>
                  <a:lnTo>
                    <a:pt x="250" y="72"/>
                  </a:lnTo>
                  <a:lnTo>
                    <a:pt x="252" y="72"/>
                  </a:lnTo>
                  <a:lnTo>
                    <a:pt x="252" y="72"/>
                  </a:lnTo>
                  <a:lnTo>
                    <a:pt x="254" y="72"/>
                  </a:lnTo>
                  <a:lnTo>
                    <a:pt x="256" y="71"/>
                  </a:lnTo>
                  <a:lnTo>
                    <a:pt x="257" y="69"/>
                  </a:lnTo>
                  <a:lnTo>
                    <a:pt x="257" y="67"/>
                  </a:lnTo>
                  <a:lnTo>
                    <a:pt x="257" y="26"/>
                  </a:lnTo>
                  <a:lnTo>
                    <a:pt x="257" y="26"/>
                  </a:lnTo>
                  <a:lnTo>
                    <a:pt x="256" y="21"/>
                  </a:lnTo>
                  <a:lnTo>
                    <a:pt x="255" y="15"/>
                  </a:lnTo>
                  <a:lnTo>
                    <a:pt x="253" y="11"/>
                  </a:lnTo>
                  <a:lnTo>
                    <a:pt x="250" y="7"/>
                  </a:lnTo>
                  <a:lnTo>
                    <a:pt x="246" y="4"/>
                  </a:lnTo>
                  <a:lnTo>
                    <a:pt x="241" y="2"/>
                  </a:lnTo>
                  <a:lnTo>
                    <a:pt x="236" y="1"/>
                  </a:lnTo>
                  <a:lnTo>
                    <a:pt x="231" y="0"/>
                  </a:lnTo>
                  <a:lnTo>
                    <a:pt x="25" y="0"/>
                  </a:lnTo>
                  <a:lnTo>
                    <a:pt x="25" y="0"/>
                  </a:lnTo>
                  <a:lnTo>
                    <a:pt x="20" y="1"/>
                  </a:lnTo>
                  <a:lnTo>
                    <a:pt x="15" y="2"/>
                  </a:lnTo>
                  <a:lnTo>
                    <a:pt x="11" y="4"/>
                  </a:lnTo>
                  <a:lnTo>
                    <a:pt x="7" y="7"/>
                  </a:lnTo>
                  <a:lnTo>
                    <a:pt x="4" y="11"/>
                  </a:lnTo>
                  <a:lnTo>
                    <a:pt x="2" y="15"/>
                  </a:lnTo>
                  <a:lnTo>
                    <a:pt x="1" y="21"/>
                  </a:lnTo>
                  <a:lnTo>
                    <a:pt x="0" y="26"/>
                  </a:lnTo>
                  <a:lnTo>
                    <a:pt x="0" y="396"/>
                  </a:lnTo>
                  <a:lnTo>
                    <a:pt x="0" y="396"/>
                  </a:lnTo>
                  <a:lnTo>
                    <a:pt x="1" y="401"/>
                  </a:lnTo>
                  <a:lnTo>
                    <a:pt x="2" y="407"/>
                  </a:lnTo>
                  <a:lnTo>
                    <a:pt x="4" y="411"/>
                  </a:lnTo>
                  <a:lnTo>
                    <a:pt x="7" y="415"/>
                  </a:lnTo>
                  <a:lnTo>
                    <a:pt x="11" y="418"/>
                  </a:lnTo>
                  <a:lnTo>
                    <a:pt x="15" y="420"/>
                  </a:lnTo>
                  <a:lnTo>
                    <a:pt x="20" y="421"/>
                  </a:lnTo>
                  <a:lnTo>
                    <a:pt x="25" y="422"/>
                  </a:lnTo>
                  <a:lnTo>
                    <a:pt x="25" y="422"/>
                  </a:lnTo>
                  <a:close/>
                  <a:moveTo>
                    <a:pt x="102" y="386"/>
                  </a:moveTo>
                  <a:lnTo>
                    <a:pt x="102" y="386"/>
                  </a:lnTo>
                  <a:lnTo>
                    <a:pt x="103" y="381"/>
                  </a:lnTo>
                  <a:lnTo>
                    <a:pt x="105" y="376"/>
                  </a:lnTo>
                  <a:lnTo>
                    <a:pt x="107" y="372"/>
                  </a:lnTo>
                  <a:lnTo>
                    <a:pt x="110" y="368"/>
                  </a:lnTo>
                  <a:lnTo>
                    <a:pt x="114" y="364"/>
                  </a:lnTo>
                  <a:lnTo>
                    <a:pt x="118" y="362"/>
                  </a:lnTo>
                  <a:lnTo>
                    <a:pt x="123" y="361"/>
                  </a:lnTo>
                  <a:lnTo>
                    <a:pt x="128" y="360"/>
                  </a:lnTo>
                  <a:lnTo>
                    <a:pt x="128" y="360"/>
                  </a:lnTo>
                  <a:lnTo>
                    <a:pt x="133" y="361"/>
                  </a:lnTo>
                  <a:lnTo>
                    <a:pt x="138" y="362"/>
                  </a:lnTo>
                  <a:lnTo>
                    <a:pt x="143" y="364"/>
                  </a:lnTo>
                  <a:lnTo>
                    <a:pt x="147" y="368"/>
                  </a:lnTo>
                  <a:lnTo>
                    <a:pt x="150" y="372"/>
                  </a:lnTo>
                  <a:lnTo>
                    <a:pt x="152" y="376"/>
                  </a:lnTo>
                  <a:lnTo>
                    <a:pt x="153" y="381"/>
                  </a:lnTo>
                  <a:lnTo>
                    <a:pt x="154" y="386"/>
                  </a:lnTo>
                  <a:lnTo>
                    <a:pt x="154" y="386"/>
                  </a:lnTo>
                  <a:lnTo>
                    <a:pt x="153" y="391"/>
                  </a:lnTo>
                  <a:lnTo>
                    <a:pt x="152" y="396"/>
                  </a:lnTo>
                  <a:lnTo>
                    <a:pt x="150" y="400"/>
                  </a:lnTo>
                  <a:lnTo>
                    <a:pt x="147" y="405"/>
                  </a:lnTo>
                  <a:lnTo>
                    <a:pt x="143" y="408"/>
                  </a:lnTo>
                  <a:lnTo>
                    <a:pt x="138" y="410"/>
                  </a:lnTo>
                  <a:lnTo>
                    <a:pt x="133" y="411"/>
                  </a:lnTo>
                  <a:lnTo>
                    <a:pt x="128" y="412"/>
                  </a:lnTo>
                  <a:lnTo>
                    <a:pt x="128" y="412"/>
                  </a:lnTo>
                  <a:lnTo>
                    <a:pt x="123" y="411"/>
                  </a:lnTo>
                  <a:lnTo>
                    <a:pt x="118" y="410"/>
                  </a:lnTo>
                  <a:lnTo>
                    <a:pt x="114" y="408"/>
                  </a:lnTo>
                  <a:lnTo>
                    <a:pt x="110" y="405"/>
                  </a:lnTo>
                  <a:lnTo>
                    <a:pt x="107" y="400"/>
                  </a:lnTo>
                  <a:lnTo>
                    <a:pt x="105" y="396"/>
                  </a:lnTo>
                  <a:lnTo>
                    <a:pt x="103" y="391"/>
                  </a:lnTo>
                  <a:lnTo>
                    <a:pt x="102" y="386"/>
                  </a:lnTo>
                  <a:lnTo>
                    <a:pt x="102" y="386"/>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53" name="Freeform 109">
              <a:extLst>
                <a:ext uri="{FF2B5EF4-FFF2-40B4-BE49-F238E27FC236}">
                  <a16:creationId xmlns:a16="http://schemas.microsoft.com/office/drawing/2014/main" id="{8089DAEC-C7C7-45DB-B9F3-DD8EF5795659}"/>
                </a:ext>
              </a:extLst>
            </p:cNvPr>
            <p:cNvSpPr>
              <a:spLocks/>
            </p:cNvSpPr>
            <p:nvPr/>
          </p:nvSpPr>
          <p:spPr bwMode="auto">
            <a:xfrm>
              <a:off x="1304998" y="776353"/>
              <a:ext cx="61913" cy="11906"/>
            </a:xfrm>
            <a:custGeom>
              <a:avLst/>
              <a:gdLst>
                <a:gd name="T0" fmla="*/ 47 w 52"/>
                <a:gd name="T1" fmla="*/ 10 h 10"/>
                <a:gd name="T2" fmla="*/ 47 w 52"/>
                <a:gd name="T3" fmla="*/ 10 h 10"/>
                <a:gd name="T4" fmla="*/ 49 w 52"/>
                <a:gd name="T5" fmla="*/ 10 h 10"/>
                <a:gd name="T6" fmla="*/ 51 w 52"/>
                <a:gd name="T7" fmla="*/ 9 h 10"/>
                <a:gd name="T8" fmla="*/ 52 w 52"/>
                <a:gd name="T9" fmla="*/ 7 h 10"/>
                <a:gd name="T10" fmla="*/ 52 w 52"/>
                <a:gd name="T11" fmla="*/ 5 h 10"/>
                <a:gd name="T12" fmla="*/ 52 w 52"/>
                <a:gd name="T13" fmla="*/ 5 h 10"/>
                <a:gd name="T14" fmla="*/ 52 w 52"/>
                <a:gd name="T15" fmla="*/ 3 h 10"/>
                <a:gd name="T16" fmla="*/ 51 w 52"/>
                <a:gd name="T17" fmla="*/ 1 h 10"/>
                <a:gd name="T18" fmla="*/ 49 w 52"/>
                <a:gd name="T19" fmla="*/ 0 h 10"/>
                <a:gd name="T20" fmla="*/ 47 w 52"/>
                <a:gd name="T21" fmla="*/ 0 h 10"/>
                <a:gd name="T22" fmla="*/ 6 w 52"/>
                <a:gd name="T23" fmla="*/ 0 h 10"/>
                <a:gd name="T24" fmla="*/ 6 w 52"/>
                <a:gd name="T25" fmla="*/ 0 h 10"/>
                <a:gd name="T26" fmla="*/ 4 w 52"/>
                <a:gd name="T27" fmla="*/ 0 h 10"/>
                <a:gd name="T28" fmla="*/ 1 w 52"/>
                <a:gd name="T29" fmla="*/ 1 h 10"/>
                <a:gd name="T30" fmla="*/ 0 w 52"/>
                <a:gd name="T31" fmla="*/ 3 h 10"/>
                <a:gd name="T32" fmla="*/ 0 w 52"/>
                <a:gd name="T33" fmla="*/ 5 h 10"/>
                <a:gd name="T34" fmla="*/ 0 w 52"/>
                <a:gd name="T35" fmla="*/ 5 h 10"/>
                <a:gd name="T36" fmla="*/ 0 w 52"/>
                <a:gd name="T37" fmla="*/ 7 h 10"/>
                <a:gd name="T38" fmla="*/ 1 w 52"/>
                <a:gd name="T39" fmla="*/ 9 h 10"/>
                <a:gd name="T40" fmla="*/ 4 w 52"/>
                <a:gd name="T41" fmla="*/ 10 h 10"/>
                <a:gd name="T42" fmla="*/ 6 w 52"/>
                <a:gd name="T43" fmla="*/ 10 h 10"/>
                <a:gd name="T44" fmla="*/ 47 w 52"/>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10">
                  <a:moveTo>
                    <a:pt x="47" y="10"/>
                  </a:moveTo>
                  <a:lnTo>
                    <a:pt x="47" y="10"/>
                  </a:lnTo>
                  <a:lnTo>
                    <a:pt x="49" y="10"/>
                  </a:lnTo>
                  <a:lnTo>
                    <a:pt x="51" y="9"/>
                  </a:lnTo>
                  <a:lnTo>
                    <a:pt x="52" y="7"/>
                  </a:lnTo>
                  <a:lnTo>
                    <a:pt x="52" y="5"/>
                  </a:lnTo>
                  <a:lnTo>
                    <a:pt x="52" y="5"/>
                  </a:lnTo>
                  <a:lnTo>
                    <a:pt x="52" y="3"/>
                  </a:lnTo>
                  <a:lnTo>
                    <a:pt x="51" y="1"/>
                  </a:lnTo>
                  <a:lnTo>
                    <a:pt x="49" y="0"/>
                  </a:lnTo>
                  <a:lnTo>
                    <a:pt x="47" y="0"/>
                  </a:lnTo>
                  <a:lnTo>
                    <a:pt x="6" y="0"/>
                  </a:lnTo>
                  <a:lnTo>
                    <a:pt x="6" y="0"/>
                  </a:lnTo>
                  <a:lnTo>
                    <a:pt x="4" y="0"/>
                  </a:lnTo>
                  <a:lnTo>
                    <a:pt x="1" y="1"/>
                  </a:lnTo>
                  <a:lnTo>
                    <a:pt x="0" y="3"/>
                  </a:lnTo>
                  <a:lnTo>
                    <a:pt x="0" y="5"/>
                  </a:lnTo>
                  <a:lnTo>
                    <a:pt x="0" y="5"/>
                  </a:lnTo>
                  <a:lnTo>
                    <a:pt x="0" y="7"/>
                  </a:lnTo>
                  <a:lnTo>
                    <a:pt x="1" y="9"/>
                  </a:lnTo>
                  <a:lnTo>
                    <a:pt x="4" y="10"/>
                  </a:lnTo>
                  <a:lnTo>
                    <a:pt x="6" y="10"/>
                  </a:lnTo>
                  <a:lnTo>
                    <a:pt x="47" y="1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54" name="Freeform 110">
              <a:extLst>
                <a:ext uri="{FF2B5EF4-FFF2-40B4-BE49-F238E27FC236}">
                  <a16:creationId xmlns:a16="http://schemas.microsoft.com/office/drawing/2014/main" id="{FD0E8875-AB93-4927-A0A4-B78C0E973F45}"/>
                </a:ext>
              </a:extLst>
            </p:cNvPr>
            <p:cNvSpPr>
              <a:spLocks/>
            </p:cNvSpPr>
            <p:nvPr/>
          </p:nvSpPr>
          <p:spPr bwMode="auto">
            <a:xfrm>
              <a:off x="1207367" y="800166"/>
              <a:ext cx="257175" cy="13097"/>
            </a:xfrm>
            <a:custGeom>
              <a:avLst/>
              <a:gdLst>
                <a:gd name="T0" fmla="*/ 0 w 216"/>
                <a:gd name="T1" fmla="*/ 5 h 11"/>
                <a:gd name="T2" fmla="*/ 0 w 216"/>
                <a:gd name="T3" fmla="*/ 5 h 11"/>
                <a:gd name="T4" fmla="*/ 0 w 216"/>
                <a:gd name="T5" fmla="*/ 7 h 11"/>
                <a:gd name="T6" fmla="*/ 1 w 216"/>
                <a:gd name="T7" fmla="*/ 9 h 11"/>
                <a:gd name="T8" fmla="*/ 3 w 216"/>
                <a:gd name="T9" fmla="*/ 11 h 11"/>
                <a:gd name="T10" fmla="*/ 5 w 216"/>
                <a:gd name="T11" fmla="*/ 11 h 11"/>
                <a:gd name="T12" fmla="*/ 211 w 216"/>
                <a:gd name="T13" fmla="*/ 11 h 11"/>
                <a:gd name="T14" fmla="*/ 211 w 216"/>
                <a:gd name="T15" fmla="*/ 11 h 11"/>
                <a:gd name="T16" fmla="*/ 213 w 216"/>
                <a:gd name="T17" fmla="*/ 11 h 11"/>
                <a:gd name="T18" fmla="*/ 215 w 216"/>
                <a:gd name="T19" fmla="*/ 9 h 11"/>
                <a:gd name="T20" fmla="*/ 216 w 216"/>
                <a:gd name="T21" fmla="*/ 7 h 11"/>
                <a:gd name="T22" fmla="*/ 216 w 216"/>
                <a:gd name="T23" fmla="*/ 5 h 11"/>
                <a:gd name="T24" fmla="*/ 216 w 216"/>
                <a:gd name="T25" fmla="*/ 5 h 11"/>
                <a:gd name="T26" fmla="*/ 216 w 216"/>
                <a:gd name="T27" fmla="*/ 3 h 11"/>
                <a:gd name="T28" fmla="*/ 215 w 216"/>
                <a:gd name="T29" fmla="*/ 1 h 11"/>
                <a:gd name="T30" fmla="*/ 213 w 216"/>
                <a:gd name="T31" fmla="*/ 0 h 11"/>
                <a:gd name="T32" fmla="*/ 211 w 216"/>
                <a:gd name="T33" fmla="*/ 0 h 11"/>
                <a:gd name="T34" fmla="*/ 5 w 216"/>
                <a:gd name="T35" fmla="*/ 0 h 11"/>
                <a:gd name="T36" fmla="*/ 5 w 216"/>
                <a:gd name="T37" fmla="*/ 0 h 11"/>
                <a:gd name="T38" fmla="*/ 3 w 216"/>
                <a:gd name="T39" fmla="*/ 0 h 11"/>
                <a:gd name="T40" fmla="*/ 1 w 216"/>
                <a:gd name="T41" fmla="*/ 1 h 11"/>
                <a:gd name="T42" fmla="*/ 0 w 216"/>
                <a:gd name="T43" fmla="*/ 3 h 11"/>
                <a:gd name="T44" fmla="*/ 0 w 216"/>
                <a:gd name="T45" fmla="*/ 5 h 11"/>
                <a:gd name="T46" fmla="*/ 0 w 216"/>
                <a:gd name="T4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
                  <a:moveTo>
                    <a:pt x="0" y="5"/>
                  </a:moveTo>
                  <a:lnTo>
                    <a:pt x="0" y="5"/>
                  </a:lnTo>
                  <a:lnTo>
                    <a:pt x="0" y="7"/>
                  </a:lnTo>
                  <a:lnTo>
                    <a:pt x="1" y="9"/>
                  </a:lnTo>
                  <a:lnTo>
                    <a:pt x="3" y="11"/>
                  </a:lnTo>
                  <a:lnTo>
                    <a:pt x="5" y="11"/>
                  </a:lnTo>
                  <a:lnTo>
                    <a:pt x="211" y="11"/>
                  </a:lnTo>
                  <a:lnTo>
                    <a:pt x="211" y="11"/>
                  </a:lnTo>
                  <a:lnTo>
                    <a:pt x="213" y="11"/>
                  </a:lnTo>
                  <a:lnTo>
                    <a:pt x="215" y="9"/>
                  </a:lnTo>
                  <a:lnTo>
                    <a:pt x="216" y="7"/>
                  </a:lnTo>
                  <a:lnTo>
                    <a:pt x="216" y="5"/>
                  </a:lnTo>
                  <a:lnTo>
                    <a:pt x="216" y="5"/>
                  </a:lnTo>
                  <a:lnTo>
                    <a:pt x="216" y="3"/>
                  </a:lnTo>
                  <a:lnTo>
                    <a:pt x="215" y="1"/>
                  </a:lnTo>
                  <a:lnTo>
                    <a:pt x="213" y="0"/>
                  </a:lnTo>
                  <a:lnTo>
                    <a:pt x="211" y="0"/>
                  </a:lnTo>
                  <a:lnTo>
                    <a:pt x="5" y="0"/>
                  </a:lnTo>
                  <a:lnTo>
                    <a:pt x="5" y="0"/>
                  </a:lnTo>
                  <a:lnTo>
                    <a:pt x="3" y="0"/>
                  </a:lnTo>
                  <a:lnTo>
                    <a:pt x="1" y="1"/>
                  </a:lnTo>
                  <a:lnTo>
                    <a:pt x="0" y="3"/>
                  </a:lnTo>
                  <a:lnTo>
                    <a:pt x="0" y="5"/>
                  </a:lnTo>
                  <a:lnTo>
                    <a:pt x="0" y="5"/>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64" name="Freeform 91">
              <a:extLst>
                <a:ext uri="{FF2B5EF4-FFF2-40B4-BE49-F238E27FC236}">
                  <a16:creationId xmlns:a16="http://schemas.microsoft.com/office/drawing/2014/main" id="{88E2BBE4-9FE6-41C4-87BD-E5291AC9F6D8}"/>
                </a:ext>
              </a:extLst>
            </p:cNvPr>
            <p:cNvSpPr>
              <a:spLocks noEditPoints="1"/>
            </p:cNvSpPr>
            <p:nvPr/>
          </p:nvSpPr>
          <p:spPr bwMode="auto">
            <a:xfrm>
              <a:off x="1391916" y="875787"/>
              <a:ext cx="186435" cy="187507"/>
            </a:xfrm>
            <a:custGeom>
              <a:avLst/>
              <a:gdLst>
                <a:gd name="T0" fmla="*/ 104 w 174"/>
                <a:gd name="T1" fmla="*/ 172 h 175"/>
                <a:gd name="T2" fmla="*/ 135 w 174"/>
                <a:gd name="T3" fmla="*/ 159 h 175"/>
                <a:gd name="T4" fmla="*/ 159 w 174"/>
                <a:gd name="T5" fmla="*/ 135 h 175"/>
                <a:gd name="T6" fmla="*/ 172 w 174"/>
                <a:gd name="T7" fmla="*/ 105 h 175"/>
                <a:gd name="T8" fmla="*/ 174 w 174"/>
                <a:gd name="T9" fmla="*/ 78 h 175"/>
                <a:gd name="T10" fmla="*/ 164 w 174"/>
                <a:gd name="T11" fmla="*/ 46 h 175"/>
                <a:gd name="T12" fmla="*/ 143 w 174"/>
                <a:gd name="T13" fmla="*/ 19 h 175"/>
                <a:gd name="T14" fmla="*/ 113 w 174"/>
                <a:gd name="T15" fmla="*/ 4 h 175"/>
                <a:gd name="T16" fmla="*/ 87 w 174"/>
                <a:gd name="T17" fmla="*/ 0 h 175"/>
                <a:gd name="T18" fmla="*/ 53 w 174"/>
                <a:gd name="T19" fmla="*/ 7 h 175"/>
                <a:gd name="T20" fmla="*/ 25 w 174"/>
                <a:gd name="T21" fmla="*/ 25 h 175"/>
                <a:gd name="T22" fmla="*/ 7 w 174"/>
                <a:gd name="T23" fmla="*/ 53 h 175"/>
                <a:gd name="T24" fmla="*/ 0 w 174"/>
                <a:gd name="T25" fmla="*/ 87 h 175"/>
                <a:gd name="T26" fmla="*/ 4 w 174"/>
                <a:gd name="T27" fmla="*/ 113 h 175"/>
                <a:gd name="T28" fmla="*/ 19 w 174"/>
                <a:gd name="T29" fmla="*/ 143 h 175"/>
                <a:gd name="T30" fmla="*/ 46 w 174"/>
                <a:gd name="T31" fmla="*/ 164 h 175"/>
                <a:gd name="T32" fmla="*/ 78 w 174"/>
                <a:gd name="T33" fmla="*/ 175 h 175"/>
                <a:gd name="T34" fmla="*/ 146 w 174"/>
                <a:gd name="T35" fmla="*/ 136 h 175"/>
                <a:gd name="T36" fmla="*/ 120 w 174"/>
                <a:gd name="T37" fmla="*/ 157 h 175"/>
                <a:gd name="T38" fmla="*/ 87 w 174"/>
                <a:gd name="T39" fmla="*/ 164 h 175"/>
                <a:gd name="T40" fmla="*/ 61 w 174"/>
                <a:gd name="T41" fmla="*/ 160 h 175"/>
                <a:gd name="T42" fmla="*/ 33 w 174"/>
                <a:gd name="T43" fmla="*/ 143 h 175"/>
                <a:gd name="T44" fmla="*/ 29 w 174"/>
                <a:gd name="T45" fmla="*/ 128 h 175"/>
                <a:gd name="T46" fmla="*/ 143 w 174"/>
                <a:gd name="T47" fmla="*/ 126 h 175"/>
                <a:gd name="T48" fmla="*/ 80 w 174"/>
                <a:gd name="T49" fmla="*/ 98 h 175"/>
                <a:gd name="T50" fmla="*/ 66 w 174"/>
                <a:gd name="T51" fmla="*/ 87 h 175"/>
                <a:gd name="T52" fmla="*/ 64 w 174"/>
                <a:gd name="T53" fmla="*/ 45 h 175"/>
                <a:gd name="T54" fmla="*/ 68 w 174"/>
                <a:gd name="T55" fmla="*/ 41 h 175"/>
                <a:gd name="T56" fmla="*/ 109 w 174"/>
                <a:gd name="T57" fmla="*/ 42 h 175"/>
                <a:gd name="T58" fmla="*/ 110 w 174"/>
                <a:gd name="T59" fmla="*/ 81 h 175"/>
                <a:gd name="T60" fmla="*/ 103 w 174"/>
                <a:gd name="T61" fmla="*/ 92 h 175"/>
                <a:gd name="T62" fmla="*/ 87 w 174"/>
                <a:gd name="T63" fmla="*/ 100 h 175"/>
                <a:gd name="T64" fmla="*/ 19 w 174"/>
                <a:gd name="T65" fmla="*/ 124 h 175"/>
                <a:gd name="T66" fmla="*/ 11 w 174"/>
                <a:gd name="T67" fmla="*/ 97 h 175"/>
                <a:gd name="T68" fmla="*/ 12 w 174"/>
                <a:gd name="T69" fmla="*/ 72 h 175"/>
                <a:gd name="T70" fmla="*/ 23 w 174"/>
                <a:gd name="T71" fmla="*/ 44 h 175"/>
                <a:gd name="T72" fmla="*/ 44 w 174"/>
                <a:gd name="T73" fmla="*/ 23 h 175"/>
                <a:gd name="T74" fmla="*/ 72 w 174"/>
                <a:gd name="T75" fmla="*/ 12 h 175"/>
                <a:gd name="T76" fmla="*/ 95 w 174"/>
                <a:gd name="T77" fmla="*/ 10 h 175"/>
                <a:gd name="T78" fmla="*/ 124 w 174"/>
                <a:gd name="T79" fmla="*/ 19 h 175"/>
                <a:gd name="T80" fmla="*/ 147 w 174"/>
                <a:gd name="T81" fmla="*/ 38 h 175"/>
                <a:gd name="T82" fmla="*/ 161 w 174"/>
                <a:gd name="T83" fmla="*/ 64 h 175"/>
                <a:gd name="T84" fmla="*/ 164 w 174"/>
                <a:gd name="T85" fmla="*/ 87 h 175"/>
                <a:gd name="T86" fmla="*/ 155 w 174"/>
                <a:gd name="T87" fmla="*/ 124 h 175"/>
                <a:gd name="T88" fmla="*/ 103 w 174"/>
                <a:gd name="T89" fmla="*/ 105 h 175"/>
                <a:gd name="T90" fmla="*/ 117 w 174"/>
                <a:gd name="T91" fmla="*/ 92 h 175"/>
                <a:gd name="T92" fmla="*/ 120 w 174"/>
                <a:gd name="T93" fmla="*/ 45 h 175"/>
                <a:gd name="T94" fmla="*/ 106 w 174"/>
                <a:gd name="T95" fmla="*/ 30 h 175"/>
                <a:gd name="T96" fmla="*/ 58 w 174"/>
                <a:gd name="T97" fmla="*/ 35 h 175"/>
                <a:gd name="T98" fmla="*/ 54 w 174"/>
                <a:gd name="T99" fmla="*/ 81 h 175"/>
                <a:gd name="T100" fmla="*/ 64 w 174"/>
                <a:gd name="T101" fmla="*/ 100 h 175"/>
                <a:gd name="T102" fmla="*/ 23 w 174"/>
                <a:gd name="T103" fmla="*/ 12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5">
                  <a:moveTo>
                    <a:pt x="87" y="175"/>
                  </a:moveTo>
                  <a:lnTo>
                    <a:pt x="87" y="175"/>
                  </a:lnTo>
                  <a:lnTo>
                    <a:pt x="96" y="175"/>
                  </a:lnTo>
                  <a:lnTo>
                    <a:pt x="104" y="172"/>
                  </a:lnTo>
                  <a:lnTo>
                    <a:pt x="113" y="170"/>
                  </a:lnTo>
                  <a:lnTo>
                    <a:pt x="121" y="167"/>
                  </a:lnTo>
                  <a:lnTo>
                    <a:pt x="128" y="164"/>
                  </a:lnTo>
                  <a:lnTo>
                    <a:pt x="135" y="159"/>
                  </a:lnTo>
                  <a:lnTo>
                    <a:pt x="143" y="155"/>
                  </a:lnTo>
                  <a:lnTo>
                    <a:pt x="149" y="149"/>
                  </a:lnTo>
                  <a:lnTo>
                    <a:pt x="155" y="143"/>
                  </a:lnTo>
                  <a:lnTo>
                    <a:pt x="159" y="135"/>
                  </a:lnTo>
                  <a:lnTo>
                    <a:pt x="164" y="128"/>
                  </a:lnTo>
                  <a:lnTo>
                    <a:pt x="167" y="121"/>
                  </a:lnTo>
                  <a:lnTo>
                    <a:pt x="170" y="113"/>
                  </a:lnTo>
                  <a:lnTo>
                    <a:pt x="172" y="105"/>
                  </a:lnTo>
                  <a:lnTo>
                    <a:pt x="174" y="96"/>
                  </a:lnTo>
                  <a:lnTo>
                    <a:pt x="174" y="87"/>
                  </a:lnTo>
                  <a:lnTo>
                    <a:pt x="174" y="87"/>
                  </a:lnTo>
                  <a:lnTo>
                    <a:pt x="174" y="78"/>
                  </a:lnTo>
                  <a:lnTo>
                    <a:pt x="172" y="70"/>
                  </a:lnTo>
                  <a:lnTo>
                    <a:pt x="170" y="61"/>
                  </a:lnTo>
                  <a:lnTo>
                    <a:pt x="167" y="53"/>
                  </a:lnTo>
                  <a:lnTo>
                    <a:pt x="164" y="46"/>
                  </a:lnTo>
                  <a:lnTo>
                    <a:pt x="159" y="39"/>
                  </a:lnTo>
                  <a:lnTo>
                    <a:pt x="155" y="31"/>
                  </a:lnTo>
                  <a:lnTo>
                    <a:pt x="149" y="25"/>
                  </a:lnTo>
                  <a:lnTo>
                    <a:pt x="143" y="19"/>
                  </a:lnTo>
                  <a:lnTo>
                    <a:pt x="135" y="15"/>
                  </a:lnTo>
                  <a:lnTo>
                    <a:pt x="128" y="10"/>
                  </a:lnTo>
                  <a:lnTo>
                    <a:pt x="121" y="7"/>
                  </a:lnTo>
                  <a:lnTo>
                    <a:pt x="113" y="4"/>
                  </a:lnTo>
                  <a:lnTo>
                    <a:pt x="104" y="2"/>
                  </a:lnTo>
                  <a:lnTo>
                    <a:pt x="96" y="0"/>
                  </a:lnTo>
                  <a:lnTo>
                    <a:pt x="87" y="0"/>
                  </a:lnTo>
                  <a:lnTo>
                    <a:pt x="87" y="0"/>
                  </a:lnTo>
                  <a:lnTo>
                    <a:pt x="78" y="0"/>
                  </a:lnTo>
                  <a:lnTo>
                    <a:pt x="70" y="2"/>
                  </a:lnTo>
                  <a:lnTo>
                    <a:pt x="61" y="4"/>
                  </a:lnTo>
                  <a:lnTo>
                    <a:pt x="53" y="7"/>
                  </a:lnTo>
                  <a:lnTo>
                    <a:pt x="46" y="10"/>
                  </a:lnTo>
                  <a:lnTo>
                    <a:pt x="39" y="15"/>
                  </a:lnTo>
                  <a:lnTo>
                    <a:pt x="31" y="19"/>
                  </a:lnTo>
                  <a:lnTo>
                    <a:pt x="25" y="25"/>
                  </a:lnTo>
                  <a:lnTo>
                    <a:pt x="19" y="31"/>
                  </a:lnTo>
                  <a:lnTo>
                    <a:pt x="15" y="39"/>
                  </a:lnTo>
                  <a:lnTo>
                    <a:pt x="10" y="46"/>
                  </a:lnTo>
                  <a:lnTo>
                    <a:pt x="7" y="53"/>
                  </a:lnTo>
                  <a:lnTo>
                    <a:pt x="4" y="61"/>
                  </a:lnTo>
                  <a:lnTo>
                    <a:pt x="2" y="70"/>
                  </a:lnTo>
                  <a:lnTo>
                    <a:pt x="0" y="78"/>
                  </a:lnTo>
                  <a:lnTo>
                    <a:pt x="0" y="87"/>
                  </a:lnTo>
                  <a:lnTo>
                    <a:pt x="0" y="87"/>
                  </a:lnTo>
                  <a:lnTo>
                    <a:pt x="0" y="96"/>
                  </a:lnTo>
                  <a:lnTo>
                    <a:pt x="2" y="105"/>
                  </a:lnTo>
                  <a:lnTo>
                    <a:pt x="4" y="113"/>
                  </a:lnTo>
                  <a:lnTo>
                    <a:pt x="7" y="121"/>
                  </a:lnTo>
                  <a:lnTo>
                    <a:pt x="10" y="128"/>
                  </a:lnTo>
                  <a:lnTo>
                    <a:pt x="15" y="135"/>
                  </a:lnTo>
                  <a:lnTo>
                    <a:pt x="19" y="143"/>
                  </a:lnTo>
                  <a:lnTo>
                    <a:pt x="25" y="149"/>
                  </a:lnTo>
                  <a:lnTo>
                    <a:pt x="31" y="155"/>
                  </a:lnTo>
                  <a:lnTo>
                    <a:pt x="39" y="159"/>
                  </a:lnTo>
                  <a:lnTo>
                    <a:pt x="46" y="164"/>
                  </a:lnTo>
                  <a:lnTo>
                    <a:pt x="53" y="167"/>
                  </a:lnTo>
                  <a:lnTo>
                    <a:pt x="61" y="170"/>
                  </a:lnTo>
                  <a:lnTo>
                    <a:pt x="70" y="172"/>
                  </a:lnTo>
                  <a:lnTo>
                    <a:pt x="78" y="175"/>
                  </a:lnTo>
                  <a:lnTo>
                    <a:pt x="87" y="175"/>
                  </a:lnTo>
                  <a:lnTo>
                    <a:pt x="87" y="175"/>
                  </a:lnTo>
                  <a:close/>
                  <a:moveTo>
                    <a:pt x="146" y="136"/>
                  </a:moveTo>
                  <a:lnTo>
                    <a:pt x="146" y="136"/>
                  </a:lnTo>
                  <a:lnTo>
                    <a:pt x="141" y="143"/>
                  </a:lnTo>
                  <a:lnTo>
                    <a:pt x="134" y="148"/>
                  </a:lnTo>
                  <a:lnTo>
                    <a:pt x="127" y="153"/>
                  </a:lnTo>
                  <a:lnTo>
                    <a:pt x="120" y="157"/>
                  </a:lnTo>
                  <a:lnTo>
                    <a:pt x="113" y="160"/>
                  </a:lnTo>
                  <a:lnTo>
                    <a:pt x="104" y="162"/>
                  </a:lnTo>
                  <a:lnTo>
                    <a:pt x="95" y="164"/>
                  </a:lnTo>
                  <a:lnTo>
                    <a:pt x="87" y="164"/>
                  </a:lnTo>
                  <a:lnTo>
                    <a:pt x="87" y="164"/>
                  </a:lnTo>
                  <a:lnTo>
                    <a:pt x="79" y="164"/>
                  </a:lnTo>
                  <a:lnTo>
                    <a:pt x="70" y="162"/>
                  </a:lnTo>
                  <a:lnTo>
                    <a:pt x="61" y="160"/>
                  </a:lnTo>
                  <a:lnTo>
                    <a:pt x="54" y="157"/>
                  </a:lnTo>
                  <a:lnTo>
                    <a:pt x="47" y="153"/>
                  </a:lnTo>
                  <a:lnTo>
                    <a:pt x="40" y="148"/>
                  </a:lnTo>
                  <a:lnTo>
                    <a:pt x="33" y="143"/>
                  </a:lnTo>
                  <a:lnTo>
                    <a:pt x="28" y="136"/>
                  </a:lnTo>
                  <a:lnTo>
                    <a:pt x="28" y="130"/>
                  </a:lnTo>
                  <a:lnTo>
                    <a:pt x="28" y="130"/>
                  </a:lnTo>
                  <a:lnTo>
                    <a:pt x="29" y="128"/>
                  </a:lnTo>
                  <a:lnTo>
                    <a:pt x="31" y="126"/>
                  </a:lnTo>
                  <a:lnTo>
                    <a:pt x="87" y="111"/>
                  </a:lnTo>
                  <a:lnTo>
                    <a:pt x="143" y="126"/>
                  </a:lnTo>
                  <a:lnTo>
                    <a:pt x="143" y="126"/>
                  </a:lnTo>
                  <a:lnTo>
                    <a:pt x="145" y="128"/>
                  </a:lnTo>
                  <a:lnTo>
                    <a:pt x="146" y="130"/>
                  </a:lnTo>
                  <a:lnTo>
                    <a:pt x="146" y="136"/>
                  </a:lnTo>
                  <a:close/>
                  <a:moveTo>
                    <a:pt x="80" y="98"/>
                  </a:moveTo>
                  <a:lnTo>
                    <a:pt x="71" y="92"/>
                  </a:lnTo>
                  <a:lnTo>
                    <a:pt x="71" y="92"/>
                  </a:lnTo>
                  <a:lnTo>
                    <a:pt x="68" y="90"/>
                  </a:lnTo>
                  <a:lnTo>
                    <a:pt x="66" y="87"/>
                  </a:lnTo>
                  <a:lnTo>
                    <a:pt x="65" y="84"/>
                  </a:lnTo>
                  <a:lnTo>
                    <a:pt x="64" y="81"/>
                  </a:lnTo>
                  <a:lnTo>
                    <a:pt x="64" y="45"/>
                  </a:lnTo>
                  <a:lnTo>
                    <a:pt x="64" y="45"/>
                  </a:lnTo>
                  <a:lnTo>
                    <a:pt x="65" y="44"/>
                  </a:lnTo>
                  <a:lnTo>
                    <a:pt x="65" y="42"/>
                  </a:lnTo>
                  <a:lnTo>
                    <a:pt x="67" y="42"/>
                  </a:lnTo>
                  <a:lnTo>
                    <a:pt x="68" y="41"/>
                  </a:lnTo>
                  <a:lnTo>
                    <a:pt x="106" y="41"/>
                  </a:lnTo>
                  <a:lnTo>
                    <a:pt x="106" y="41"/>
                  </a:lnTo>
                  <a:lnTo>
                    <a:pt x="107" y="42"/>
                  </a:lnTo>
                  <a:lnTo>
                    <a:pt x="109" y="42"/>
                  </a:lnTo>
                  <a:lnTo>
                    <a:pt x="109" y="44"/>
                  </a:lnTo>
                  <a:lnTo>
                    <a:pt x="110" y="45"/>
                  </a:lnTo>
                  <a:lnTo>
                    <a:pt x="110" y="81"/>
                  </a:lnTo>
                  <a:lnTo>
                    <a:pt x="110" y="81"/>
                  </a:lnTo>
                  <a:lnTo>
                    <a:pt x="109" y="84"/>
                  </a:lnTo>
                  <a:lnTo>
                    <a:pt x="108" y="87"/>
                  </a:lnTo>
                  <a:lnTo>
                    <a:pt x="106" y="90"/>
                  </a:lnTo>
                  <a:lnTo>
                    <a:pt x="103" y="92"/>
                  </a:lnTo>
                  <a:lnTo>
                    <a:pt x="94" y="98"/>
                  </a:lnTo>
                  <a:lnTo>
                    <a:pt x="94" y="98"/>
                  </a:lnTo>
                  <a:lnTo>
                    <a:pt x="91" y="99"/>
                  </a:lnTo>
                  <a:lnTo>
                    <a:pt x="87" y="100"/>
                  </a:lnTo>
                  <a:lnTo>
                    <a:pt x="83" y="99"/>
                  </a:lnTo>
                  <a:lnTo>
                    <a:pt x="80" y="98"/>
                  </a:lnTo>
                  <a:lnTo>
                    <a:pt x="80" y="98"/>
                  </a:lnTo>
                  <a:close/>
                  <a:moveTo>
                    <a:pt x="19" y="124"/>
                  </a:moveTo>
                  <a:lnTo>
                    <a:pt x="19" y="124"/>
                  </a:lnTo>
                  <a:lnTo>
                    <a:pt x="15" y="116"/>
                  </a:lnTo>
                  <a:lnTo>
                    <a:pt x="12" y="107"/>
                  </a:lnTo>
                  <a:lnTo>
                    <a:pt x="11" y="97"/>
                  </a:lnTo>
                  <a:lnTo>
                    <a:pt x="10" y="87"/>
                  </a:lnTo>
                  <a:lnTo>
                    <a:pt x="10" y="87"/>
                  </a:lnTo>
                  <a:lnTo>
                    <a:pt x="10" y="79"/>
                  </a:lnTo>
                  <a:lnTo>
                    <a:pt x="12" y="72"/>
                  </a:lnTo>
                  <a:lnTo>
                    <a:pt x="13" y="64"/>
                  </a:lnTo>
                  <a:lnTo>
                    <a:pt x="16" y="57"/>
                  </a:lnTo>
                  <a:lnTo>
                    <a:pt x="19" y="50"/>
                  </a:lnTo>
                  <a:lnTo>
                    <a:pt x="23" y="44"/>
                  </a:lnTo>
                  <a:lnTo>
                    <a:pt x="27" y="38"/>
                  </a:lnTo>
                  <a:lnTo>
                    <a:pt x="32" y="33"/>
                  </a:lnTo>
                  <a:lnTo>
                    <a:pt x="38" y="27"/>
                  </a:lnTo>
                  <a:lnTo>
                    <a:pt x="44" y="23"/>
                  </a:lnTo>
                  <a:lnTo>
                    <a:pt x="50" y="19"/>
                  </a:lnTo>
                  <a:lnTo>
                    <a:pt x="57" y="16"/>
                  </a:lnTo>
                  <a:lnTo>
                    <a:pt x="64" y="13"/>
                  </a:lnTo>
                  <a:lnTo>
                    <a:pt x="72" y="12"/>
                  </a:lnTo>
                  <a:lnTo>
                    <a:pt x="79" y="10"/>
                  </a:lnTo>
                  <a:lnTo>
                    <a:pt x="87" y="10"/>
                  </a:lnTo>
                  <a:lnTo>
                    <a:pt x="87" y="10"/>
                  </a:lnTo>
                  <a:lnTo>
                    <a:pt x="95" y="10"/>
                  </a:lnTo>
                  <a:lnTo>
                    <a:pt x="102" y="12"/>
                  </a:lnTo>
                  <a:lnTo>
                    <a:pt x="110" y="13"/>
                  </a:lnTo>
                  <a:lnTo>
                    <a:pt x="117" y="16"/>
                  </a:lnTo>
                  <a:lnTo>
                    <a:pt x="124" y="19"/>
                  </a:lnTo>
                  <a:lnTo>
                    <a:pt x="130" y="23"/>
                  </a:lnTo>
                  <a:lnTo>
                    <a:pt x="136" y="27"/>
                  </a:lnTo>
                  <a:lnTo>
                    <a:pt x="142" y="33"/>
                  </a:lnTo>
                  <a:lnTo>
                    <a:pt x="147" y="38"/>
                  </a:lnTo>
                  <a:lnTo>
                    <a:pt x="151" y="44"/>
                  </a:lnTo>
                  <a:lnTo>
                    <a:pt x="155" y="50"/>
                  </a:lnTo>
                  <a:lnTo>
                    <a:pt x="158" y="57"/>
                  </a:lnTo>
                  <a:lnTo>
                    <a:pt x="161" y="64"/>
                  </a:lnTo>
                  <a:lnTo>
                    <a:pt x="162" y="72"/>
                  </a:lnTo>
                  <a:lnTo>
                    <a:pt x="164" y="79"/>
                  </a:lnTo>
                  <a:lnTo>
                    <a:pt x="164" y="87"/>
                  </a:lnTo>
                  <a:lnTo>
                    <a:pt x="164" y="87"/>
                  </a:lnTo>
                  <a:lnTo>
                    <a:pt x="163" y="97"/>
                  </a:lnTo>
                  <a:lnTo>
                    <a:pt x="162" y="107"/>
                  </a:lnTo>
                  <a:lnTo>
                    <a:pt x="159" y="116"/>
                  </a:lnTo>
                  <a:lnTo>
                    <a:pt x="155" y="124"/>
                  </a:lnTo>
                  <a:lnTo>
                    <a:pt x="155" y="124"/>
                  </a:lnTo>
                  <a:lnTo>
                    <a:pt x="151" y="120"/>
                  </a:lnTo>
                  <a:lnTo>
                    <a:pt x="146" y="117"/>
                  </a:lnTo>
                  <a:lnTo>
                    <a:pt x="103" y="105"/>
                  </a:lnTo>
                  <a:lnTo>
                    <a:pt x="110" y="100"/>
                  </a:lnTo>
                  <a:lnTo>
                    <a:pt x="110" y="100"/>
                  </a:lnTo>
                  <a:lnTo>
                    <a:pt x="114" y="96"/>
                  </a:lnTo>
                  <a:lnTo>
                    <a:pt x="117" y="92"/>
                  </a:lnTo>
                  <a:lnTo>
                    <a:pt x="119" y="87"/>
                  </a:lnTo>
                  <a:lnTo>
                    <a:pt x="120" y="81"/>
                  </a:lnTo>
                  <a:lnTo>
                    <a:pt x="120" y="45"/>
                  </a:lnTo>
                  <a:lnTo>
                    <a:pt x="120" y="45"/>
                  </a:lnTo>
                  <a:lnTo>
                    <a:pt x="119" y="40"/>
                  </a:lnTo>
                  <a:lnTo>
                    <a:pt x="116" y="35"/>
                  </a:lnTo>
                  <a:lnTo>
                    <a:pt x="111" y="31"/>
                  </a:lnTo>
                  <a:lnTo>
                    <a:pt x="106" y="30"/>
                  </a:lnTo>
                  <a:lnTo>
                    <a:pt x="68" y="30"/>
                  </a:lnTo>
                  <a:lnTo>
                    <a:pt x="68" y="30"/>
                  </a:lnTo>
                  <a:lnTo>
                    <a:pt x="63" y="31"/>
                  </a:lnTo>
                  <a:lnTo>
                    <a:pt x="58" y="35"/>
                  </a:lnTo>
                  <a:lnTo>
                    <a:pt x="55" y="40"/>
                  </a:lnTo>
                  <a:lnTo>
                    <a:pt x="54" y="45"/>
                  </a:lnTo>
                  <a:lnTo>
                    <a:pt x="54" y="81"/>
                  </a:lnTo>
                  <a:lnTo>
                    <a:pt x="54" y="81"/>
                  </a:lnTo>
                  <a:lnTo>
                    <a:pt x="55" y="87"/>
                  </a:lnTo>
                  <a:lnTo>
                    <a:pt x="57" y="92"/>
                  </a:lnTo>
                  <a:lnTo>
                    <a:pt x="60" y="96"/>
                  </a:lnTo>
                  <a:lnTo>
                    <a:pt x="64" y="100"/>
                  </a:lnTo>
                  <a:lnTo>
                    <a:pt x="71" y="105"/>
                  </a:lnTo>
                  <a:lnTo>
                    <a:pt x="28" y="117"/>
                  </a:lnTo>
                  <a:lnTo>
                    <a:pt x="28" y="117"/>
                  </a:lnTo>
                  <a:lnTo>
                    <a:pt x="23" y="120"/>
                  </a:lnTo>
                  <a:lnTo>
                    <a:pt x="19" y="124"/>
                  </a:lnTo>
                  <a:lnTo>
                    <a:pt x="19" y="124"/>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grpSp>
      <p:grpSp>
        <p:nvGrpSpPr>
          <p:cNvPr id="74" name="Group 73">
            <a:extLst>
              <a:ext uri="{FF2B5EF4-FFF2-40B4-BE49-F238E27FC236}">
                <a16:creationId xmlns:a16="http://schemas.microsoft.com/office/drawing/2014/main" id="{A4014581-471F-4D63-8F66-D81BEC6C24E1}"/>
              </a:ext>
            </a:extLst>
          </p:cNvPr>
          <p:cNvGrpSpPr/>
          <p:nvPr/>
        </p:nvGrpSpPr>
        <p:grpSpPr>
          <a:xfrm>
            <a:off x="4137809" y="828992"/>
            <a:ext cx="502444" cy="502444"/>
            <a:chOff x="2843213" y="1270397"/>
            <a:chExt cx="502444" cy="502444"/>
          </a:xfrm>
        </p:grpSpPr>
        <p:sp>
          <p:nvSpPr>
            <p:cNvPr id="75" name="Freeform 97">
              <a:extLst>
                <a:ext uri="{FF2B5EF4-FFF2-40B4-BE49-F238E27FC236}">
                  <a16:creationId xmlns:a16="http://schemas.microsoft.com/office/drawing/2014/main" id="{B5D622FE-5723-4A63-816E-B681944CB502}"/>
                </a:ext>
              </a:extLst>
            </p:cNvPr>
            <p:cNvSpPr>
              <a:spLocks/>
            </p:cNvSpPr>
            <p:nvPr/>
          </p:nvSpPr>
          <p:spPr bwMode="auto">
            <a:xfrm>
              <a:off x="3155157" y="1306115"/>
              <a:ext cx="92869" cy="98822"/>
            </a:xfrm>
            <a:custGeom>
              <a:avLst/>
              <a:gdLst>
                <a:gd name="T0" fmla="*/ 73 w 78"/>
                <a:gd name="T1" fmla="*/ 0 h 83"/>
                <a:gd name="T2" fmla="*/ 31 w 78"/>
                <a:gd name="T3" fmla="*/ 0 h 83"/>
                <a:gd name="T4" fmla="*/ 31 w 78"/>
                <a:gd name="T5" fmla="*/ 0 h 83"/>
                <a:gd name="T6" fmla="*/ 28 w 78"/>
                <a:gd name="T7" fmla="*/ 1 h 83"/>
                <a:gd name="T8" fmla="*/ 26 w 78"/>
                <a:gd name="T9" fmla="*/ 3 h 83"/>
                <a:gd name="T10" fmla="*/ 1 w 78"/>
                <a:gd name="T11" fmla="*/ 76 h 83"/>
                <a:gd name="T12" fmla="*/ 1 w 78"/>
                <a:gd name="T13" fmla="*/ 76 h 83"/>
                <a:gd name="T14" fmla="*/ 0 w 78"/>
                <a:gd name="T15" fmla="*/ 78 h 83"/>
                <a:gd name="T16" fmla="*/ 1 w 78"/>
                <a:gd name="T17" fmla="*/ 80 h 83"/>
                <a:gd name="T18" fmla="*/ 2 w 78"/>
                <a:gd name="T19" fmla="*/ 82 h 83"/>
                <a:gd name="T20" fmla="*/ 4 w 78"/>
                <a:gd name="T21" fmla="*/ 83 h 83"/>
                <a:gd name="T22" fmla="*/ 4 w 78"/>
                <a:gd name="T23" fmla="*/ 83 h 83"/>
                <a:gd name="T24" fmla="*/ 6 w 78"/>
                <a:gd name="T25" fmla="*/ 83 h 83"/>
                <a:gd name="T26" fmla="*/ 8 w 78"/>
                <a:gd name="T27" fmla="*/ 83 h 83"/>
                <a:gd name="T28" fmla="*/ 9 w 78"/>
                <a:gd name="T29" fmla="*/ 81 h 83"/>
                <a:gd name="T30" fmla="*/ 10 w 78"/>
                <a:gd name="T31" fmla="*/ 80 h 83"/>
                <a:gd name="T32" fmla="*/ 35 w 78"/>
                <a:gd name="T33" fmla="*/ 11 h 83"/>
                <a:gd name="T34" fmla="*/ 73 w 78"/>
                <a:gd name="T35" fmla="*/ 11 h 83"/>
                <a:gd name="T36" fmla="*/ 73 w 78"/>
                <a:gd name="T37" fmla="*/ 11 h 83"/>
                <a:gd name="T38" fmla="*/ 75 w 78"/>
                <a:gd name="T39" fmla="*/ 10 h 83"/>
                <a:gd name="T40" fmla="*/ 77 w 78"/>
                <a:gd name="T41" fmla="*/ 9 h 83"/>
                <a:gd name="T42" fmla="*/ 78 w 78"/>
                <a:gd name="T43" fmla="*/ 8 h 83"/>
                <a:gd name="T44" fmla="*/ 78 w 78"/>
                <a:gd name="T45" fmla="*/ 6 h 83"/>
                <a:gd name="T46" fmla="*/ 78 w 78"/>
                <a:gd name="T47" fmla="*/ 6 h 83"/>
                <a:gd name="T48" fmla="*/ 78 w 78"/>
                <a:gd name="T49" fmla="*/ 3 h 83"/>
                <a:gd name="T50" fmla="*/ 77 w 78"/>
                <a:gd name="T51" fmla="*/ 1 h 83"/>
                <a:gd name="T52" fmla="*/ 75 w 78"/>
                <a:gd name="T53" fmla="*/ 0 h 83"/>
                <a:gd name="T54" fmla="*/ 73 w 78"/>
                <a:gd name="T55" fmla="*/ 0 h 83"/>
                <a:gd name="T56" fmla="*/ 73 w 78"/>
                <a:gd name="T5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83">
                  <a:moveTo>
                    <a:pt x="73" y="0"/>
                  </a:moveTo>
                  <a:lnTo>
                    <a:pt x="31" y="0"/>
                  </a:lnTo>
                  <a:lnTo>
                    <a:pt x="31" y="0"/>
                  </a:lnTo>
                  <a:lnTo>
                    <a:pt x="28" y="1"/>
                  </a:lnTo>
                  <a:lnTo>
                    <a:pt x="26" y="3"/>
                  </a:lnTo>
                  <a:lnTo>
                    <a:pt x="1" y="76"/>
                  </a:lnTo>
                  <a:lnTo>
                    <a:pt x="1" y="76"/>
                  </a:lnTo>
                  <a:lnTo>
                    <a:pt x="0" y="78"/>
                  </a:lnTo>
                  <a:lnTo>
                    <a:pt x="1" y="80"/>
                  </a:lnTo>
                  <a:lnTo>
                    <a:pt x="2" y="82"/>
                  </a:lnTo>
                  <a:lnTo>
                    <a:pt x="4" y="83"/>
                  </a:lnTo>
                  <a:lnTo>
                    <a:pt x="4" y="83"/>
                  </a:lnTo>
                  <a:lnTo>
                    <a:pt x="6" y="83"/>
                  </a:lnTo>
                  <a:lnTo>
                    <a:pt x="8" y="83"/>
                  </a:lnTo>
                  <a:lnTo>
                    <a:pt x="9" y="81"/>
                  </a:lnTo>
                  <a:lnTo>
                    <a:pt x="10" y="80"/>
                  </a:lnTo>
                  <a:lnTo>
                    <a:pt x="35" y="11"/>
                  </a:lnTo>
                  <a:lnTo>
                    <a:pt x="73" y="11"/>
                  </a:lnTo>
                  <a:lnTo>
                    <a:pt x="73" y="11"/>
                  </a:lnTo>
                  <a:lnTo>
                    <a:pt x="75" y="10"/>
                  </a:lnTo>
                  <a:lnTo>
                    <a:pt x="77" y="9"/>
                  </a:lnTo>
                  <a:lnTo>
                    <a:pt x="78" y="8"/>
                  </a:lnTo>
                  <a:lnTo>
                    <a:pt x="78" y="6"/>
                  </a:lnTo>
                  <a:lnTo>
                    <a:pt x="78" y="6"/>
                  </a:lnTo>
                  <a:lnTo>
                    <a:pt x="78" y="3"/>
                  </a:lnTo>
                  <a:lnTo>
                    <a:pt x="77" y="1"/>
                  </a:lnTo>
                  <a:lnTo>
                    <a:pt x="75" y="0"/>
                  </a:lnTo>
                  <a:lnTo>
                    <a:pt x="73" y="0"/>
                  </a:lnTo>
                  <a:lnTo>
                    <a:pt x="73" y="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76" name="Freeform 98">
              <a:extLst>
                <a:ext uri="{FF2B5EF4-FFF2-40B4-BE49-F238E27FC236}">
                  <a16:creationId xmlns:a16="http://schemas.microsoft.com/office/drawing/2014/main" id="{7B9D9C89-730C-470E-918C-BD0B88BF25C5}"/>
                </a:ext>
              </a:extLst>
            </p:cNvPr>
            <p:cNvSpPr>
              <a:spLocks/>
            </p:cNvSpPr>
            <p:nvPr/>
          </p:nvSpPr>
          <p:spPr bwMode="auto">
            <a:xfrm>
              <a:off x="2940844" y="1306115"/>
              <a:ext cx="94060" cy="98822"/>
            </a:xfrm>
            <a:custGeom>
              <a:avLst/>
              <a:gdLst>
                <a:gd name="T0" fmla="*/ 6 w 79"/>
                <a:gd name="T1" fmla="*/ 11 h 83"/>
                <a:gd name="T2" fmla="*/ 44 w 79"/>
                <a:gd name="T3" fmla="*/ 11 h 83"/>
                <a:gd name="T4" fmla="*/ 68 w 79"/>
                <a:gd name="T5" fmla="*/ 80 h 83"/>
                <a:gd name="T6" fmla="*/ 68 w 79"/>
                <a:gd name="T7" fmla="*/ 80 h 83"/>
                <a:gd name="T8" fmla="*/ 69 w 79"/>
                <a:gd name="T9" fmla="*/ 81 h 83"/>
                <a:gd name="T10" fmla="*/ 70 w 79"/>
                <a:gd name="T11" fmla="*/ 83 h 83"/>
                <a:gd name="T12" fmla="*/ 72 w 79"/>
                <a:gd name="T13" fmla="*/ 83 h 83"/>
                <a:gd name="T14" fmla="*/ 75 w 79"/>
                <a:gd name="T15" fmla="*/ 83 h 83"/>
                <a:gd name="T16" fmla="*/ 75 w 79"/>
                <a:gd name="T17" fmla="*/ 83 h 83"/>
                <a:gd name="T18" fmla="*/ 77 w 79"/>
                <a:gd name="T19" fmla="*/ 82 h 83"/>
                <a:gd name="T20" fmla="*/ 78 w 79"/>
                <a:gd name="T21" fmla="*/ 80 h 83"/>
                <a:gd name="T22" fmla="*/ 79 w 79"/>
                <a:gd name="T23" fmla="*/ 78 h 83"/>
                <a:gd name="T24" fmla="*/ 78 w 79"/>
                <a:gd name="T25" fmla="*/ 76 h 83"/>
                <a:gd name="T26" fmla="*/ 52 w 79"/>
                <a:gd name="T27" fmla="*/ 3 h 83"/>
                <a:gd name="T28" fmla="*/ 52 w 79"/>
                <a:gd name="T29" fmla="*/ 3 h 83"/>
                <a:gd name="T30" fmla="*/ 50 w 79"/>
                <a:gd name="T31" fmla="*/ 1 h 83"/>
                <a:gd name="T32" fmla="*/ 47 w 79"/>
                <a:gd name="T33" fmla="*/ 0 h 83"/>
                <a:gd name="T34" fmla="*/ 6 w 79"/>
                <a:gd name="T35" fmla="*/ 0 h 83"/>
                <a:gd name="T36" fmla="*/ 6 w 79"/>
                <a:gd name="T37" fmla="*/ 0 h 83"/>
                <a:gd name="T38" fmla="*/ 3 w 79"/>
                <a:gd name="T39" fmla="*/ 0 h 83"/>
                <a:gd name="T40" fmla="*/ 1 w 79"/>
                <a:gd name="T41" fmla="*/ 1 h 83"/>
                <a:gd name="T42" fmla="*/ 0 w 79"/>
                <a:gd name="T43" fmla="*/ 3 h 83"/>
                <a:gd name="T44" fmla="*/ 0 w 79"/>
                <a:gd name="T45" fmla="*/ 6 h 83"/>
                <a:gd name="T46" fmla="*/ 0 w 79"/>
                <a:gd name="T47" fmla="*/ 6 h 83"/>
                <a:gd name="T48" fmla="*/ 0 w 79"/>
                <a:gd name="T49" fmla="*/ 8 h 83"/>
                <a:gd name="T50" fmla="*/ 1 w 79"/>
                <a:gd name="T51" fmla="*/ 9 h 83"/>
                <a:gd name="T52" fmla="*/ 3 w 79"/>
                <a:gd name="T53" fmla="*/ 10 h 83"/>
                <a:gd name="T54" fmla="*/ 6 w 79"/>
                <a:gd name="T55" fmla="*/ 11 h 83"/>
                <a:gd name="T56" fmla="*/ 6 w 79"/>
                <a:gd name="T5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83">
                  <a:moveTo>
                    <a:pt x="6" y="11"/>
                  </a:moveTo>
                  <a:lnTo>
                    <a:pt x="44" y="11"/>
                  </a:lnTo>
                  <a:lnTo>
                    <a:pt x="68" y="80"/>
                  </a:lnTo>
                  <a:lnTo>
                    <a:pt x="68" y="80"/>
                  </a:lnTo>
                  <a:lnTo>
                    <a:pt x="69" y="81"/>
                  </a:lnTo>
                  <a:lnTo>
                    <a:pt x="70" y="83"/>
                  </a:lnTo>
                  <a:lnTo>
                    <a:pt x="72" y="83"/>
                  </a:lnTo>
                  <a:lnTo>
                    <a:pt x="75" y="83"/>
                  </a:lnTo>
                  <a:lnTo>
                    <a:pt x="75" y="83"/>
                  </a:lnTo>
                  <a:lnTo>
                    <a:pt x="77" y="82"/>
                  </a:lnTo>
                  <a:lnTo>
                    <a:pt x="78" y="80"/>
                  </a:lnTo>
                  <a:lnTo>
                    <a:pt x="79" y="78"/>
                  </a:lnTo>
                  <a:lnTo>
                    <a:pt x="78" y="76"/>
                  </a:lnTo>
                  <a:lnTo>
                    <a:pt x="52" y="3"/>
                  </a:lnTo>
                  <a:lnTo>
                    <a:pt x="52" y="3"/>
                  </a:lnTo>
                  <a:lnTo>
                    <a:pt x="50" y="1"/>
                  </a:lnTo>
                  <a:lnTo>
                    <a:pt x="47" y="0"/>
                  </a:lnTo>
                  <a:lnTo>
                    <a:pt x="6" y="0"/>
                  </a:lnTo>
                  <a:lnTo>
                    <a:pt x="6" y="0"/>
                  </a:lnTo>
                  <a:lnTo>
                    <a:pt x="3" y="0"/>
                  </a:lnTo>
                  <a:lnTo>
                    <a:pt x="1" y="1"/>
                  </a:lnTo>
                  <a:lnTo>
                    <a:pt x="0" y="3"/>
                  </a:lnTo>
                  <a:lnTo>
                    <a:pt x="0" y="6"/>
                  </a:lnTo>
                  <a:lnTo>
                    <a:pt x="0" y="6"/>
                  </a:lnTo>
                  <a:lnTo>
                    <a:pt x="0" y="8"/>
                  </a:lnTo>
                  <a:lnTo>
                    <a:pt x="1" y="9"/>
                  </a:lnTo>
                  <a:lnTo>
                    <a:pt x="3" y="10"/>
                  </a:lnTo>
                  <a:lnTo>
                    <a:pt x="6" y="11"/>
                  </a:lnTo>
                  <a:lnTo>
                    <a:pt x="6" y="1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77" name="Freeform 99">
              <a:extLst>
                <a:ext uri="{FF2B5EF4-FFF2-40B4-BE49-F238E27FC236}">
                  <a16:creationId xmlns:a16="http://schemas.microsoft.com/office/drawing/2014/main" id="{2DBDEB58-8FC4-49A8-A839-461F47B356F3}"/>
                </a:ext>
              </a:extLst>
            </p:cNvPr>
            <p:cNvSpPr>
              <a:spLocks/>
            </p:cNvSpPr>
            <p:nvPr/>
          </p:nvSpPr>
          <p:spPr bwMode="auto">
            <a:xfrm>
              <a:off x="3155157" y="1637109"/>
              <a:ext cx="92869" cy="98822"/>
            </a:xfrm>
            <a:custGeom>
              <a:avLst/>
              <a:gdLst>
                <a:gd name="T0" fmla="*/ 26 w 78"/>
                <a:gd name="T1" fmla="*/ 80 h 83"/>
                <a:gd name="T2" fmla="*/ 26 w 78"/>
                <a:gd name="T3" fmla="*/ 80 h 83"/>
                <a:gd name="T4" fmla="*/ 28 w 78"/>
                <a:gd name="T5" fmla="*/ 82 h 83"/>
                <a:gd name="T6" fmla="*/ 31 w 78"/>
                <a:gd name="T7" fmla="*/ 83 h 83"/>
                <a:gd name="T8" fmla="*/ 73 w 78"/>
                <a:gd name="T9" fmla="*/ 83 h 83"/>
                <a:gd name="T10" fmla="*/ 73 w 78"/>
                <a:gd name="T11" fmla="*/ 83 h 83"/>
                <a:gd name="T12" fmla="*/ 75 w 78"/>
                <a:gd name="T13" fmla="*/ 83 h 83"/>
                <a:gd name="T14" fmla="*/ 77 w 78"/>
                <a:gd name="T15" fmla="*/ 82 h 83"/>
                <a:gd name="T16" fmla="*/ 78 w 78"/>
                <a:gd name="T17" fmla="*/ 80 h 83"/>
                <a:gd name="T18" fmla="*/ 78 w 78"/>
                <a:gd name="T19" fmla="*/ 78 h 83"/>
                <a:gd name="T20" fmla="*/ 78 w 78"/>
                <a:gd name="T21" fmla="*/ 78 h 83"/>
                <a:gd name="T22" fmla="*/ 78 w 78"/>
                <a:gd name="T23" fmla="*/ 75 h 83"/>
                <a:gd name="T24" fmla="*/ 77 w 78"/>
                <a:gd name="T25" fmla="*/ 73 h 83"/>
                <a:gd name="T26" fmla="*/ 75 w 78"/>
                <a:gd name="T27" fmla="*/ 72 h 83"/>
                <a:gd name="T28" fmla="*/ 73 w 78"/>
                <a:gd name="T29" fmla="*/ 72 h 83"/>
                <a:gd name="T30" fmla="*/ 35 w 78"/>
                <a:gd name="T31" fmla="*/ 72 h 83"/>
                <a:gd name="T32" fmla="*/ 10 w 78"/>
                <a:gd name="T33" fmla="*/ 3 h 83"/>
                <a:gd name="T34" fmla="*/ 10 w 78"/>
                <a:gd name="T35" fmla="*/ 3 h 83"/>
                <a:gd name="T36" fmla="*/ 9 w 78"/>
                <a:gd name="T37" fmla="*/ 1 h 83"/>
                <a:gd name="T38" fmla="*/ 8 w 78"/>
                <a:gd name="T39" fmla="*/ 0 h 83"/>
                <a:gd name="T40" fmla="*/ 6 w 78"/>
                <a:gd name="T41" fmla="*/ 0 h 83"/>
                <a:gd name="T42" fmla="*/ 4 w 78"/>
                <a:gd name="T43" fmla="*/ 0 h 83"/>
                <a:gd name="T44" fmla="*/ 4 w 78"/>
                <a:gd name="T45" fmla="*/ 0 h 83"/>
                <a:gd name="T46" fmla="*/ 2 w 78"/>
                <a:gd name="T47" fmla="*/ 1 h 83"/>
                <a:gd name="T48" fmla="*/ 1 w 78"/>
                <a:gd name="T49" fmla="*/ 3 h 83"/>
                <a:gd name="T50" fmla="*/ 0 w 78"/>
                <a:gd name="T51" fmla="*/ 5 h 83"/>
                <a:gd name="T52" fmla="*/ 1 w 78"/>
                <a:gd name="T53" fmla="*/ 8 h 83"/>
                <a:gd name="T54" fmla="*/ 26 w 78"/>
                <a:gd name="T55"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83">
                  <a:moveTo>
                    <a:pt x="26" y="80"/>
                  </a:moveTo>
                  <a:lnTo>
                    <a:pt x="26" y="80"/>
                  </a:lnTo>
                  <a:lnTo>
                    <a:pt x="28" y="82"/>
                  </a:lnTo>
                  <a:lnTo>
                    <a:pt x="31" y="83"/>
                  </a:lnTo>
                  <a:lnTo>
                    <a:pt x="73" y="83"/>
                  </a:lnTo>
                  <a:lnTo>
                    <a:pt x="73" y="83"/>
                  </a:lnTo>
                  <a:lnTo>
                    <a:pt x="75" y="83"/>
                  </a:lnTo>
                  <a:lnTo>
                    <a:pt x="77" y="82"/>
                  </a:lnTo>
                  <a:lnTo>
                    <a:pt x="78" y="80"/>
                  </a:lnTo>
                  <a:lnTo>
                    <a:pt x="78" y="78"/>
                  </a:lnTo>
                  <a:lnTo>
                    <a:pt x="78" y="78"/>
                  </a:lnTo>
                  <a:lnTo>
                    <a:pt x="78" y="75"/>
                  </a:lnTo>
                  <a:lnTo>
                    <a:pt x="77" y="73"/>
                  </a:lnTo>
                  <a:lnTo>
                    <a:pt x="75" y="72"/>
                  </a:lnTo>
                  <a:lnTo>
                    <a:pt x="73" y="72"/>
                  </a:lnTo>
                  <a:lnTo>
                    <a:pt x="35" y="72"/>
                  </a:lnTo>
                  <a:lnTo>
                    <a:pt x="10" y="3"/>
                  </a:lnTo>
                  <a:lnTo>
                    <a:pt x="10" y="3"/>
                  </a:lnTo>
                  <a:lnTo>
                    <a:pt x="9" y="1"/>
                  </a:lnTo>
                  <a:lnTo>
                    <a:pt x="8" y="0"/>
                  </a:lnTo>
                  <a:lnTo>
                    <a:pt x="6" y="0"/>
                  </a:lnTo>
                  <a:lnTo>
                    <a:pt x="4" y="0"/>
                  </a:lnTo>
                  <a:lnTo>
                    <a:pt x="4" y="0"/>
                  </a:lnTo>
                  <a:lnTo>
                    <a:pt x="2" y="1"/>
                  </a:lnTo>
                  <a:lnTo>
                    <a:pt x="1" y="3"/>
                  </a:lnTo>
                  <a:lnTo>
                    <a:pt x="0" y="5"/>
                  </a:lnTo>
                  <a:lnTo>
                    <a:pt x="1" y="8"/>
                  </a:lnTo>
                  <a:lnTo>
                    <a:pt x="26" y="8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78" name="Freeform 100">
              <a:extLst>
                <a:ext uri="{FF2B5EF4-FFF2-40B4-BE49-F238E27FC236}">
                  <a16:creationId xmlns:a16="http://schemas.microsoft.com/office/drawing/2014/main" id="{460B0600-86F6-445F-82BD-F07D4AEEA882}"/>
                </a:ext>
              </a:extLst>
            </p:cNvPr>
            <p:cNvSpPr>
              <a:spLocks noEditPoints="1"/>
            </p:cNvSpPr>
            <p:nvPr/>
          </p:nvSpPr>
          <p:spPr bwMode="auto">
            <a:xfrm>
              <a:off x="2843213" y="1270397"/>
              <a:ext cx="85725" cy="85725"/>
            </a:xfrm>
            <a:custGeom>
              <a:avLst/>
              <a:gdLst>
                <a:gd name="T0" fmla="*/ 36 w 72"/>
                <a:gd name="T1" fmla="*/ 72 h 72"/>
                <a:gd name="T2" fmla="*/ 50 w 72"/>
                <a:gd name="T3" fmla="*/ 68 h 72"/>
                <a:gd name="T4" fmla="*/ 62 w 72"/>
                <a:gd name="T5" fmla="*/ 61 h 72"/>
                <a:gd name="T6" fmla="*/ 69 w 72"/>
                <a:gd name="T7" fmla="*/ 50 h 72"/>
                <a:gd name="T8" fmla="*/ 72 w 72"/>
                <a:gd name="T9" fmla="*/ 36 h 72"/>
                <a:gd name="T10" fmla="*/ 71 w 72"/>
                <a:gd name="T11" fmla="*/ 28 h 72"/>
                <a:gd name="T12" fmla="*/ 66 w 72"/>
                <a:gd name="T13" fmla="*/ 15 h 72"/>
                <a:gd name="T14" fmla="*/ 57 w 72"/>
                <a:gd name="T15" fmla="*/ 6 h 72"/>
                <a:gd name="T16" fmla="*/ 43 w 72"/>
                <a:gd name="T17" fmla="*/ 1 h 72"/>
                <a:gd name="T18" fmla="*/ 36 w 72"/>
                <a:gd name="T19" fmla="*/ 0 h 72"/>
                <a:gd name="T20" fmla="*/ 22 w 72"/>
                <a:gd name="T21" fmla="*/ 3 h 72"/>
                <a:gd name="T22" fmla="*/ 10 w 72"/>
                <a:gd name="T23" fmla="*/ 10 h 72"/>
                <a:gd name="T24" fmla="*/ 3 w 72"/>
                <a:gd name="T25" fmla="*/ 21 h 72"/>
                <a:gd name="T26" fmla="*/ 0 w 72"/>
                <a:gd name="T27" fmla="*/ 36 h 72"/>
                <a:gd name="T28" fmla="*/ 1 w 72"/>
                <a:gd name="T29" fmla="*/ 43 h 72"/>
                <a:gd name="T30" fmla="*/ 6 w 72"/>
                <a:gd name="T31" fmla="*/ 56 h 72"/>
                <a:gd name="T32" fmla="*/ 15 w 72"/>
                <a:gd name="T33" fmla="*/ 65 h 72"/>
                <a:gd name="T34" fmla="*/ 29 w 72"/>
                <a:gd name="T35" fmla="*/ 71 h 72"/>
                <a:gd name="T36" fmla="*/ 36 w 72"/>
                <a:gd name="T37" fmla="*/ 72 h 72"/>
                <a:gd name="T38" fmla="*/ 36 w 72"/>
                <a:gd name="T39" fmla="*/ 10 h 72"/>
                <a:gd name="T40" fmla="*/ 46 w 72"/>
                <a:gd name="T41" fmla="*/ 12 h 72"/>
                <a:gd name="T42" fmla="*/ 55 w 72"/>
                <a:gd name="T43" fmla="*/ 17 h 72"/>
                <a:gd name="T44" fmla="*/ 60 w 72"/>
                <a:gd name="T45" fmla="*/ 25 h 72"/>
                <a:gd name="T46" fmla="*/ 62 w 72"/>
                <a:gd name="T47" fmla="*/ 36 h 72"/>
                <a:gd name="T48" fmla="*/ 61 w 72"/>
                <a:gd name="T49" fmla="*/ 41 h 72"/>
                <a:gd name="T50" fmla="*/ 58 w 72"/>
                <a:gd name="T51" fmla="*/ 50 h 72"/>
                <a:gd name="T52" fmla="*/ 50 w 72"/>
                <a:gd name="T53" fmla="*/ 57 h 72"/>
                <a:gd name="T54" fmla="*/ 41 w 72"/>
                <a:gd name="T55" fmla="*/ 60 h 72"/>
                <a:gd name="T56" fmla="*/ 36 w 72"/>
                <a:gd name="T57" fmla="*/ 61 h 72"/>
                <a:gd name="T58" fmla="*/ 26 w 72"/>
                <a:gd name="T59" fmla="*/ 59 h 72"/>
                <a:gd name="T60" fmla="*/ 18 w 72"/>
                <a:gd name="T61" fmla="*/ 54 h 72"/>
                <a:gd name="T62" fmla="*/ 12 w 72"/>
                <a:gd name="T63" fmla="*/ 46 h 72"/>
                <a:gd name="T64" fmla="*/ 10 w 72"/>
                <a:gd name="T65" fmla="*/ 36 h 72"/>
                <a:gd name="T66" fmla="*/ 11 w 72"/>
                <a:gd name="T67" fmla="*/ 30 h 72"/>
                <a:gd name="T68" fmla="*/ 14 w 72"/>
                <a:gd name="T69" fmla="*/ 21 h 72"/>
                <a:gd name="T70" fmla="*/ 22 w 72"/>
                <a:gd name="T71" fmla="*/ 14 h 72"/>
                <a:gd name="T72" fmla="*/ 31 w 72"/>
                <a:gd name="T73" fmla="*/ 11 h 72"/>
                <a:gd name="T74" fmla="*/ 36 w 72"/>
                <a:gd name="T75"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3" y="71"/>
                  </a:lnTo>
                  <a:lnTo>
                    <a:pt x="50" y="68"/>
                  </a:lnTo>
                  <a:lnTo>
                    <a:pt x="57" y="65"/>
                  </a:lnTo>
                  <a:lnTo>
                    <a:pt x="62" y="61"/>
                  </a:lnTo>
                  <a:lnTo>
                    <a:pt x="66" y="56"/>
                  </a:lnTo>
                  <a:lnTo>
                    <a:pt x="69" y="50"/>
                  </a:lnTo>
                  <a:lnTo>
                    <a:pt x="71" y="43"/>
                  </a:lnTo>
                  <a:lnTo>
                    <a:pt x="72" y="36"/>
                  </a:lnTo>
                  <a:lnTo>
                    <a:pt x="72" y="36"/>
                  </a:lnTo>
                  <a:lnTo>
                    <a:pt x="71" y="28"/>
                  </a:lnTo>
                  <a:lnTo>
                    <a:pt x="69" y="21"/>
                  </a:lnTo>
                  <a:lnTo>
                    <a:pt x="66" y="15"/>
                  </a:lnTo>
                  <a:lnTo>
                    <a:pt x="62" y="10"/>
                  </a:lnTo>
                  <a:lnTo>
                    <a:pt x="57" y="6"/>
                  </a:lnTo>
                  <a:lnTo>
                    <a:pt x="50" y="3"/>
                  </a:lnTo>
                  <a:lnTo>
                    <a:pt x="43" y="1"/>
                  </a:lnTo>
                  <a:lnTo>
                    <a:pt x="36" y="0"/>
                  </a:lnTo>
                  <a:lnTo>
                    <a:pt x="36" y="0"/>
                  </a:lnTo>
                  <a:lnTo>
                    <a:pt x="29" y="1"/>
                  </a:lnTo>
                  <a:lnTo>
                    <a:pt x="22" y="3"/>
                  </a:lnTo>
                  <a:lnTo>
                    <a:pt x="15" y="6"/>
                  </a:lnTo>
                  <a:lnTo>
                    <a:pt x="10" y="10"/>
                  </a:lnTo>
                  <a:lnTo>
                    <a:pt x="6" y="15"/>
                  </a:lnTo>
                  <a:lnTo>
                    <a:pt x="3" y="21"/>
                  </a:lnTo>
                  <a:lnTo>
                    <a:pt x="1" y="28"/>
                  </a:lnTo>
                  <a:lnTo>
                    <a:pt x="0" y="36"/>
                  </a:lnTo>
                  <a:lnTo>
                    <a:pt x="0" y="36"/>
                  </a:lnTo>
                  <a:lnTo>
                    <a:pt x="1" y="43"/>
                  </a:lnTo>
                  <a:lnTo>
                    <a:pt x="3" y="50"/>
                  </a:lnTo>
                  <a:lnTo>
                    <a:pt x="6" y="56"/>
                  </a:lnTo>
                  <a:lnTo>
                    <a:pt x="10" y="61"/>
                  </a:lnTo>
                  <a:lnTo>
                    <a:pt x="15" y="65"/>
                  </a:lnTo>
                  <a:lnTo>
                    <a:pt x="22" y="68"/>
                  </a:lnTo>
                  <a:lnTo>
                    <a:pt x="29" y="71"/>
                  </a:lnTo>
                  <a:lnTo>
                    <a:pt x="36" y="72"/>
                  </a:lnTo>
                  <a:lnTo>
                    <a:pt x="36" y="72"/>
                  </a:lnTo>
                  <a:close/>
                  <a:moveTo>
                    <a:pt x="36" y="10"/>
                  </a:moveTo>
                  <a:lnTo>
                    <a:pt x="36" y="10"/>
                  </a:lnTo>
                  <a:lnTo>
                    <a:pt x="41" y="11"/>
                  </a:lnTo>
                  <a:lnTo>
                    <a:pt x="46" y="12"/>
                  </a:lnTo>
                  <a:lnTo>
                    <a:pt x="50" y="14"/>
                  </a:lnTo>
                  <a:lnTo>
                    <a:pt x="55" y="17"/>
                  </a:lnTo>
                  <a:lnTo>
                    <a:pt x="58" y="21"/>
                  </a:lnTo>
                  <a:lnTo>
                    <a:pt x="60" y="25"/>
                  </a:lnTo>
                  <a:lnTo>
                    <a:pt x="61" y="30"/>
                  </a:lnTo>
                  <a:lnTo>
                    <a:pt x="62" y="36"/>
                  </a:lnTo>
                  <a:lnTo>
                    <a:pt x="62" y="36"/>
                  </a:lnTo>
                  <a:lnTo>
                    <a:pt x="61" y="41"/>
                  </a:lnTo>
                  <a:lnTo>
                    <a:pt x="60" y="46"/>
                  </a:lnTo>
                  <a:lnTo>
                    <a:pt x="58" y="50"/>
                  </a:lnTo>
                  <a:lnTo>
                    <a:pt x="55" y="54"/>
                  </a:lnTo>
                  <a:lnTo>
                    <a:pt x="50" y="57"/>
                  </a:lnTo>
                  <a:lnTo>
                    <a:pt x="46" y="59"/>
                  </a:lnTo>
                  <a:lnTo>
                    <a:pt x="41" y="60"/>
                  </a:lnTo>
                  <a:lnTo>
                    <a:pt x="36" y="61"/>
                  </a:lnTo>
                  <a:lnTo>
                    <a:pt x="36" y="61"/>
                  </a:lnTo>
                  <a:lnTo>
                    <a:pt x="31" y="60"/>
                  </a:lnTo>
                  <a:lnTo>
                    <a:pt x="26" y="59"/>
                  </a:lnTo>
                  <a:lnTo>
                    <a:pt x="22" y="57"/>
                  </a:lnTo>
                  <a:lnTo>
                    <a:pt x="18" y="54"/>
                  </a:lnTo>
                  <a:lnTo>
                    <a:pt x="14" y="50"/>
                  </a:lnTo>
                  <a:lnTo>
                    <a:pt x="12" y="46"/>
                  </a:lnTo>
                  <a:lnTo>
                    <a:pt x="11" y="41"/>
                  </a:lnTo>
                  <a:lnTo>
                    <a:pt x="10" y="36"/>
                  </a:lnTo>
                  <a:lnTo>
                    <a:pt x="10" y="36"/>
                  </a:lnTo>
                  <a:lnTo>
                    <a:pt x="11" y="30"/>
                  </a:lnTo>
                  <a:lnTo>
                    <a:pt x="12" y="25"/>
                  </a:lnTo>
                  <a:lnTo>
                    <a:pt x="14" y="21"/>
                  </a:lnTo>
                  <a:lnTo>
                    <a:pt x="18" y="17"/>
                  </a:lnTo>
                  <a:lnTo>
                    <a:pt x="22" y="14"/>
                  </a:lnTo>
                  <a:lnTo>
                    <a:pt x="26" y="12"/>
                  </a:lnTo>
                  <a:lnTo>
                    <a:pt x="31" y="11"/>
                  </a:lnTo>
                  <a:lnTo>
                    <a:pt x="36" y="10"/>
                  </a:lnTo>
                  <a:lnTo>
                    <a:pt x="36" y="1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79" name="Freeform 101">
              <a:extLst>
                <a:ext uri="{FF2B5EF4-FFF2-40B4-BE49-F238E27FC236}">
                  <a16:creationId xmlns:a16="http://schemas.microsoft.com/office/drawing/2014/main" id="{42AA6731-7050-40FA-ACB9-CAFFEA606D7C}"/>
                </a:ext>
              </a:extLst>
            </p:cNvPr>
            <p:cNvSpPr>
              <a:spLocks noEditPoints="1"/>
            </p:cNvSpPr>
            <p:nvPr/>
          </p:nvSpPr>
          <p:spPr bwMode="auto">
            <a:xfrm>
              <a:off x="3259932" y="1270397"/>
              <a:ext cx="85725" cy="85725"/>
            </a:xfrm>
            <a:custGeom>
              <a:avLst/>
              <a:gdLst>
                <a:gd name="T0" fmla="*/ 36 w 72"/>
                <a:gd name="T1" fmla="*/ 0 h 72"/>
                <a:gd name="T2" fmla="*/ 22 w 72"/>
                <a:gd name="T3" fmla="*/ 3 h 72"/>
                <a:gd name="T4" fmla="*/ 10 w 72"/>
                <a:gd name="T5" fmla="*/ 10 h 72"/>
                <a:gd name="T6" fmla="*/ 3 w 72"/>
                <a:gd name="T7" fmla="*/ 21 h 72"/>
                <a:gd name="T8" fmla="*/ 0 w 72"/>
                <a:gd name="T9" fmla="*/ 36 h 72"/>
                <a:gd name="T10" fmla="*/ 1 w 72"/>
                <a:gd name="T11" fmla="*/ 43 h 72"/>
                <a:gd name="T12" fmla="*/ 6 w 72"/>
                <a:gd name="T13" fmla="*/ 56 h 72"/>
                <a:gd name="T14" fmla="*/ 15 w 72"/>
                <a:gd name="T15" fmla="*/ 65 h 72"/>
                <a:gd name="T16" fmla="*/ 29 w 72"/>
                <a:gd name="T17" fmla="*/ 71 h 72"/>
                <a:gd name="T18" fmla="*/ 36 w 72"/>
                <a:gd name="T19" fmla="*/ 72 h 72"/>
                <a:gd name="T20" fmla="*/ 50 w 72"/>
                <a:gd name="T21" fmla="*/ 68 h 72"/>
                <a:gd name="T22" fmla="*/ 62 w 72"/>
                <a:gd name="T23" fmla="*/ 61 h 72"/>
                <a:gd name="T24" fmla="*/ 69 w 72"/>
                <a:gd name="T25" fmla="*/ 50 h 72"/>
                <a:gd name="T26" fmla="*/ 72 w 72"/>
                <a:gd name="T27" fmla="*/ 36 h 72"/>
                <a:gd name="T28" fmla="*/ 71 w 72"/>
                <a:gd name="T29" fmla="*/ 28 h 72"/>
                <a:gd name="T30" fmla="*/ 66 w 72"/>
                <a:gd name="T31" fmla="*/ 15 h 72"/>
                <a:gd name="T32" fmla="*/ 57 w 72"/>
                <a:gd name="T33" fmla="*/ 6 h 72"/>
                <a:gd name="T34" fmla="*/ 43 w 72"/>
                <a:gd name="T35" fmla="*/ 1 h 72"/>
                <a:gd name="T36" fmla="*/ 36 w 72"/>
                <a:gd name="T37" fmla="*/ 0 h 72"/>
                <a:gd name="T38" fmla="*/ 36 w 72"/>
                <a:gd name="T39" fmla="*/ 61 h 72"/>
                <a:gd name="T40" fmla="*/ 26 w 72"/>
                <a:gd name="T41" fmla="*/ 59 h 72"/>
                <a:gd name="T42" fmla="*/ 18 w 72"/>
                <a:gd name="T43" fmla="*/ 54 h 72"/>
                <a:gd name="T44" fmla="*/ 12 w 72"/>
                <a:gd name="T45" fmla="*/ 46 h 72"/>
                <a:gd name="T46" fmla="*/ 10 w 72"/>
                <a:gd name="T47" fmla="*/ 36 h 72"/>
                <a:gd name="T48" fmla="*/ 11 w 72"/>
                <a:gd name="T49" fmla="*/ 30 h 72"/>
                <a:gd name="T50" fmla="*/ 14 w 72"/>
                <a:gd name="T51" fmla="*/ 21 h 72"/>
                <a:gd name="T52" fmla="*/ 22 w 72"/>
                <a:gd name="T53" fmla="*/ 14 h 72"/>
                <a:gd name="T54" fmla="*/ 31 w 72"/>
                <a:gd name="T55" fmla="*/ 11 h 72"/>
                <a:gd name="T56" fmla="*/ 36 w 72"/>
                <a:gd name="T57" fmla="*/ 10 h 72"/>
                <a:gd name="T58" fmla="*/ 46 w 72"/>
                <a:gd name="T59" fmla="*/ 12 h 72"/>
                <a:gd name="T60" fmla="*/ 55 w 72"/>
                <a:gd name="T61" fmla="*/ 17 h 72"/>
                <a:gd name="T62" fmla="*/ 60 w 72"/>
                <a:gd name="T63" fmla="*/ 25 h 72"/>
                <a:gd name="T64" fmla="*/ 62 w 72"/>
                <a:gd name="T65" fmla="*/ 36 h 72"/>
                <a:gd name="T66" fmla="*/ 61 w 72"/>
                <a:gd name="T67" fmla="*/ 41 h 72"/>
                <a:gd name="T68" fmla="*/ 58 w 72"/>
                <a:gd name="T69" fmla="*/ 50 h 72"/>
                <a:gd name="T70" fmla="*/ 50 w 72"/>
                <a:gd name="T71" fmla="*/ 57 h 72"/>
                <a:gd name="T72" fmla="*/ 41 w 72"/>
                <a:gd name="T73" fmla="*/ 60 h 72"/>
                <a:gd name="T74" fmla="*/ 36 w 72"/>
                <a:gd name="T75"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0"/>
                  </a:moveTo>
                  <a:lnTo>
                    <a:pt x="36" y="0"/>
                  </a:lnTo>
                  <a:lnTo>
                    <a:pt x="29" y="1"/>
                  </a:lnTo>
                  <a:lnTo>
                    <a:pt x="22" y="3"/>
                  </a:lnTo>
                  <a:lnTo>
                    <a:pt x="15" y="6"/>
                  </a:lnTo>
                  <a:lnTo>
                    <a:pt x="10" y="10"/>
                  </a:lnTo>
                  <a:lnTo>
                    <a:pt x="6" y="15"/>
                  </a:lnTo>
                  <a:lnTo>
                    <a:pt x="3" y="21"/>
                  </a:lnTo>
                  <a:lnTo>
                    <a:pt x="1" y="28"/>
                  </a:lnTo>
                  <a:lnTo>
                    <a:pt x="0" y="36"/>
                  </a:lnTo>
                  <a:lnTo>
                    <a:pt x="0" y="36"/>
                  </a:lnTo>
                  <a:lnTo>
                    <a:pt x="1" y="43"/>
                  </a:lnTo>
                  <a:lnTo>
                    <a:pt x="3" y="50"/>
                  </a:lnTo>
                  <a:lnTo>
                    <a:pt x="6" y="56"/>
                  </a:lnTo>
                  <a:lnTo>
                    <a:pt x="10" y="61"/>
                  </a:lnTo>
                  <a:lnTo>
                    <a:pt x="15" y="65"/>
                  </a:lnTo>
                  <a:lnTo>
                    <a:pt x="22" y="68"/>
                  </a:lnTo>
                  <a:lnTo>
                    <a:pt x="29" y="71"/>
                  </a:lnTo>
                  <a:lnTo>
                    <a:pt x="36" y="72"/>
                  </a:lnTo>
                  <a:lnTo>
                    <a:pt x="36" y="72"/>
                  </a:lnTo>
                  <a:lnTo>
                    <a:pt x="43" y="71"/>
                  </a:lnTo>
                  <a:lnTo>
                    <a:pt x="50" y="68"/>
                  </a:lnTo>
                  <a:lnTo>
                    <a:pt x="57" y="65"/>
                  </a:lnTo>
                  <a:lnTo>
                    <a:pt x="62" y="61"/>
                  </a:lnTo>
                  <a:lnTo>
                    <a:pt x="66" y="56"/>
                  </a:lnTo>
                  <a:lnTo>
                    <a:pt x="69" y="50"/>
                  </a:lnTo>
                  <a:lnTo>
                    <a:pt x="71" y="43"/>
                  </a:lnTo>
                  <a:lnTo>
                    <a:pt x="72" y="36"/>
                  </a:lnTo>
                  <a:lnTo>
                    <a:pt x="72" y="36"/>
                  </a:lnTo>
                  <a:lnTo>
                    <a:pt x="71" y="28"/>
                  </a:lnTo>
                  <a:lnTo>
                    <a:pt x="69" y="21"/>
                  </a:lnTo>
                  <a:lnTo>
                    <a:pt x="66" y="15"/>
                  </a:lnTo>
                  <a:lnTo>
                    <a:pt x="62" y="10"/>
                  </a:lnTo>
                  <a:lnTo>
                    <a:pt x="57" y="6"/>
                  </a:lnTo>
                  <a:lnTo>
                    <a:pt x="50" y="3"/>
                  </a:lnTo>
                  <a:lnTo>
                    <a:pt x="43" y="1"/>
                  </a:lnTo>
                  <a:lnTo>
                    <a:pt x="36" y="0"/>
                  </a:lnTo>
                  <a:lnTo>
                    <a:pt x="36" y="0"/>
                  </a:lnTo>
                  <a:close/>
                  <a:moveTo>
                    <a:pt x="36" y="61"/>
                  </a:moveTo>
                  <a:lnTo>
                    <a:pt x="36" y="61"/>
                  </a:lnTo>
                  <a:lnTo>
                    <a:pt x="31" y="60"/>
                  </a:lnTo>
                  <a:lnTo>
                    <a:pt x="26" y="59"/>
                  </a:lnTo>
                  <a:lnTo>
                    <a:pt x="22" y="57"/>
                  </a:lnTo>
                  <a:lnTo>
                    <a:pt x="18" y="54"/>
                  </a:lnTo>
                  <a:lnTo>
                    <a:pt x="14" y="50"/>
                  </a:lnTo>
                  <a:lnTo>
                    <a:pt x="12" y="46"/>
                  </a:lnTo>
                  <a:lnTo>
                    <a:pt x="11" y="41"/>
                  </a:lnTo>
                  <a:lnTo>
                    <a:pt x="10" y="36"/>
                  </a:lnTo>
                  <a:lnTo>
                    <a:pt x="10" y="36"/>
                  </a:lnTo>
                  <a:lnTo>
                    <a:pt x="11" y="30"/>
                  </a:lnTo>
                  <a:lnTo>
                    <a:pt x="12" y="25"/>
                  </a:lnTo>
                  <a:lnTo>
                    <a:pt x="14" y="21"/>
                  </a:lnTo>
                  <a:lnTo>
                    <a:pt x="18" y="17"/>
                  </a:lnTo>
                  <a:lnTo>
                    <a:pt x="22" y="14"/>
                  </a:lnTo>
                  <a:lnTo>
                    <a:pt x="26" y="12"/>
                  </a:lnTo>
                  <a:lnTo>
                    <a:pt x="31" y="11"/>
                  </a:lnTo>
                  <a:lnTo>
                    <a:pt x="36" y="10"/>
                  </a:lnTo>
                  <a:lnTo>
                    <a:pt x="36" y="10"/>
                  </a:lnTo>
                  <a:lnTo>
                    <a:pt x="41" y="11"/>
                  </a:lnTo>
                  <a:lnTo>
                    <a:pt x="46" y="12"/>
                  </a:lnTo>
                  <a:lnTo>
                    <a:pt x="50" y="14"/>
                  </a:lnTo>
                  <a:lnTo>
                    <a:pt x="55" y="17"/>
                  </a:lnTo>
                  <a:lnTo>
                    <a:pt x="58" y="21"/>
                  </a:lnTo>
                  <a:lnTo>
                    <a:pt x="60" y="25"/>
                  </a:lnTo>
                  <a:lnTo>
                    <a:pt x="61" y="30"/>
                  </a:lnTo>
                  <a:lnTo>
                    <a:pt x="62" y="36"/>
                  </a:lnTo>
                  <a:lnTo>
                    <a:pt x="62" y="36"/>
                  </a:lnTo>
                  <a:lnTo>
                    <a:pt x="61" y="41"/>
                  </a:lnTo>
                  <a:lnTo>
                    <a:pt x="60" y="46"/>
                  </a:lnTo>
                  <a:lnTo>
                    <a:pt x="58" y="50"/>
                  </a:lnTo>
                  <a:lnTo>
                    <a:pt x="55" y="54"/>
                  </a:lnTo>
                  <a:lnTo>
                    <a:pt x="50" y="57"/>
                  </a:lnTo>
                  <a:lnTo>
                    <a:pt x="46" y="59"/>
                  </a:lnTo>
                  <a:lnTo>
                    <a:pt x="41" y="60"/>
                  </a:lnTo>
                  <a:lnTo>
                    <a:pt x="36" y="61"/>
                  </a:lnTo>
                  <a:lnTo>
                    <a:pt x="36" y="6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0" name="Freeform 102">
              <a:extLst>
                <a:ext uri="{FF2B5EF4-FFF2-40B4-BE49-F238E27FC236}">
                  <a16:creationId xmlns:a16="http://schemas.microsoft.com/office/drawing/2014/main" id="{D1270BD6-0436-418E-A9C0-460DC2A314A7}"/>
                </a:ext>
              </a:extLst>
            </p:cNvPr>
            <p:cNvSpPr>
              <a:spLocks noEditPoints="1"/>
            </p:cNvSpPr>
            <p:nvPr/>
          </p:nvSpPr>
          <p:spPr bwMode="auto">
            <a:xfrm>
              <a:off x="2843213" y="1685925"/>
              <a:ext cx="85725" cy="86916"/>
            </a:xfrm>
            <a:custGeom>
              <a:avLst/>
              <a:gdLst>
                <a:gd name="T0" fmla="*/ 36 w 72"/>
                <a:gd name="T1" fmla="*/ 73 h 73"/>
                <a:gd name="T2" fmla="*/ 50 w 72"/>
                <a:gd name="T3" fmla="*/ 69 h 73"/>
                <a:gd name="T4" fmla="*/ 62 w 72"/>
                <a:gd name="T5" fmla="*/ 62 h 73"/>
                <a:gd name="T6" fmla="*/ 69 w 72"/>
                <a:gd name="T7" fmla="*/ 51 h 73"/>
                <a:gd name="T8" fmla="*/ 72 w 72"/>
                <a:gd name="T9" fmla="*/ 37 h 73"/>
                <a:gd name="T10" fmla="*/ 71 w 72"/>
                <a:gd name="T11" fmla="*/ 29 h 73"/>
                <a:gd name="T12" fmla="*/ 66 w 72"/>
                <a:gd name="T13" fmla="*/ 16 h 73"/>
                <a:gd name="T14" fmla="*/ 57 w 72"/>
                <a:gd name="T15" fmla="*/ 7 h 73"/>
                <a:gd name="T16" fmla="*/ 43 w 72"/>
                <a:gd name="T17" fmla="*/ 2 h 73"/>
                <a:gd name="T18" fmla="*/ 36 w 72"/>
                <a:gd name="T19" fmla="*/ 0 h 73"/>
                <a:gd name="T20" fmla="*/ 22 w 72"/>
                <a:gd name="T21" fmla="*/ 4 h 73"/>
                <a:gd name="T22" fmla="*/ 10 w 72"/>
                <a:gd name="T23" fmla="*/ 11 h 73"/>
                <a:gd name="T24" fmla="*/ 3 w 72"/>
                <a:gd name="T25" fmla="*/ 22 h 73"/>
                <a:gd name="T26" fmla="*/ 0 w 72"/>
                <a:gd name="T27" fmla="*/ 37 h 73"/>
                <a:gd name="T28" fmla="*/ 1 w 72"/>
                <a:gd name="T29" fmla="*/ 44 h 73"/>
                <a:gd name="T30" fmla="*/ 6 w 72"/>
                <a:gd name="T31" fmla="*/ 57 h 73"/>
                <a:gd name="T32" fmla="*/ 15 w 72"/>
                <a:gd name="T33" fmla="*/ 66 h 73"/>
                <a:gd name="T34" fmla="*/ 29 w 72"/>
                <a:gd name="T35" fmla="*/ 72 h 73"/>
                <a:gd name="T36" fmla="*/ 36 w 72"/>
                <a:gd name="T37" fmla="*/ 73 h 73"/>
                <a:gd name="T38" fmla="*/ 36 w 72"/>
                <a:gd name="T39" fmla="*/ 11 h 73"/>
                <a:gd name="T40" fmla="*/ 46 w 72"/>
                <a:gd name="T41" fmla="*/ 13 h 73"/>
                <a:gd name="T42" fmla="*/ 55 w 72"/>
                <a:gd name="T43" fmla="*/ 18 h 73"/>
                <a:gd name="T44" fmla="*/ 60 w 72"/>
                <a:gd name="T45" fmla="*/ 26 h 73"/>
                <a:gd name="T46" fmla="*/ 62 w 72"/>
                <a:gd name="T47" fmla="*/ 37 h 73"/>
                <a:gd name="T48" fmla="*/ 61 w 72"/>
                <a:gd name="T49" fmla="*/ 42 h 73"/>
                <a:gd name="T50" fmla="*/ 58 w 72"/>
                <a:gd name="T51" fmla="*/ 51 h 73"/>
                <a:gd name="T52" fmla="*/ 50 w 72"/>
                <a:gd name="T53" fmla="*/ 58 h 73"/>
                <a:gd name="T54" fmla="*/ 41 w 72"/>
                <a:gd name="T55" fmla="*/ 61 h 73"/>
                <a:gd name="T56" fmla="*/ 36 w 72"/>
                <a:gd name="T57" fmla="*/ 62 h 73"/>
                <a:gd name="T58" fmla="*/ 26 w 72"/>
                <a:gd name="T59" fmla="*/ 60 h 73"/>
                <a:gd name="T60" fmla="*/ 18 w 72"/>
                <a:gd name="T61" fmla="*/ 55 h 73"/>
                <a:gd name="T62" fmla="*/ 12 w 72"/>
                <a:gd name="T63" fmla="*/ 47 h 73"/>
                <a:gd name="T64" fmla="*/ 10 w 72"/>
                <a:gd name="T65" fmla="*/ 37 h 73"/>
                <a:gd name="T66" fmla="*/ 11 w 72"/>
                <a:gd name="T67" fmla="*/ 31 h 73"/>
                <a:gd name="T68" fmla="*/ 14 w 72"/>
                <a:gd name="T69" fmla="*/ 22 h 73"/>
                <a:gd name="T70" fmla="*/ 22 w 72"/>
                <a:gd name="T71" fmla="*/ 15 h 73"/>
                <a:gd name="T72" fmla="*/ 31 w 72"/>
                <a:gd name="T73" fmla="*/ 12 h 73"/>
                <a:gd name="T74" fmla="*/ 36 w 72"/>
                <a:gd name="T75"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36" y="73"/>
                  </a:moveTo>
                  <a:lnTo>
                    <a:pt x="36" y="73"/>
                  </a:lnTo>
                  <a:lnTo>
                    <a:pt x="43" y="72"/>
                  </a:lnTo>
                  <a:lnTo>
                    <a:pt x="50" y="69"/>
                  </a:lnTo>
                  <a:lnTo>
                    <a:pt x="57" y="66"/>
                  </a:lnTo>
                  <a:lnTo>
                    <a:pt x="62" y="62"/>
                  </a:lnTo>
                  <a:lnTo>
                    <a:pt x="66" y="57"/>
                  </a:lnTo>
                  <a:lnTo>
                    <a:pt x="69" y="51"/>
                  </a:lnTo>
                  <a:lnTo>
                    <a:pt x="71" y="44"/>
                  </a:lnTo>
                  <a:lnTo>
                    <a:pt x="72" y="37"/>
                  </a:lnTo>
                  <a:lnTo>
                    <a:pt x="72" y="37"/>
                  </a:lnTo>
                  <a:lnTo>
                    <a:pt x="71" y="29"/>
                  </a:lnTo>
                  <a:lnTo>
                    <a:pt x="69" y="22"/>
                  </a:lnTo>
                  <a:lnTo>
                    <a:pt x="66" y="16"/>
                  </a:lnTo>
                  <a:lnTo>
                    <a:pt x="62" y="11"/>
                  </a:lnTo>
                  <a:lnTo>
                    <a:pt x="57" y="7"/>
                  </a:lnTo>
                  <a:lnTo>
                    <a:pt x="50" y="4"/>
                  </a:lnTo>
                  <a:lnTo>
                    <a:pt x="43" y="2"/>
                  </a:lnTo>
                  <a:lnTo>
                    <a:pt x="36" y="0"/>
                  </a:lnTo>
                  <a:lnTo>
                    <a:pt x="36" y="0"/>
                  </a:lnTo>
                  <a:lnTo>
                    <a:pt x="29" y="2"/>
                  </a:lnTo>
                  <a:lnTo>
                    <a:pt x="22" y="4"/>
                  </a:lnTo>
                  <a:lnTo>
                    <a:pt x="15" y="7"/>
                  </a:lnTo>
                  <a:lnTo>
                    <a:pt x="10" y="11"/>
                  </a:lnTo>
                  <a:lnTo>
                    <a:pt x="6" y="16"/>
                  </a:lnTo>
                  <a:lnTo>
                    <a:pt x="3" y="22"/>
                  </a:lnTo>
                  <a:lnTo>
                    <a:pt x="1" y="29"/>
                  </a:lnTo>
                  <a:lnTo>
                    <a:pt x="0" y="37"/>
                  </a:lnTo>
                  <a:lnTo>
                    <a:pt x="0" y="37"/>
                  </a:lnTo>
                  <a:lnTo>
                    <a:pt x="1" y="44"/>
                  </a:lnTo>
                  <a:lnTo>
                    <a:pt x="3" y="51"/>
                  </a:lnTo>
                  <a:lnTo>
                    <a:pt x="6" y="57"/>
                  </a:lnTo>
                  <a:lnTo>
                    <a:pt x="10" y="62"/>
                  </a:lnTo>
                  <a:lnTo>
                    <a:pt x="15" y="66"/>
                  </a:lnTo>
                  <a:lnTo>
                    <a:pt x="22" y="69"/>
                  </a:lnTo>
                  <a:lnTo>
                    <a:pt x="29" y="72"/>
                  </a:lnTo>
                  <a:lnTo>
                    <a:pt x="36" y="73"/>
                  </a:lnTo>
                  <a:lnTo>
                    <a:pt x="36" y="73"/>
                  </a:lnTo>
                  <a:close/>
                  <a:moveTo>
                    <a:pt x="36" y="11"/>
                  </a:moveTo>
                  <a:lnTo>
                    <a:pt x="36" y="11"/>
                  </a:lnTo>
                  <a:lnTo>
                    <a:pt x="41" y="12"/>
                  </a:lnTo>
                  <a:lnTo>
                    <a:pt x="46" y="13"/>
                  </a:lnTo>
                  <a:lnTo>
                    <a:pt x="50" y="15"/>
                  </a:lnTo>
                  <a:lnTo>
                    <a:pt x="55" y="18"/>
                  </a:lnTo>
                  <a:lnTo>
                    <a:pt x="58" y="22"/>
                  </a:lnTo>
                  <a:lnTo>
                    <a:pt x="60" y="26"/>
                  </a:lnTo>
                  <a:lnTo>
                    <a:pt x="61" y="31"/>
                  </a:lnTo>
                  <a:lnTo>
                    <a:pt x="62" y="37"/>
                  </a:lnTo>
                  <a:lnTo>
                    <a:pt x="62" y="37"/>
                  </a:lnTo>
                  <a:lnTo>
                    <a:pt x="61" y="42"/>
                  </a:lnTo>
                  <a:lnTo>
                    <a:pt x="60" y="47"/>
                  </a:lnTo>
                  <a:lnTo>
                    <a:pt x="58" y="51"/>
                  </a:lnTo>
                  <a:lnTo>
                    <a:pt x="55" y="55"/>
                  </a:lnTo>
                  <a:lnTo>
                    <a:pt x="50" y="58"/>
                  </a:lnTo>
                  <a:lnTo>
                    <a:pt x="46" y="60"/>
                  </a:lnTo>
                  <a:lnTo>
                    <a:pt x="41" y="61"/>
                  </a:lnTo>
                  <a:lnTo>
                    <a:pt x="36" y="62"/>
                  </a:lnTo>
                  <a:lnTo>
                    <a:pt x="36" y="62"/>
                  </a:lnTo>
                  <a:lnTo>
                    <a:pt x="31" y="61"/>
                  </a:lnTo>
                  <a:lnTo>
                    <a:pt x="26" y="60"/>
                  </a:lnTo>
                  <a:lnTo>
                    <a:pt x="22" y="58"/>
                  </a:lnTo>
                  <a:lnTo>
                    <a:pt x="18" y="55"/>
                  </a:lnTo>
                  <a:lnTo>
                    <a:pt x="14" y="51"/>
                  </a:lnTo>
                  <a:lnTo>
                    <a:pt x="12" y="47"/>
                  </a:lnTo>
                  <a:lnTo>
                    <a:pt x="11" y="42"/>
                  </a:lnTo>
                  <a:lnTo>
                    <a:pt x="10" y="37"/>
                  </a:lnTo>
                  <a:lnTo>
                    <a:pt x="10" y="37"/>
                  </a:lnTo>
                  <a:lnTo>
                    <a:pt x="11" y="31"/>
                  </a:lnTo>
                  <a:lnTo>
                    <a:pt x="12" y="26"/>
                  </a:lnTo>
                  <a:lnTo>
                    <a:pt x="14" y="22"/>
                  </a:lnTo>
                  <a:lnTo>
                    <a:pt x="18" y="18"/>
                  </a:lnTo>
                  <a:lnTo>
                    <a:pt x="22" y="15"/>
                  </a:lnTo>
                  <a:lnTo>
                    <a:pt x="26" y="13"/>
                  </a:lnTo>
                  <a:lnTo>
                    <a:pt x="31" y="12"/>
                  </a:lnTo>
                  <a:lnTo>
                    <a:pt x="36" y="11"/>
                  </a:lnTo>
                  <a:lnTo>
                    <a:pt x="36" y="1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1" name="Freeform 103">
              <a:extLst>
                <a:ext uri="{FF2B5EF4-FFF2-40B4-BE49-F238E27FC236}">
                  <a16:creationId xmlns:a16="http://schemas.microsoft.com/office/drawing/2014/main" id="{060EF7F7-EABC-46EF-924B-3899512D376D}"/>
                </a:ext>
              </a:extLst>
            </p:cNvPr>
            <p:cNvSpPr>
              <a:spLocks noEditPoints="1"/>
            </p:cNvSpPr>
            <p:nvPr/>
          </p:nvSpPr>
          <p:spPr bwMode="auto">
            <a:xfrm>
              <a:off x="3259932" y="1685925"/>
              <a:ext cx="85725" cy="86916"/>
            </a:xfrm>
            <a:custGeom>
              <a:avLst/>
              <a:gdLst>
                <a:gd name="T0" fmla="*/ 36 w 72"/>
                <a:gd name="T1" fmla="*/ 0 h 73"/>
                <a:gd name="T2" fmla="*/ 22 w 72"/>
                <a:gd name="T3" fmla="*/ 4 h 73"/>
                <a:gd name="T4" fmla="*/ 10 w 72"/>
                <a:gd name="T5" fmla="*/ 11 h 73"/>
                <a:gd name="T6" fmla="*/ 3 w 72"/>
                <a:gd name="T7" fmla="*/ 22 h 73"/>
                <a:gd name="T8" fmla="*/ 0 w 72"/>
                <a:gd name="T9" fmla="*/ 37 h 73"/>
                <a:gd name="T10" fmla="*/ 1 w 72"/>
                <a:gd name="T11" fmla="*/ 44 h 73"/>
                <a:gd name="T12" fmla="*/ 6 w 72"/>
                <a:gd name="T13" fmla="*/ 57 h 73"/>
                <a:gd name="T14" fmla="*/ 15 w 72"/>
                <a:gd name="T15" fmla="*/ 66 h 73"/>
                <a:gd name="T16" fmla="*/ 29 w 72"/>
                <a:gd name="T17" fmla="*/ 72 h 73"/>
                <a:gd name="T18" fmla="*/ 36 w 72"/>
                <a:gd name="T19" fmla="*/ 73 h 73"/>
                <a:gd name="T20" fmla="*/ 50 w 72"/>
                <a:gd name="T21" fmla="*/ 69 h 73"/>
                <a:gd name="T22" fmla="*/ 62 w 72"/>
                <a:gd name="T23" fmla="*/ 62 h 73"/>
                <a:gd name="T24" fmla="*/ 69 w 72"/>
                <a:gd name="T25" fmla="*/ 51 h 73"/>
                <a:gd name="T26" fmla="*/ 72 w 72"/>
                <a:gd name="T27" fmla="*/ 37 h 73"/>
                <a:gd name="T28" fmla="*/ 71 w 72"/>
                <a:gd name="T29" fmla="*/ 29 h 73"/>
                <a:gd name="T30" fmla="*/ 66 w 72"/>
                <a:gd name="T31" fmla="*/ 16 h 73"/>
                <a:gd name="T32" fmla="*/ 57 w 72"/>
                <a:gd name="T33" fmla="*/ 7 h 73"/>
                <a:gd name="T34" fmla="*/ 43 w 72"/>
                <a:gd name="T35" fmla="*/ 2 h 73"/>
                <a:gd name="T36" fmla="*/ 36 w 72"/>
                <a:gd name="T37" fmla="*/ 0 h 73"/>
                <a:gd name="T38" fmla="*/ 36 w 72"/>
                <a:gd name="T39" fmla="*/ 62 h 73"/>
                <a:gd name="T40" fmla="*/ 26 w 72"/>
                <a:gd name="T41" fmla="*/ 60 h 73"/>
                <a:gd name="T42" fmla="*/ 18 w 72"/>
                <a:gd name="T43" fmla="*/ 55 h 73"/>
                <a:gd name="T44" fmla="*/ 12 w 72"/>
                <a:gd name="T45" fmla="*/ 47 h 73"/>
                <a:gd name="T46" fmla="*/ 10 w 72"/>
                <a:gd name="T47" fmla="*/ 37 h 73"/>
                <a:gd name="T48" fmla="*/ 11 w 72"/>
                <a:gd name="T49" fmla="*/ 31 h 73"/>
                <a:gd name="T50" fmla="*/ 14 w 72"/>
                <a:gd name="T51" fmla="*/ 22 h 73"/>
                <a:gd name="T52" fmla="*/ 22 w 72"/>
                <a:gd name="T53" fmla="*/ 15 h 73"/>
                <a:gd name="T54" fmla="*/ 31 w 72"/>
                <a:gd name="T55" fmla="*/ 12 h 73"/>
                <a:gd name="T56" fmla="*/ 36 w 72"/>
                <a:gd name="T57" fmla="*/ 11 h 73"/>
                <a:gd name="T58" fmla="*/ 46 w 72"/>
                <a:gd name="T59" fmla="*/ 13 h 73"/>
                <a:gd name="T60" fmla="*/ 55 w 72"/>
                <a:gd name="T61" fmla="*/ 18 h 73"/>
                <a:gd name="T62" fmla="*/ 60 w 72"/>
                <a:gd name="T63" fmla="*/ 26 h 73"/>
                <a:gd name="T64" fmla="*/ 62 w 72"/>
                <a:gd name="T65" fmla="*/ 37 h 73"/>
                <a:gd name="T66" fmla="*/ 61 w 72"/>
                <a:gd name="T67" fmla="*/ 42 h 73"/>
                <a:gd name="T68" fmla="*/ 58 w 72"/>
                <a:gd name="T69" fmla="*/ 51 h 73"/>
                <a:gd name="T70" fmla="*/ 50 w 72"/>
                <a:gd name="T71" fmla="*/ 58 h 73"/>
                <a:gd name="T72" fmla="*/ 41 w 72"/>
                <a:gd name="T73" fmla="*/ 61 h 73"/>
                <a:gd name="T74" fmla="*/ 36 w 72"/>
                <a:gd name="T75"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36" y="0"/>
                  </a:moveTo>
                  <a:lnTo>
                    <a:pt x="36" y="0"/>
                  </a:lnTo>
                  <a:lnTo>
                    <a:pt x="29" y="2"/>
                  </a:lnTo>
                  <a:lnTo>
                    <a:pt x="22" y="4"/>
                  </a:lnTo>
                  <a:lnTo>
                    <a:pt x="15" y="7"/>
                  </a:lnTo>
                  <a:lnTo>
                    <a:pt x="10" y="11"/>
                  </a:lnTo>
                  <a:lnTo>
                    <a:pt x="6" y="16"/>
                  </a:lnTo>
                  <a:lnTo>
                    <a:pt x="3" y="22"/>
                  </a:lnTo>
                  <a:lnTo>
                    <a:pt x="1" y="29"/>
                  </a:lnTo>
                  <a:lnTo>
                    <a:pt x="0" y="37"/>
                  </a:lnTo>
                  <a:lnTo>
                    <a:pt x="0" y="37"/>
                  </a:lnTo>
                  <a:lnTo>
                    <a:pt x="1" y="44"/>
                  </a:lnTo>
                  <a:lnTo>
                    <a:pt x="3" y="51"/>
                  </a:lnTo>
                  <a:lnTo>
                    <a:pt x="6" y="57"/>
                  </a:lnTo>
                  <a:lnTo>
                    <a:pt x="10" y="62"/>
                  </a:lnTo>
                  <a:lnTo>
                    <a:pt x="15" y="66"/>
                  </a:lnTo>
                  <a:lnTo>
                    <a:pt x="22" y="69"/>
                  </a:lnTo>
                  <a:lnTo>
                    <a:pt x="29" y="72"/>
                  </a:lnTo>
                  <a:lnTo>
                    <a:pt x="36" y="73"/>
                  </a:lnTo>
                  <a:lnTo>
                    <a:pt x="36" y="73"/>
                  </a:lnTo>
                  <a:lnTo>
                    <a:pt x="43" y="72"/>
                  </a:lnTo>
                  <a:lnTo>
                    <a:pt x="50" y="69"/>
                  </a:lnTo>
                  <a:lnTo>
                    <a:pt x="57" y="66"/>
                  </a:lnTo>
                  <a:lnTo>
                    <a:pt x="62" y="62"/>
                  </a:lnTo>
                  <a:lnTo>
                    <a:pt x="66" y="57"/>
                  </a:lnTo>
                  <a:lnTo>
                    <a:pt x="69" y="51"/>
                  </a:lnTo>
                  <a:lnTo>
                    <a:pt x="71" y="44"/>
                  </a:lnTo>
                  <a:lnTo>
                    <a:pt x="72" y="37"/>
                  </a:lnTo>
                  <a:lnTo>
                    <a:pt x="72" y="37"/>
                  </a:lnTo>
                  <a:lnTo>
                    <a:pt x="71" y="29"/>
                  </a:lnTo>
                  <a:lnTo>
                    <a:pt x="69" y="22"/>
                  </a:lnTo>
                  <a:lnTo>
                    <a:pt x="66" y="16"/>
                  </a:lnTo>
                  <a:lnTo>
                    <a:pt x="62" y="11"/>
                  </a:lnTo>
                  <a:lnTo>
                    <a:pt x="57" y="7"/>
                  </a:lnTo>
                  <a:lnTo>
                    <a:pt x="50" y="4"/>
                  </a:lnTo>
                  <a:lnTo>
                    <a:pt x="43" y="2"/>
                  </a:lnTo>
                  <a:lnTo>
                    <a:pt x="36" y="0"/>
                  </a:lnTo>
                  <a:lnTo>
                    <a:pt x="36" y="0"/>
                  </a:lnTo>
                  <a:close/>
                  <a:moveTo>
                    <a:pt x="36" y="62"/>
                  </a:moveTo>
                  <a:lnTo>
                    <a:pt x="36" y="62"/>
                  </a:lnTo>
                  <a:lnTo>
                    <a:pt x="31" y="61"/>
                  </a:lnTo>
                  <a:lnTo>
                    <a:pt x="26" y="60"/>
                  </a:lnTo>
                  <a:lnTo>
                    <a:pt x="22" y="58"/>
                  </a:lnTo>
                  <a:lnTo>
                    <a:pt x="18" y="55"/>
                  </a:lnTo>
                  <a:lnTo>
                    <a:pt x="14" y="51"/>
                  </a:lnTo>
                  <a:lnTo>
                    <a:pt x="12" y="47"/>
                  </a:lnTo>
                  <a:lnTo>
                    <a:pt x="11" y="42"/>
                  </a:lnTo>
                  <a:lnTo>
                    <a:pt x="10" y="37"/>
                  </a:lnTo>
                  <a:lnTo>
                    <a:pt x="10" y="37"/>
                  </a:lnTo>
                  <a:lnTo>
                    <a:pt x="11" y="31"/>
                  </a:lnTo>
                  <a:lnTo>
                    <a:pt x="12" y="26"/>
                  </a:lnTo>
                  <a:lnTo>
                    <a:pt x="14" y="22"/>
                  </a:lnTo>
                  <a:lnTo>
                    <a:pt x="18" y="18"/>
                  </a:lnTo>
                  <a:lnTo>
                    <a:pt x="22" y="15"/>
                  </a:lnTo>
                  <a:lnTo>
                    <a:pt x="26" y="13"/>
                  </a:lnTo>
                  <a:lnTo>
                    <a:pt x="31" y="12"/>
                  </a:lnTo>
                  <a:lnTo>
                    <a:pt x="36" y="11"/>
                  </a:lnTo>
                  <a:lnTo>
                    <a:pt x="36" y="11"/>
                  </a:lnTo>
                  <a:lnTo>
                    <a:pt x="41" y="12"/>
                  </a:lnTo>
                  <a:lnTo>
                    <a:pt x="46" y="13"/>
                  </a:lnTo>
                  <a:lnTo>
                    <a:pt x="50" y="15"/>
                  </a:lnTo>
                  <a:lnTo>
                    <a:pt x="55" y="18"/>
                  </a:lnTo>
                  <a:lnTo>
                    <a:pt x="58" y="22"/>
                  </a:lnTo>
                  <a:lnTo>
                    <a:pt x="60" y="26"/>
                  </a:lnTo>
                  <a:lnTo>
                    <a:pt x="61" y="31"/>
                  </a:lnTo>
                  <a:lnTo>
                    <a:pt x="62" y="37"/>
                  </a:lnTo>
                  <a:lnTo>
                    <a:pt x="62" y="37"/>
                  </a:lnTo>
                  <a:lnTo>
                    <a:pt x="61" y="42"/>
                  </a:lnTo>
                  <a:lnTo>
                    <a:pt x="60" y="47"/>
                  </a:lnTo>
                  <a:lnTo>
                    <a:pt x="58" y="51"/>
                  </a:lnTo>
                  <a:lnTo>
                    <a:pt x="55" y="55"/>
                  </a:lnTo>
                  <a:lnTo>
                    <a:pt x="50" y="58"/>
                  </a:lnTo>
                  <a:lnTo>
                    <a:pt x="46" y="60"/>
                  </a:lnTo>
                  <a:lnTo>
                    <a:pt x="41" y="61"/>
                  </a:lnTo>
                  <a:lnTo>
                    <a:pt x="36" y="62"/>
                  </a:lnTo>
                  <a:lnTo>
                    <a:pt x="36" y="6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2" name="Freeform 104">
              <a:extLst>
                <a:ext uri="{FF2B5EF4-FFF2-40B4-BE49-F238E27FC236}">
                  <a16:creationId xmlns:a16="http://schemas.microsoft.com/office/drawing/2014/main" id="{2B8CB193-35F6-4BD7-804F-F7BE8A6EB843}"/>
                </a:ext>
              </a:extLst>
            </p:cNvPr>
            <p:cNvSpPr>
              <a:spLocks/>
            </p:cNvSpPr>
            <p:nvPr/>
          </p:nvSpPr>
          <p:spPr bwMode="auto">
            <a:xfrm>
              <a:off x="2940844" y="1637109"/>
              <a:ext cx="94060" cy="98822"/>
            </a:xfrm>
            <a:custGeom>
              <a:avLst/>
              <a:gdLst>
                <a:gd name="T0" fmla="*/ 6 w 79"/>
                <a:gd name="T1" fmla="*/ 83 h 83"/>
                <a:gd name="T2" fmla="*/ 47 w 79"/>
                <a:gd name="T3" fmla="*/ 83 h 83"/>
                <a:gd name="T4" fmla="*/ 47 w 79"/>
                <a:gd name="T5" fmla="*/ 83 h 83"/>
                <a:gd name="T6" fmla="*/ 50 w 79"/>
                <a:gd name="T7" fmla="*/ 82 h 83"/>
                <a:gd name="T8" fmla="*/ 52 w 79"/>
                <a:gd name="T9" fmla="*/ 80 h 83"/>
                <a:gd name="T10" fmla="*/ 78 w 79"/>
                <a:gd name="T11" fmla="*/ 8 h 83"/>
                <a:gd name="T12" fmla="*/ 78 w 79"/>
                <a:gd name="T13" fmla="*/ 8 h 83"/>
                <a:gd name="T14" fmla="*/ 79 w 79"/>
                <a:gd name="T15" fmla="*/ 5 h 83"/>
                <a:gd name="T16" fmla="*/ 78 w 79"/>
                <a:gd name="T17" fmla="*/ 3 h 83"/>
                <a:gd name="T18" fmla="*/ 77 w 79"/>
                <a:gd name="T19" fmla="*/ 1 h 83"/>
                <a:gd name="T20" fmla="*/ 75 w 79"/>
                <a:gd name="T21" fmla="*/ 0 h 83"/>
                <a:gd name="T22" fmla="*/ 75 w 79"/>
                <a:gd name="T23" fmla="*/ 0 h 83"/>
                <a:gd name="T24" fmla="*/ 72 w 79"/>
                <a:gd name="T25" fmla="*/ 0 h 83"/>
                <a:gd name="T26" fmla="*/ 70 w 79"/>
                <a:gd name="T27" fmla="*/ 0 h 83"/>
                <a:gd name="T28" fmla="*/ 69 w 79"/>
                <a:gd name="T29" fmla="*/ 1 h 83"/>
                <a:gd name="T30" fmla="*/ 68 w 79"/>
                <a:gd name="T31" fmla="*/ 3 h 83"/>
                <a:gd name="T32" fmla="*/ 44 w 79"/>
                <a:gd name="T33" fmla="*/ 72 h 83"/>
                <a:gd name="T34" fmla="*/ 6 w 79"/>
                <a:gd name="T35" fmla="*/ 72 h 83"/>
                <a:gd name="T36" fmla="*/ 6 w 79"/>
                <a:gd name="T37" fmla="*/ 72 h 83"/>
                <a:gd name="T38" fmla="*/ 3 w 79"/>
                <a:gd name="T39" fmla="*/ 72 h 83"/>
                <a:gd name="T40" fmla="*/ 1 w 79"/>
                <a:gd name="T41" fmla="*/ 73 h 83"/>
                <a:gd name="T42" fmla="*/ 0 w 79"/>
                <a:gd name="T43" fmla="*/ 75 h 83"/>
                <a:gd name="T44" fmla="*/ 0 w 79"/>
                <a:gd name="T45" fmla="*/ 78 h 83"/>
                <a:gd name="T46" fmla="*/ 0 w 79"/>
                <a:gd name="T47" fmla="*/ 78 h 83"/>
                <a:gd name="T48" fmla="*/ 0 w 79"/>
                <a:gd name="T49" fmla="*/ 80 h 83"/>
                <a:gd name="T50" fmla="*/ 1 w 79"/>
                <a:gd name="T51" fmla="*/ 82 h 83"/>
                <a:gd name="T52" fmla="*/ 3 w 79"/>
                <a:gd name="T53" fmla="*/ 83 h 83"/>
                <a:gd name="T54" fmla="*/ 6 w 79"/>
                <a:gd name="T55" fmla="*/ 83 h 83"/>
                <a:gd name="T56" fmla="*/ 6 w 79"/>
                <a:gd name="T5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83">
                  <a:moveTo>
                    <a:pt x="6" y="83"/>
                  </a:moveTo>
                  <a:lnTo>
                    <a:pt x="47" y="83"/>
                  </a:lnTo>
                  <a:lnTo>
                    <a:pt x="47" y="83"/>
                  </a:lnTo>
                  <a:lnTo>
                    <a:pt x="50" y="82"/>
                  </a:lnTo>
                  <a:lnTo>
                    <a:pt x="52" y="80"/>
                  </a:lnTo>
                  <a:lnTo>
                    <a:pt x="78" y="8"/>
                  </a:lnTo>
                  <a:lnTo>
                    <a:pt x="78" y="8"/>
                  </a:lnTo>
                  <a:lnTo>
                    <a:pt x="79" y="5"/>
                  </a:lnTo>
                  <a:lnTo>
                    <a:pt x="78" y="3"/>
                  </a:lnTo>
                  <a:lnTo>
                    <a:pt x="77" y="1"/>
                  </a:lnTo>
                  <a:lnTo>
                    <a:pt x="75" y="0"/>
                  </a:lnTo>
                  <a:lnTo>
                    <a:pt x="75" y="0"/>
                  </a:lnTo>
                  <a:lnTo>
                    <a:pt x="72" y="0"/>
                  </a:lnTo>
                  <a:lnTo>
                    <a:pt x="70" y="0"/>
                  </a:lnTo>
                  <a:lnTo>
                    <a:pt x="69" y="1"/>
                  </a:lnTo>
                  <a:lnTo>
                    <a:pt x="68" y="3"/>
                  </a:lnTo>
                  <a:lnTo>
                    <a:pt x="44" y="72"/>
                  </a:lnTo>
                  <a:lnTo>
                    <a:pt x="6" y="72"/>
                  </a:lnTo>
                  <a:lnTo>
                    <a:pt x="6" y="72"/>
                  </a:lnTo>
                  <a:lnTo>
                    <a:pt x="3" y="72"/>
                  </a:lnTo>
                  <a:lnTo>
                    <a:pt x="1" y="73"/>
                  </a:lnTo>
                  <a:lnTo>
                    <a:pt x="0" y="75"/>
                  </a:lnTo>
                  <a:lnTo>
                    <a:pt x="0" y="78"/>
                  </a:lnTo>
                  <a:lnTo>
                    <a:pt x="0" y="78"/>
                  </a:lnTo>
                  <a:lnTo>
                    <a:pt x="0" y="80"/>
                  </a:lnTo>
                  <a:lnTo>
                    <a:pt x="1" y="82"/>
                  </a:lnTo>
                  <a:lnTo>
                    <a:pt x="3" y="83"/>
                  </a:lnTo>
                  <a:lnTo>
                    <a:pt x="6" y="83"/>
                  </a:lnTo>
                  <a:lnTo>
                    <a:pt x="6" y="83"/>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3" name="Freeform 105">
              <a:extLst>
                <a:ext uri="{FF2B5EF4-FFF2-40B4-BE49-F238E27FC236}">
                  <a16:creationId xmlns:a16="http://schemas.microsoft.com/office/drawing/2014/main" id="{97349406-286A-4407-B510-1484A1BEB32F}"/>
                </a:ext>
              </a:extLst>
            </p:cNvPr>
            <p:cNvSpPr>
              <a:spLocks noEditPoints="1"/>
            </p:cNvSpPr>
            <p:nvPr/>
          </p:nvSpPr>
          <p:spPr bwMode="auto">
            <a:xfrm>
              <a:off x="2965848" y="1391841"/>
              <a:ext cx="257175" cy="258365"/>
            </a:xfrm>
            <a:custGeom>
              <a:avLst/>
              <a:gdLst>
                <a:gd name="T0" fmla="*/ 110 w 216"/>
                <a:gd name="T1" fmla="*/ 217 h 217"/>
                <a:gd name="T2" fmla="*/ 213 w 216"/>
                <a:gd name="T3" fmla="*/ 175 h 217"/>
                <a:gd name="T4" fmla="*/ 213 w 216"/>
                <a:gd name="T5" fmla="*/ 175 h 217"/>
                <a:gd name="T6" fmla="*/ 215 w 216"/>
                <a:gd name="T7" fmla="*/ 173 h 217"/>
                <a:gd name="T8" fmla="*/ 216 w 216"/>
                <a:gd name="T9" fmla="*/ 170 h 217"/>
                <a:gd name="T10" fmla="*/ 216 w 216"/>
                <a:gd name="T11" fmla="*/ 47 h 217"/>
                <a:gd name="T12" fmla="*/ 216 w 216"/>
                <a:gd name="T13" fmla="*/ 47 h 217"/>
                <a:gd name="T14" fmla="*/ 215 w 216"/>
                <a:gd name="T15" fmla="*/ 44 h 217"/>
                <a:gd name="T16" fmla="*/ 213 w 216"/>
                <a:gd name="T17" fmla="*/ 42 h 217"/>
                <a:gd name="T18" fmla="*/ 110 w 216"/>
                <a:gd name="T19" fmla="*/ 0 h 217"/>
                <a:gd name="T20" fmla="*/ 110 w 216"/>
                <a:gd name="T21" fmla="*/ 0 h 217"/>
                <a:gd name="T22" fmla="*/ 108 w 216"/>
                <a:gd name="T23" fmla="*/ 0 h 217"/>
                <a:gd name="T24" fmla="*/ 106 w 216"/>
                <a:gd name="T25" fmla="*/ 0 h 217"/>
                <a:gd name="T26" fmla="*/ 3 w 216"/>
                <a:gd name="T27" fmla="*/ 42 h 217"/>
                <a:gd name="T28" fmla="*/ 3 w 216"/>
                <a:gd name="T29" fmla="*/ 42 h 217"/>
                <a:gd name="T30" fmla="*/ 1 w 216"/>
                <a:gd name="T31" fmla="*/ 44 h 217"/>
                <a:gd name="T32" fmla="*/ 0 w 216"/>
                <a:gd name="T33" fmla="*/ 47 h 217"/>
                <a:gd name="T34" fmla="*/ 0 w 216"/>
                <a:gd name="T35" fmla="*/ 170 h 217"/>
                <a:gd name="T36" fmla="*/ 0 w 216"/>
                <a:gd name="T37" fmla="*/ 170 h 217"/>
                <a:gd name="T38" fmla="*/ 1 w 216"/>
                <a:gd name="T39" fmla="*/ 173 h 217"/>
                <a:gd name="T40" fmla="*/ 3 w 216"/>
                <a:gd name="T41" fmla="*/ 175 h 217"/>
                <a:gd name="T42" fmla="*/ 106 w 216"/>
                <a:gd name="T43" fmla="*/ 217 h 217"/>
                <a:gd name="T44" fmla="*/ 106 w 216"/>
                <a:gd name="T45" fmla="*/ 217 h 217"/>
                <a:gd name="T46" fmla="*/ 108 w 216"/>
                <a:gd name="T47" fmla="*/ 217 h 217"/>
                <a:gd name="T48" fmla="*/ 110 w 216"/>
                <a:gd name="T49" fmla="*/ 217 h 217"/>
                <a:gd name="T50" fmla="*/ 110 w 216"/>
                <a:gd name="T51" fmla="*/ 217 h 217"/>
                <a:gd name="T52" fmla="*/ 206 w 216"/>
                <a:gd name="T53" fmla="*/ 167 h 217"/>
                <a:gd name="T54" fmla="*/ 113 w 216"/>
                <a:gd name="T55" fmla="*/ 204 h 217"/>
                <a:gd name="T56" fmla="*/ 113 w 216"/>
                <a:gd name="T57" fmla="*/ 91 h 217"/>
                <a:gd name="T58" fmla="*/ 206 w 216"/>
                <a:gd name="T59" fmla="*/ 54 h 217"/>
                <a:gd name="T60" fmla="*/ 206 w 216"/>
                <a:gd name="T61" fmla="*/ 167 h 217"/>
                <a:gd name="T62" fmla="*/ 108 w 216"/>
                <a:gd name="T63" fmla="*/ 11 h 217"/>
                <a:gd name="T64" fmla="*/ 198 w 216"/>
                <a:gd name="T65" fmla="*/ 47 h 217"/>
                <a:gd name="T66" fmla="*/ 108 w 216"/>
                <a:gd name="T67" fmla="*/ 83 h 217"/>
                <a:gd name="T68" fmla="*/ 19 w 216"/>
                <a:gd name="T69" fmla="*/ 47 h 217"/>
                <a:gd name="T70" fmla="*/ 108 w 216"/>
                <a:gd name="T71" fmla="*/ 11 h 217"/>
                <a:gd name="T72" fmla="*/ 103 w 216"/>
                <a:gd name="T73" fmla="*/ 204 h 217"/>
                <a:gd name="T74" fmla="*/ 10 w 216"/>
                <a:gd name="T75" fmla="*/ 167 h 217"/>
                <a:gd name="T76" fmla="*/ 10 w 216"/>
                <a:gd name="T77" fmla="*/ 54 h 217"/>
                <a:gd name="T78" fmla="*/ 103 w 216"/>
                <a:gd name="T79" fmla="*/ 91 h 217"/>
                <a:gd name="T80" fmla="*/ 103 w 216"/>
                <a:gd name="T81" fmla="*/ 20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217">
                  <a:moveTo>
                    <a:pt x="110" y="217"/>
                  </a:moveTo>
                  <a:lnTo>
                    <a:pt x="213" y="175"/>
                  </a:lnTo>
                  <a:lnTo>
                    <a:pt x="213" y="175"/>
                  </a:lnTo>
                  <a:lnTo>
                    <a:pt x="215" y="173"/>
                  </a:lnTo>
                  <a:lnTo>
                    <a:pt x="216" y="170"/>
                  </a:lnTo>
                  <a:lnTo>
                    <a:pt x="216" y="47"/>
                  </a:lnTo>
                  <a:lnTo>
                    <a:pt x="216" y="47"/>
                  </a:lnTo>
                  <a:lnTo>
                    <a:pt x="215" y="44"/>
                  </a:lnTo>
                  <a:lnTo>
                    <a:pt x="213" y="42"/>
                  </a:lnTo>
                  <a:lnTo>
                    <a:pt x="110" y="0"/>
                  </a:lnTo>
                  <a:lnTo>
                    <a:pt x="110" y="0"/>
                  </a:lnTo>
                  <a:lnTo>
                    <a:pt x="108" y="0"/>
                  </a:lnTo>
                  <a:lnTo>
                    <a:pt x="106" y="0"/>
                  </a:lnTo>
                  <a:lnTo>
                    <a:pt x="3" y="42"/>
                  </a:lnTo>
                  <a:lnTo>
                    <a:pt x="3" y="42"/>
                  </a:lnTo>
                  <a:lnTo>
                    <a:pt x="1" y="44"/>
                  </a:lnTo>
                  <a:lnTo>
                    <a:pt x="0" y="47"/>
                  </a:lnTo>
                  <a:lnTo>
                    <a:pt x="0" y="170"/>
                  </a:lnTo>
                  <a:lnTo>
                    <a:pt x="0" y="170"/>
                  </a:lnTo>
                  <a:lnTo>
                    <a:pt x="1" y="173"/>
                  </a:lnTo>
                  <a:lnTo>
                    <a:pt x="3" y="175"/>
                  </a:lnTo>
                  <a:lnTo>
                    <a:pt x="106" y="217"/>
                  </a:lnTo>
                  <a:lnTo>
                    <a:pt x="106" y="217"/>
                  </a:lnTo>
                  <a:lnTo>
                    <a:pt x="108" y="217"/>
                  </a:lnTo>
                  <a:lnTo>
                    <a:pt x="110" y="217"/>
                  </a:lnTo>
                  <a:lnTo>
                    <a:pt x="110" y="217"/>
                  </a:lnTo>
                  <a:close/>
                  <a:moveTo>
                    <a:pt x="206" y="167"/>
                  </a:moveTo>
                  <a:lnTo>
                    <a:pt x="113" y="204"/>
                  </a:lnTo>
                  <a:lnTo>
                    <a:pt x="113" y="91"/>
                  </a:lnTo>
                  <a:lnTo>
                    <a:pt x="206" y="54"/>
                  </a:lnTo>
                  <a:lnTo>
                    <a:pt x="206" y="167"/>
                  </a:lnTo>
                  <a:close/>
                  <a:moveTo>
                    <a:pt x="108" y="11"/>
                  </a:moveTo>
                  <a:lnTo>
                    <a:pt x="198" y="47"/>
                  </a:lnTo>
                  <a:lnTo>
                    <a:pt x="108" y="83"/>
                  </a:lnTo>
                  <a:lnTo>
                    <a:pt x="19" y="47"/>
                  </a:lnTo>
                  <a:lnTo>
                    <a:pt x="108" y="11"/>
                  </a:lnTo>
                  <a:close/>
                  <a:moveTo>
                    <a:pt x="103" y="204"/>
                  </a:moveTo>
                  <a:lnTo>
                    <a:pt x="10" y="167"/>
                  </a:lnTo>
                  <a:lnTo>
                    <a:pt x="10" y="54"/>
                  </a:lnTo>
                  <a:lnTo>
                    <a:pt x="103" y="91"/>
                  </a:lnTo>
                  <a:lnTo>
                    <a:pt x="103" y="204"/>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grpSp>
      <p:grpSp>
        <p:nvGrpSpPr>
          <p:cNvPr id="84" name="Group 83">
            <a:extLst>
              <a:ext uri="{FF2B5EF4-FFF2-40B4-BE49-F238E27FC236}">
                <a16:creationId xmlns:a16="http://schemas.microsoft.com/office/drawing/2014/main" id="{DDA0750A-7A52-4292-99FC-D9775621C24A}"/>
              </a:ext>
            </a:extLst>
          </p:cNvPr>
          <p:cNvGrpSpPr/>
          <p:nvPr/>
        </p:nvGrpSpPr>
        <p:grpSpPr>
          <a:xfrm>
            <a:off x="6905719" y="887077"/>
            <a:ext cx="466724" cy="466725"/>
            <a:chOff x="6765132" y="1270397"/>
            <a:chExt cx="502443" cy="502444"/>
          </a:xfrm>
        </p:grpSpPr>
        <p:sp>
          <p:nvSpPr>
            <p:cNvPr id="85" name="Freeform 172">
              <a:extLst>
                <a:ext uri="{FF2B5EF4-FFF2-40B4-BE49-F238E27FC236}">
                  <a16:creationId xmlns:a16="http://schemas.microsoft.com/office/drawing/2014/main" id="{F471C2C9-2340-4191-A675-1FA708200A9F}"/>
                </a:ext>
              </a:extLst>
            </p:cNvPr>
            <p:cNvSpPr>
              <a:spLocks/>
            </p:cNvSpPr>
            <p:nvPr/>
          </p:nvSpPr>
          <p:spPr bwMode="auto">
            <a:xfrm>
              <a:off x="6862763" y="1306116"/>
              <a:ext cx="73819" cy="44053"/>
            </a:xfrm>
            <a:custGeom>
              <a:avLst/>
              <a:gdLst>
                <a:gd name="T0" fmla="*/ 43 w 62"/>
                <a:gd name="T1" fmla="*/ 11 h 37"/>
                <a:gd name="T2" fmla="*/ 52 w 62"/>
                <a:gd name="T3" fmla="*/ 34 h 37"/>
                <a:gd name="T4" fmla="*/ 52 w 62"/>
                <a:gd name="T5" fmla="*/ 34 h 37"/>
                <a:gd name="T6" fmla="*/ 53 w 62"/>
                <a:gd name="T7" fmla="*/ 36 h 37"/>
                <a:gd name="T8" fmla="*/ 55 w 62"/>
                <a:gd name="T9" fmla="*/ 37 h 37"/>
                <a:gd name="T10" fmla="*/ 56 w 62"/>
                <a:gd name="T11" fmla="*/ 37 h 37"/>
                <a:gd name="T12" fmla="*/ 58 w 62"/>
                <a:gd name="T13" fmla="*/ 37 h 37"/>
                <a:gd name="T14" fmla="*/ 58 w 62"/>
                <a:gd name="T15" fmla="*/ 37 h 37"/>
                <a:gd name="T16" fmla="*/ 60 w 62"/>
                <a:gd name="T17" fmla="*/ 36 h 37"/>
                <a:gd name="T18" fmla="*/ 61 w 62"/>
                <a:gd name="T19" fmla="*/ 35 h 37"/>
                <a:gd name="T20" fmla="*/ 62 w 62"/>
                <a:gd name="T21" fmla="*/ 33 h 37"/>
                <a:gd name="T22" fmla="*/ 61 w 62"/>
                <a:gd name="T23" fmla="*/ 31 h 37"/>
                <a:gd name="T24" fmla="*/ 52 w 62"/>
                <a:gd name="T25" fmla="*/ 3 h 37"/>
                <a:gd name="T26" fmla="*/ 52 w 62"/>
                <a:gd name="T27" fmla="*/ 3 h 37"/>
                <a:gd name="T28" fmla="*/ 50 w 62"/>
                <a:gd name="T29" fmla="*/ 1 h 37"/>
                <a:gd name="T30" fmla="*/ 47 w 62"/>
                <a:gd name="T31" fmla="*/ 0 h 37"/>
                <a:gd name="T32" fmla="*/ 5 w 62"/>
                <a:gd name="T33" fmla="*/ 0 h 37"/>
                <a:gd name="T34" fmla="*/ 5 w 62"/>
                <a:gd name="T35" fmla="*/ 0 h 37"/>
                <a:gd name="T36" fmla="*/ 3 w 62"/>
                <a:gd name="T37" fmla="*/ 0 h 37"/>
                <a:gd name="T38" fmla="*/ 1 w 62"/>
                <a:gd name="T39" fmla="*/ 1 h 37"/>
                <a:gd name="T40" fmla="*/ 0 w 62"/>
                <a:gd name="T41" fmla="*/ 3 h 37"/>
                <a:gd name="T42" fmla="*/ 0 w 62"/>
                <a:gd name="T43" fmla="*/ 6 h 37"/>
                <a:gd name="T44" fmla="*/ 0 w 62"/>
                <a:gd name="T45" fmla="*/ 6 h 37"/>
                <a:gd name="T46" fmla="*/ 0 w 62"/>
                <a:gd name="T47" fmla="*/ 8 h 37"/>
                <a:gd name="T48" fmla="*/ 1 w 62"/>
                <a:gd name="T49" fmla="*/ 10 h 37"/>
                <a:gd name="T50" fmla="*/ 3 w 62"/>
                <a:gd name="T51" fmla="*/ 11 h 37"/>
                <a:gd name="T52" fmla="*/ 5 w 62"/>
                <a:gd name="T53" fmla="*/ 11 h 37"/>
                <a:gd name="T54" fmla="*/ 43 w 62"/>
                <a:gd name="T55"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37">
                  <a:moveTo>
                    <a:pt x="43" y="11"/>
                  </a:moveTo>
                  <a:lnTo>
                    <a:pt x="52" y="34"/>
                  </a:lnTo>
                  <a:lnTo>
                    <a:pt x="52" y="34"/>
                  </a:lnTo>
                  <a:lnTo>
                    <a:pt x="53" y="36"/>
                  </a:lnTo>
                  <a:lnTo>
                    <a:pt x="55" y="37"/>
                  </a:lnTo>
                  <a:lnTo>
                    <a:pt x="56" y="37"/>
                  </a:lnTo>
                  <a:lnTo>
                    <a:pt x="58" y="37"/>
                  </a:lnTo>
                  <a:lnTo>
                    <a:pt x="58" y="37"/>
                  </a:lnTo>
                  <a:lnTo>
                    <a:pt x="60" y="36"/>
                  </a:lnTo>
                  <a:lnTo>
                    <a:pt x="61" y="35"/>
                  </a:lnTo>
                  <a:lnTo>
                    <a:pt x="62" y="33"/>
                  </a:lnTo>
                  <a:lnTo>
                    <a:pt x="61" y="31"/>
                  </a:lnTo>
                  <a:lnTo>
                    <a:pt x="52" y="3"/>
                  </a:lnTo>
                  <a:lnTo>
                    <a:pt x="52" y="3"/>
                  </a:lnTo>
                  <a:lnTo>
                    <a:pt x="50" y="1"/>
                  </a:lnTo>
                  <a:lnTo>
                    <a:pt x="47" y="0"/>
                  </a:lnTo>
                  <a:lnTo>
                    <a:pt x="5" y="0"/>
                  </a:lnTo>
                  <a:lnTo>
                    <a:pt x="5" y="0"/>
                  </a:lnTo>
                  <a:lnTo>
                    <a:pt x="3" y="0"/>
                  </a:lnTo>
                  <a:lnTo>
                    <a:pt x="1" y="1"/>
                  </a:lnTo>
                  <a:lnTo>
                    <a:pt x="0" y="3"/>
                  </a:lnTo>
                  <a:lnTo>
                    <a:pt x="0" y="6"/>
                  </a:lnTo>
                  <a:lnTo>
                    <a:pt x="0" y="6"/>
                  </a:lnTo>
                  <a:lnTo>
                    <a:pt x="0" y="8"/>
                  </a:lnTo>
                  <a:lnTo>
                    <a:pt x="1" y="10"/>
                  </a:lnTo>
                  <a:lnTo>
                    <a:pt x="3" y="11"/>
                  </a:lnTo>
                  <a:lnTo>
                    <a:pt x="5" y="11"/>
                  </a:lnTo>
                  <a:lnTo>
                    <a:pt x="43" y="1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6" name="Freeform 173">
              <a:extLst>
                <a:ext uri="{FF2B5EF4-FFF2-40B4-BE49-F238E27FC236}">
                  <a16:creationId xmlns:a16="http://schemas.microsoft.com/office/drawing/2014/main" id="{B3F22724-BFFA-4118-BC78-515EAEBC334F}"/>
                </a:ext>
              </a:extLst>
            </p:cNvPr>
            <p:cNvSpPr>
              <a:spLocks/>
            </p:cNvSpPr>
            <p:nvPr/>
          </p:nvSpPr>
          <p:spPr bwMode="auto">
            <a:xfrm>
              <a:off x="7096126" y="1306116"/>
              <a:ext cx="73819" cy="44053"/>
            </a:xfrm>
            <a:custGeom>
              <a:avLst/>
              <a:gdLst>
                <a:gd name="T0" fmla="*/ 56 w 62"/>
                <a:gd name="T1" fmla="*/ 0 h 37"/>
                <a:gd name="T2" fmla="*/ 15 w 62"/>
                <a:gd name="T3" fmla="*/ 0 h 37"/>
                <a:gd name="T4" fmla="*/ 15 w 62"/>
                <a:gd name="T5" fmla="*/ 0 h 37"/>
                <a:gd name="T6" fmla="*/ 12 w 62"/>
                <a:gd name="T7" fmla="*/ 1 h 37"/>
                <a:gd name="T8" fmla="*/ 10 w 62"/>
                <a:gd name="T9" fmla="*/ 3 h 37"/>
                <a:gd name="T10" fmla="*/ 1 w 62"/>
                <a:gd name="T11" fmla="*/ 31 h 37"/>
                <a:gd name="T12" fmla="*/ 1 w 62"/>
                <a:gd name="T13" fmla="*/ 31 h 37"/>
                <a:gd name="T14" fmla="*/ 0 w 62"/>
                <a:gd name="T15" fmla="*/ 33 h 37"/>
                <a:gd name="T16" fmla="*/ 1 w 62"/>
                <a:gd name="T17" fmla="*/ 35 h 37"/>
                <a:gd name="T18" fmla="*/ 2 w 62"/>
                <a:gd name="T19" fmla="*/ 36 h 37"/>
                <a:gd name="T20" fmla="*/ 4 w 62"/>
                <a:gd name="T21" fmla="*/ 37 h 37"/>
                <a:gd name="T22" fmla="*/ 4 w 62"/>
                <a:gd name="T23" fmla="*/ 37 h 37"/>
                <a:gd name="T24" fmla="*/ 6 w 62"/>
                <a:gd name="T25" fmla="*/ 37 h 37"/>
                <a:gd name="T26" fmla="*/ 7 w 62"/>
                <a:gd name="T27" fmla="*/ 37 h 37"/>
                <a:gd name="T28" fmla="*/ 9 w 62"/>
                <a:gd name="T29" fmla="*/ 36 h 37"/>
                <a:gd name="T30" fmla="*/ 10 w 62"/>
                <a:gd name="T31" fmla="*/ 34 h 37"/>
                <a:gd name="T32" fmla="*/ 18 w 62"/>
                <a:gd name="T33" fmla="*/ 11 h 37"/>
                <a:gd name="T34" fmla="*/ 56 w 62"/>
                <a:gd name="T35" fmla="*/ 11 h 37"/>
                <a:gd name="T36" fmla="*/ 56 w 62"/>
                <a:gd name="T37" fmla="*/ 11 h 37"/>
                <a:gd name="T38" fmla="*/ 59 w 62"/>
                <a:gd name="T39" fmla="*/ 11 h 37"/>
                <a:gd name="T40" fmla="*/ 61 w 62"/>
                <a:gd name="T41" fmla="*/ 10 h 37"/>
                <a:gd name="T42" fmla="*/ 62 w 62"/>
                <a:gd name="T43" fmla="*/ 8 h 37"/>
                <a:gd name="T44" fmla="*/ 62 w 62"/>
                <a:gd name="T45" fmla="*/ 6 h 37"/>
                <a:gd name="T46" fmla="*/ 62 w 62"/>
                <a:gd name="T47" fmla="*/ 6 h 37"/>
                <a:gd name="T48" fmla="*/ 62 w 62"/>
                <a:gd name="T49" fmla="*/ 3 h 37"/>
                <a:gd name="T50" fmla="*/ 61 w 62"/>
                <a:gd name="T51" fmla="*/ 1 h 37"/>
                <a:gd name="T52" fmla="*/ 59 w 62"/>
                <a:gd name="T53" fmla="*/ 0 h 37"/>
                <a:gd name="T54" fmla="*/ 56 w 62"/>
                <a:gd name="T55" fmla="*/ 0 h 37"/>
                <a:gd name="T56" fmla="*/ 56 w 62"/>
                <a:gd name="T5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37">
                  <a:moveTo>
                    <a:pt x="56" y="0"/>
                  </a:moveTo>
                  <a:lnTo>
                    <a:pt x="15" y="0"/>
                  </a:lnTo>
                  <a:lnTo>
                    <a:pt x="15" y="0"/>
                  </a:lnTo>
                  <a:lnTo>
                    <a:pt x="12" y="1"/>
                  </a:lnTo>
                  <a:lnTo>
                    <a:pt x="10" y="3"/>
                  </a:lnTo>
                  <a:lnTo>
                    <a:pt x="1" y="31"/>
                  </a:lnTo>
                  <a:lnTo>
                    <a:pt x="1" y="31"/>
                  </a:lnTo>
                  <a:lnTo>
                    <a:pt x="0" y="33"/>
                  </a:lnTo>
                  <a:lnTo>
                    <a:pt x="1" y="35"/>
                  </a:lnTo>
                  <a:lnTo>
                    <a:pt x="2" y="36"/>
                  </a:lnTo>
                  <a:lnTo>
                    <a:pt x="4" y="37"/>
                  </a:lnTo>
                  <a:lnTo>
                    <a:pt x="4" y="37"/>
                  </a:lnTo>
                  <a:lnTo>
                    <a:pt x="6" y="37"/>
                  </a:lnTo>
                  <a:lnTo>
                    <a:pt x="7" y="37"/>
                  </a:lnTo>
                  <a:lnTo>
                    <a:pt x="9" y="36"/>
                  </a:lnTo>
                  <a:lnTo>
                    <a:pt x="10" y="34"/>
                  </a:lnTo>
                  <a:lnTo>
                    <a:pt x="18" y="11"/>
                  </a:lnTo>
                  <a:lnTo>
                    <a:pt x="56" y="11"/>
                  </a:lnTo>
                  <a:lnTo>
                    <a:pt x="56" y="11"/>
                  </a:lnTo>
                  <a:lnTo>
                    <a:pt x="59" y="11"/>
                  </a:lnTo>
                  <a:lnTo>
                    <a:pt x="61" y="10"/>
                  </a:lnTo>
                  <a:lnTo>
                    <a:pt x="62" y="8"/>
                  </a:lnTo>
                  <a:lnTo>
                    <a:pt x="62" y="6"/>
                  </a:lnTo>
                  <a:lnTo>
                    <a:pt x="62" y="6"/>
                  </a:lnTo>
                  <a:lnTo>
                    <a:pt x="62" y="3"/>
                  </a:lnTo>
                  <a:lnTo>
                    <a:pt x="61" y="1"/>
                  </a:lnTo>
                  <a:lnTo>
                    <a:pt x="59" y="0"/>
                  </a:lnTo>
                  <a:lnTo>
                    <a:pt x="56" y="0"/>
                  </a:lnTo>
                  <a:lnTo>
                    <a:pt x="56" y="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7" name="Freeform 174">
              <a:extLst>
                <a:ext uri="{FF2B5EF4-FFF2-40B4-BE49-F238E27FC236}">
                  <a16:creationId xmlns:a16="http://schemas.microsoft.com/office/drawing/2014/main" id="{FC94D34B-A142-4B99-888B-9C10A75B499C}"/>
                </a:ext>
              </a:extLst>
            </p:cNvPr>
            <p:cNvSpPr>
              <a:spLocks/>
            </p:cNvSpPr>
            <p:nvPr/>
          </p:nvSpPr>
          <p:spPr bwMode="auto">
            <a:xfrm>
              <a:off x="6862763" y="1691878"/>
              <a:ext cx="73819" cy="44053"/>
            </a:xfrm>
            <a:custGeom>
              <a:avLst/>
              <a:gdLst>
                <a:gd name="T0" fmla="*/ 52 w 62"/>
                <a:gd name="T1" fmla="*/ 3 h 37"/>
                <a:gd name="T2" fmla="*/ 43 w 62"/>
                <a:gd name="T3" fmla="*/ 26 h 37"/>
                <a:gd name="T4" fmla="*/ 5 w 62"/>
                <a:gd name="T5" fmla="*/ 26 h 37"/>
                <a:gd name="T6" fmla="*/ 5 w 62"/>
                <a:gd name="T7" fmla="*/ 26 h 37"/>
                <a:gd name="T8" fmla="*/ 3 w 62"/>
                <a:gd name="T9" fmla="*/ 26 h 37"/>
                <a:gd name="T10" fmla="*/ 1 w 62"/>
                <a:gd name="T11" fmla="*/ 27 h 37"/>
                <a:gd name="T12" fmla="*/ 0 w 62"/>
                <a:gd name="T13" fmla="*/ 29 h 37"/>
                <a:gd name="T14" fmla="*/ 0 w 62"/>
                <a:gd name="T15" fmla="*/ 32 h 37"/>
                <a:gd name="T16" fmla="*/ 0 w 62"/>
                <a:gd name="T17" fmla="*/ 32 h 37"/>
                <a:gd name="T18" fmla="*/ 0 w 62"/>
                <a:gd name="T19" fmla="*/ 34 h 37"/>
                <a:gd name="T20" fmla="*/ 1 w 62"/>
                <a:gd name="T21" fmla="*/ 36 h 37"/>
                <a:gd name="T22" fmla="*/ 3 w 62"/>
                <a:gd name="T23" fmla="*/ 37 h 37"/>
                <a:gd name="T24" fmla="*/ 5 w 62"/>
                <a:gd name="T25" fmla="*/ 37 h 37"/>
                <a:gd name="T26" fmla="*/ 47 w 62"/>
                <a:gd name="T27" fmla="*/ 37 h 37"/>
                <a:gd name="T28" fmla="*/ 47 w 62"/>
                <a:gd name="T29" fmla="*/ 37 h 37"/>
                <a:gd name="T30" fmla="*/ 50 w 62"/>
                <a:gd name="T31" fmla="*/ 36 h 37"/>
                <a:gd name="T32" fmla="*/ 52 w 62"/>
                <a:gd name="T33" fmla="*/ 34 h 37"/>
                <a:gd name="T34" fmla="*/ 61 w 62"/>
                <a:gd name="T35" fmla="*/ 6 h 37"/>
                <a:gd name="T36" fmla="*/ 61 w 62"/>
                <a:gd name="T37" fmla="*/ 6 h 37"/>
                <a:gd name="T38" fmla="*/ 62 w 62"/>
                <a:gd name="T39" fmla="*/ 4 h 37"/>
                <a:gd name="T40" fmla="*/ 61 w 62"/>
                <a:gd name="T41" fmla="*/ 2 h 37"/>
                <a:gd name="T42" fmla="*/ 60 w 62"/>
                <a:gd name="T43" fmla="*/ 1 h 37"/>
                <a:gd name="T44" fmla="*/ 58 w 62"/>
                <a:gd name="T45" fmla="*/ 0 h 37"/>
                <a:gd name="T46" fmla="*/ 58 w 62"/>
                <a:gd name="T47" fmla="*/ 0 h 37"/>
                <a:gd name="T48" fmla="*/ 56 w 62"/>
                <a:gd name="T49" fmla="*/ 0 h 37"/>
                <a:gd name="T50" fmla="*/ 55 w 62"/>
                <a:gd name="T51" fmla="*/ 0 h 37"/>
                <a:gd name="T52" fmla="*/ 53 w 62"/>
                <a:gd name="T53" fmla="*/ 1 h 37"/>
                <a:gd name="T54" fmla="*/ 52 w 62"/>
                <a:gd name="T55" fmla="*/ 3 h 37"/>
                <a:gd name="T56" fmla="*/ 52 w 62"/>
                <a:gd name="T5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37">
                  <a:moveTo>
                    <a:pt x="52" y="3"/>
                  </a:moveTo>
                  <a:lnTo>
                    <a:pt x="43" y="26"/>
                  </a:lnTo>
                  <a:lnTo>
                    <a:pt x="5" y="26"/>
                  </a:lnTo>
                  <a:lnTo>
                    <a:pt x="5" y="26"/>
                  </a:lnTo>
                  <a:lnTo>
                    <a:pt x="3" y="26"/>
                  </a:lnTo>
                  <a:lnTo>
                    <a:pt x="1" y="27"/>
                  </a:lnTo>
                  <a:lnTo>
                    <a:pt x="0" y="29"/>
                  </a:lnTo>
                  <a:lnTo>
                    <a:pt x="0" y="32"/>
                  </a:lnTo>
                  <a:lnTo>
                    <a:pt x="0" y="32"/>
                  </a:lnTo>
                  <a:lnTo>
                    <a:pt x="0" y="34"/>
                  </a:lnTo>
                  <a:lnTo>
                    <a:pt x="1" y="36"/>
                  </a:lnTo>
                  <a:lnTo>
                    <a:pt x="3" y="37"/>
                  </a:lnTo>
                  <a:lnTo>
                    <a:pt x="5" y="37"/>
                  </a:lnTo>
                  <a:lnTo>
                    <a:pt x="47" y="37"/>
                  </a:lnTo>
                  <a:lnTo>
                    <a:pt x="47" y="37"/>
                  </a:lnTo>
                  <a:lnTo>
                    <a:pt x="50" y="36"/>
                  </a:lnTo>
                  <a:lnTo>
                    <a:pt x="52" y="34"/>
                  </a:lnTo>
                  <a:lnTo>
                    <a:pt x="61" y="6"/>
                  </a:lnTo>
                  <a:lnTo>
                    <a:pt x="61" y="6"/>
                  </a:lnTo>
                  <a:lnTo>
                    <a:pt x="62" y="4"/>
                  </a:lnTo>
                  <a:lnTo>
                    <a:pt x="61" y="2"/>
                  </a:lnTo>
                  <a:lnTo>
                    <a:pt x="60" y="1"/>
                  </a:lnTo>
                  <a:lnTo>
                    <a:pt x="58" y="0"/>
                  </a:lnTo>
                  <a:lnTo>
                    <a:pt x="58" y="0"/>
                  </a:lnTo>
                  <a:lnTo>
                    <a:pt x="56" y="0"/>
                  </a:lnTo>
                  <a:lnTo>
                    <a:pt x="55" y="0"/>
                  </a:lnTo>
                  <a:lnTo>
                    <a:pt x="53" y="1"/>
                  </a:lnTo>
                  <a:lnTo>
                    <a:pt x="52" y="3"/>
                  </a:lnTo>
                  <a:lnTo>
                    <a:pt x="52" y="3"/>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8" name="Freeform 175">
              <a:extLst>
                <a:ext uri="{FF2B5EF4-FFF2-40B4-BE49-F238E27FC236}">
                  <a16:creationId xmlns:a16="http://schemas.microsoft.com/office/drawing/2014/main" id="{8CC2EF80-0DE8-47AF-BE72-41BCB2F48F54}"/>
                </a:ext>
              </a:extLst>
            </p:cNvPr>
            <p:cNvSpPr>
              <a:spLocks/>
            </p:cNvSpPr>
            <p:nvPr/>
          </p:nvSpPr>
          <p:spPr bwMode="auto">
            <a:xfrm>
              <a:off x="7096126" y="1691878"/>
              <a:ext cx="73819" cy="44053"/>
            </a:xfrm>
            <a:custGeom>
              <a:avLst/>
              <a:gdLst>
                <a:gd name="T0" fmla="*/ 18 w 62"/>
                <a:gd name="T1" fmla="*/ 26 h 37"/>
                <a:gd name="T2" fmla="*/ 10 w 62"/>
                <a:gd name="T3" fmla="*/ 3 h 37"/>
                <a:gd name="T4" fmla="*/ 10 w 62"/>
                <a:gd name="T5" fmla="*/ 3 h 37"/>
                <a:gd name="T6" fmla="*/ 9 w 62"/>
                <a:gd name="T7" fmla="*/ 1 h 37"/>
                <a:gd name="T8" fmla="*/ 7 w 62"/>
                <a:gd name="T9" fmla="*/ 0 h 37"/>
                <a:gd name="T10" fmla="*/ 6 w 62"/>
                <a:gd name="T11" fmla="*/ 0 h 37"/>
                <a:gd name="T12" fmla="*/ 4 w 62"/>
                <a:gd name="T13" fmla="*/ 0 h 37"/>
                <a:gd name="T14" fmla="*/ 4 w 62"/>
                <a:gd name="T15" fmla="*/ 0 h 37"/>
                <a:gd name="T16" fmla="*/ 2 w 62"/>
                <a:gd name="T17" fmla="*/ 1 h 37"/>
                <a:gd name="T18" fmla="*/ 1 w 62"/>
                <a:gd name="T19" fmla="*/ 2 h 37"/>
                <a:gd name="T20" fmla="*/ 0 w 62"/>
                <a:gd name="T21" fmla="*/ 4 h 37"/>
                <a:gd name="T22" fmla="*/ 1 w 62"/>
                <a:gd name="T23" fmla="*/ 6 h 37"/>
                <a:gd name="T24" fmla="*/ 10 w 62"/>
                <a:gd name="T25" fmla="*/ 34 h 37"/>
                <a:gd name="T26" fmla="*/ 10 w 62"/>
                <a:gd name="T27" fmla="*/ 34 h 37"/>
                <a:gd name="T28" fmla="*/ 12 w 62"/>
                <a:gd name="T29" fmla="*/ 36 h 37"/>
                <a:gd name="T30" fmla="*/ 15 w 62"/>
                <a:gd name="T31" fmla="*/ 37 h 37"/>
                <a:gd name="T32" fmla="*/ 56 w 62"/>
                <a:gd name="T33" fmla="*/ 37 h 37"/>
                <a:gd name="T34" fmla="*/ 56 w 62"/>
                <a:gd name="T35" fmla="*/ 37 h 37"/>
                <a:gd name="T36" fmla="*/ 59 w 62"/>
                <a:gd name="T37" fmla="*/ 37 h 37"/>
                <a:gd name="T38" fmla="*/ 61 w 62"/>
                <a:gd name="T39" fmla="*/ 36 h 37"/>
                <a:gd name="T40" fmla="*/ 62 w 62"/>
                <a:gd name="T41" fmla="*/ 34 h 37"/>
                <a:gd name="T42" fmla="*/ 62 w 62"/>
                <a:gd name="T43" fmla="*/ 32 h 37"/>
                <a:gd name="T44" fmla="*/ 62 w 62"/>
                <a:gd name="T45" fmla="*/ 32 h 37"/>
                <a:gd name="T46" fmla="*/ 62 w 62"/>
                <a:gd name="T47" fmla="*/ 29 h 37"/>
                <a:gd name="T48" fmla="*/ 61 w 62"/>
                <a:gd name="T49" fmla="*/ 27 h 37"/>
                <a:gd name="T50" fmla="*/ 59 w 62"/>
                <a:gd name="T51" fmla="*/ 26 h 37"/>
                <a:gd name="T52" fmla="*/ 56 w 62"/>
                <a:gd name="T53" fmla="*/ 26 h 37"/>
                <a:gd name="T54" fmla="*/ 18 w 62"/>
                <a:gd name="T5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37">
                  <a:moveTo>
                    <a:pt x="18" y="26"/>
                  </a:moveTo>
                  <a:lnTo>
                    <a:pt x="10" y="3"/>
                  </a:lnTo>
                  <a:lnTo>
                    <a:pt x="10" y="3"/>
                  </a:lnTo>
                  <a:lnTo>
                    <a:pt x="9" y="1"/>
                  </a:lnTo>
                  <a:lnTo>
                    <a:pt x="7" y="0"/>
                  </a:lnTo>
                  <a:lnTo>
                    <a:pt x="6" y="0"/>
                  </a:lnTo>
                  <a:lnTo>
                    <a:pt x="4" y="0"/>
                  </a:lnTo>
                  <a:lnTo>
                    <a:pt x="4" y="0"/>
                  </a:lnTo>
                  <a:lnTo>
                    <a:pt x="2" y="1"/>
                  </a:lnTo>
                  <a:lnTo>
                    <a:pt x="1" y="2"/>
                  </a:lnTo>
                  <a:lnTo>
                    <a:pt x="0" y="4"/>
                  </a:lnTo>
                  <a:lnTo>
                    <a:pt x="1" y="6"/>
                  </a:lnTo>
                  <a:lnTo>
                    <a:pt x="10" y="34"/>
                  </a:lnTo>
                  <a:lnTo>
                    <a:pt x="10" y="34"/>
                  </a:lnTo>
                  <a:lnTo>
                    <a:pt x="12" y="36"/>
                  </a:lnTo>
                  <a:lnTo>
                    <a:pt x="15" y="37"/>
                  </a:lnTo>
                  <a:lnTo>
                    <a:pt x="56" y="37"/>
                  </a:lnTo>
                  <a:lnTo>
                    <a:pt x="56" y="37"/>
                  </a:lnTo>
                  <a:lnTo>
                    <a:pt x="59" y="37"/>
                  </a:lnTo>
                  <a:lnTo>
                    <a:pt x="61" y="36"/>
                  </a:lnTo>
                  <a:lnTo>
                    <a:pt x="62" y="34"/>
                  </a:lnTo>
                  <a:lnTo>
                    <a:pt x="62" y="32"/>
                  </a:lnTo>
                  <a:lnTo>
                    <a:pt x="62" y="32"/>
                  </a:lnTo>
                  <a:lnTo>
                    <a:pt x="62" y="29"/>
                  </a:lnTo>
                  <a:lnTo>
                    <a:pt x="61" y="27"/>
                  </a:lnTo>
                  <a:lnTo>
                    <a:pt x="59" y="26"/>
                  </a:lnTo>
                  <a:lnTo>
                    <a:pt x="56" y="26"/>
                  </a:lnTo>
                  <a:lnTo>
                    <a:pt x="18" y="26"/>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9" name="Freeform 176">
              <a:extLst>
                <a:ext uri="{FF2B5EF4-FFF2-40B4-BE49-F238E27FC236}">
                  <a16:creationId xmlns:a16="http://schemas.microsoft.com/office/drawing/2014/main" id="{8E5B378E-925D-48FE-9F70-538A54FB0ADE}"/>
                </a:ext>
              </a:extLst>
            </p:cNvPr>
            <p:cNvSpPr>
              <a:spLocks noEditPoints="1"/>
            </p:cNvSpPr>
            <p:nvPr/>
          </p:nvSpPr>
          <p:spPr bwMode="auto">
            <a:xfrm>
              <a:off x="6765132" y="1270397"/>
              <a:ext cx="85725" cy="85725"/>
            </a:xfrm>
            <a:custGeom>
              <a:avLst/>
              <a:gdLst>
                <a:gd name="T0" fmla="*/ 36 w 72"/>
                <a:gd name="T1" fmla="*/ 72 h 72"/>
                <a:gd name="T2" fmla="*/ 50 w 72"/>
                <a:gd name="T3" fmla="*/ 68 h 72"/>
                <a:gd name="T4" fmla="*/ 62 w 72"/>
                <a:gd name="T5" fmla="*/ 61 h 72"/>
                <a:gd name="T6" fmla="*/ 69 w 72"/>
                <a:gd name="T7" fmla="*/ 50 h 72"/>
                <a:gd name="T8" fmla="*/ 72 w 72"/>
                <a:gd name="T9" fmla="*/ 36 h 72"/>
                <a:gd name="T10" fmla="*/ 71 w 72"/>
                <a:gd name="T11" fmla="*/ 28 h 72"/>
                <a:gd name="T12" fmla="*/ 66 w 72"/>
                <a:gd name="T13" fmla="*/ 15 h 72"/>
                <a:gd name="T14" fmla="*/ 57 w 72"/>
                <a:gd name="T15" fmla="*/ 6 h 72"/>
                <a:gd name="T16" fmla="*/ 43 w 72"/>
                <a:gd name="T17" fmla="*/ 1 h 72"/>
                <a:gd name="T18" fmla="*/ 36 w 72"/>
                <a:gd name="T19" fmla="*/ 0 h 72"/>
                <a:gd name="T20" fmla="*/ 22 w 72"/>
                <a:gd name="T21" fmla="*/ 3 h 72"/>
                <a:gd name="T22" fmla="*/ 10 w 72"/>
                <a:gd name="T23" fmla="*/ 10 h 72"/>
                <a:gd name="T24" fmla="*/ 3 w 72"/>
                <a:gd name="T25" fmla="*/ 21 h 72"/>
                <a:gd name="T26" fmla="*/ 0 w 72"/>
                <a:gd name="T27" fmla="*/ 36 h 72"/>
                <a:gd name="T28" fmla="*/ 1 w 72"/>
                <a:gd name="T29" fmla="*/ 43 h 72"/>
                <a:gd name="T30" fmla="*/ 6 w 72"/>
                <a:gd name="T31" fmla="*/ 56 h 72"/>
                <a:gd name="T32" fmla="*/ 15 w 72"/>
                <a:gd name="T33" fmla="*/ 65 h 72"/>
                <a:gd name="T34" fmla="*/ 29 w 72"/>
                <a:gd name="T35" fmla="*/ 71 h 72"/>
                <a:gd name="T36" fmla="*/ 36 w 72"/>
                <a:gd name="T37" fmla="*/ 72 h 72"/>
                <a:gd name="T38" fmla="*/ 36 w 72"/>
                <a:gd name="T39" fmla="*/ 10 h 72"/>
                <a:gd name="T40" fmla="*/ 46 w 72"/>
                <a:gd name="T41" fmla="*/ 12 h 72"/>
                <a:gd name="T42" fmla="*/ 54 w 72"/>
                <a:gd name="T43" fmla="*/ 17 h 72"/>
                <a:gd name="T44" fmla="*/ 60 w 72"/>
                <a:gd name="T45" fmla="*/ 25 h 72"/>
                <a:gd name="T46" fmla="*/ 62 w 72"/>
                <a:gd name="T47" fmla="*/ 36 h 72"/>
                <a:gd name="T48" fmla="*/ 61 w 72"/>
                <a:gd name="T49" fmla="*/ 41 h 72"/>
                <a:gd name="T50" fmla="*/ 58 w 72"/>
                <a:gd name="T51" fmla="*/ 50 h 72"/>
                <a:gd name="T52" fmla="*/ 50 w 72"/>
                <a:gd name="T53" fmla="*/ 57 h 72"/>
                <a:gd name="T54" fmla="*/ 41 w 72"/>
                <a:gd name="T55" fmla="*/ 60 h 72"/>
                <a:gd name="T56" fmla="*/ 36 w 72"/>
                <a:gd name="T57" fmla="*/ 61 h 72"/>
                <a:gd name="T58" fmla="*/ 26 w 72"/>
                <a:gd name="T59" fmla="*/ 59 h 72"/>
                <a:gd name="T60" fmla="*/ 17 w 72"/>
                <a:gd name="T61" fmla="*/ 54 h 72"/>
                <a:gd name="T62" fmla="*/ 12 w 72"/>
                <a:gd name="T63" fmla="*/ 46 h 72"/>
                <a:gd name="T64" fmla="*/ 10 w 72"/>
                <a:gd name="T65" fmla="*/ 36 h 72"/>
                <a:gd name="T66" fmla="*/ 11 w 72"/>
                <a:gd name="T67" fmla="*/ 30 h 72"/>
                <a:gd name="T68" fmla="*/ 14 w 72"/>
                <a:gd name="T69" fmla="*/ 21 h 72"/>
                <a:gd name="T70" fmla="*/ 22 w 72"/>
                <a:gd name="T71" fmla="*/ 14 h 72"/>
                <a:gd name="T72" fmla="*/ 31 w 72"/>
                <a:gd name="T73" fmla="*/ 11 h 72"/>
                <a:gd name="T74" fmla="*/ 36 w 72"/>
                <a:gd name="T75"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3" y="71"/>
                  </a:lnTo>
                  <a:lnTo>
                    <a:pt x="50" y="68"/>
                  </a:lnTo>
                  <a:lnTo>
                    <a:pt x="57" y="65"/>
                  </a:lnTo>
                  <a:lnTo>
                    <a:pt x="62" y="61"/>
                  </a:lnTo>
                  <a:lnTo>
                    <a:pt x="66" y="56"/>
                  </a:lnTo>
                  <a:lnTo>
                    <a:pt x="69" y="50"/>
                  </a:lnTo>
                  <a:lnTo>
                    <a:pt x="71" y="43"/>
                  </a:lnTo>
                  <a:lnTo>
                    <a:pt x="72" y="36"/>
                  </a:lnTo>
                  <a:lnTo>
                    <a:pt x="72" y="36"/>
                  </a:lnTo>
                  <a:lnTo>
                    <a:pt x="71" y="28"/>
                  </a:lnTo>
                  <a:lnTo>
                    <a:pt x="69" y="21"/>
                  </a:lnTo>
                  <a:lnTo>
                    <a:pt x="66" y="15"/>
                  </a:lnTo>
                  <a:lnTo>
                    <a:pt x="62" y="10"/>
                  </a:lnTo>
                  <a:lnTo>
                    <a:pt x="57" y="6"/>
                  </a:lnTo>
                  <a:lnTo>
                    <a:pt x="50" y="3"/>
                  </a:lnTo>
                  <a:lnTo>
                    <a:pt x="43" y="1"/>
                  </a:lnTo>
                  <a:lnTo>
                    <a:pt x="36" y="0"/>
                  </a:lnTo>
                  <a:lnTo>
                    <a:pt x="36" y="0"/>
                  </a:lnTo>
                  <a:lnTo>
                    <a:pt x="29" y="1"/>
                  </a:lnTo>
                  <a:lnTo>
                    <a:pt x="22" y="3"/>
                  </a:lnTo>
                  <a:lnTo>
                    <a:pt x="15" y="6"/>
                  </a:lnTo>
                  <a:lnTo>
                    <a:pt x="10" y="10"/>
                  </a:lnTo>
                  <a:lnTo>
                    <a:pt x="6" y="15"/>
                  </a:lnTo>
                  <a:lnTo>
                    <a:pt x="3" y="21"/>
                  </a:lnTo>
                  <a:lnTo>
                    <a:pt x="1" y="28"/>
                  </a:lnTo>
                  <a:lnTo>
                    <a:pt x="0" y="36"/>
                  </a:lnTo>
                  <a:lnTo>
                    <a:pt x="0" y="36"/>
                  </a:lnTo>
                  <a:lnTo>
                    <a:pt x="1" y="43"/>
                  </a:lnTo>
                  <a:lnTo>
                    <a:pt x="3" y="50"/>
                  </a:lnTo>
                  <a:lnTo>
                    <a:pt x="6" y="56"/>
                  </a:lnTo>
                  <a:lnTo>
                    <a:pt x="10" y="61"/>
                  </a:lnTo>
                  <a:lnTo>
                    <a:pt x="15" y="65"/>
                  </a:lnTo>
                  <a:lnTo>
                    <a:pt x="22" y="68"/>
                  </a:lnTo>
                  <a:lnTo>
                    <a:pt x="29" y="71"/>
                  </a:lnTo>
                  <a:lnTo>
                    <a:pt x="36" y="72"/>
                  </a:lnTo>
                  <a:lnTo>
                    <a:pt x="36" y="72"/>
                  </a:lnTo>
                  <a:close/>
                  <a:moveTo>
                    <a:pt x="36" y="10"/>
                  </a:moveTo>
                  <a:lnTo>
                    <a:pt x="36" y="10"/>
                  </a:lnTo>
                  <a:lnTo>
                    <a:pt x="41" y="11"/>
                  </a:lnTo>
                  <a:lnTo>
                    <a:pt x="46" y="12"/>
                  </a:lnTo>
                  <a:lnTo>
                    <a:pt x="50" y="14"/>
                  </a:lnTo>
                  <a:lnTo>
                    <a:pt x="54" y="17"/>
                  </a:lnTo>
                  <a:lnTo>
                    <a:pt x="58" y="21"/>
                  </a:lnTo>
                  <a:lnTo>
                    <a:pt x="60" y="25"/>
                  </a:lnTo>
                  <a:lnTo>
                    <a:pt x="61" y="30"/>
                  </a:lnTo>
                  <a:lnTo>
                    <a:pt x="62" y="36"/>
                  </a:lnTo>
                  <a:lnTo>
                    <a:pt x="62" y="36"/>
                  </a:lnTo>
                  <a:lnTo>
                    <a:pt x="61" y="41"/>
                  </a:lnTo>
                  <a:lnTo>
                    <a:pt x="60" y="46"/>
                  </a:lnTo>
                  <a:lnTo>
                    <a:pt x="58" y="50"/>
                  </a:lnTo>
                  <a:lnTo>
                    <a:pt x="54" y="54"/>
                  </a:lnTo>
                  <a:lnTo>
                    <a:pt x="50" y="57"/>
                  </a:lnTo>
                  <a:lnTo>
                    <a:pt x="46" y="59"/>
                  </a:lnTo>
                  <a:lnTo>
                    <a:pt x="41" y="60"/>
                  </a:lnTo>
                  <a:lnTo>
                    <a:pt x="36" y="61"/>
                  </a:lnTo>
                  <a:lnTo>
                    <a:pt x="36" y="61"/>
                  </a:lnTo>
                  <a:lnTo>
                    <a:pt x="31" y="60"/>
                  </a:lnTo>
                  <a:lnTo>
                    <a:pt x="26" y="59"/>
                  </a:lnTo>
                  <a:lnTo>
                    <a:pt x="22" y="57"/>
                  </a:lnTo>
                  <a:lnTo>
                    <a:pt x="17" y="54"/>
                  </a:lnTo>
                  <a:lnTo>
                    <a:pt x="14" y="50"/>
                  </a:lnTo>
                  <a:lnTo>
                    <a:pt x="12" y="46"/>
                  </a:lnTo>
                  <a:lnTo>
                    <a:pt x="11" y="41"/>
                  </a:lnTo>
                  <a:lnTo>
                    <a:pt x="10" y="36"/>
                  </a:lnTo>
                  <a:lnTo>
                    <a:pt x="10" y="36"/>
                  </a:lnTo>
                  <a:lnTo>
                    <a:pt x="11" y="30"/>
                  </a:lnTo>
                  <a:lnTo>
                    <a:pt x="12" y="25"/>
                  </a:lnTo>
                  <a:lnTo>
                    <a:pt x="14" y="21"/>
                  </a:lnTo>
                  <a:lnTo>
                    <a:pt x="17" y="17"/>
                  </a:lnTo>
                  <a:lnTo>
                    <a:pt x="22" y="14"/>
                  </a:lnTo>
                  <a:lnTo>
                    <a:pt x="26" y="12"/>
                  </a:lnTo>
                  <a:lnTo>
                    <a:pt x="31" y="11"/>
                  </a:lnTo>
                  <a:lnTo>
                    <a:pt x="36" y="10"/>
                  </a:lnTo>
                  <a:lnTo>
                    <a:pt x="36" y="1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90" name="Freeform 177">
              <a:extLst>
                <a:ext uri="{FF2B5EF4-FFF2-40B4-BE49-F238E27FC236}">
                  <a16:creationId xmlns:a16="http://schemas.microsoft.com/office/drawing/2014/main" id="{3D5AC04F-696D-4E0D-B9E3-E5EB9BDBDCFC}"/>
                </a:ext>
              </a:extLst>
            </p:cNvPr>
            <p:cNvSpPr>
              <a:spLocks noEditPoints="1"/>
            </p:cNvSpPr>
            <p:nvPr/>
          </p:nvSpPr>
          <p:spPr bwMode="auto">
            <a:xfrm>
              <a:off x="7181850" y="1270397"/>
              <a:ext cx="85725" cy="85725"/>
            </a:xfrm>
            <a:custGeom>
              <a:avLst/>
              <a:gdLst>
                <a:gd name="T0" fmla="*/ 36 w 72"/>
                <a:gd name="T1" fmla="*/ 0 h 72"/>
                <a:gd name="T2" fmla="*/ 22 w 72"/>
                <a:gd name="T3" fmla="*/ 3 h 72"/>
                <a:gd name="T4" fmla="*/ 10 w 72"/>
                <a:gd name="T5" fmla="*/ 10 h 72"/>
                <a:gd name="T6" fmla="*/ 3 w 72"/>
                <a:gd name="T7" fmla="*/ 21 h 72"/>
                <a:gd name="T8" fmla="*/ 0 w 72"/>
                <a:gd name="T9" fmla="*/ 36 h 72"/>
                <a:gd name="T10" fmla="*/ 1 w 72"/>
                <a:gd name="T11" fmla="*/ 43 h 72"/>
                <a:gd name="T12" fmla="*/ 6 w 72"/>
                <a:gd name="T13" fmla="*/ 56 h 72"/>
                <a:gd name="T14" fmla="*/ 15 w 72"/>
                <a:gd name="T15" fmla="*/ 65 h 72"/>
                <a:gd name="T16" fmla="*/ 29 w 72"/>
                <a:gd name="T17" fmla="*/ 71 h 72"/>
                <a:gd name="T18" fmla="*/ 36 w 72"/>
                <a:gd name="T19" fmla="*/ 72 h 72"/>
                <a:gd name="T20" fmla="*/ 50 w 72"/>
                <a:gd name="T21" fmla="*/ 68 h 72"/>
                <a:gd name="T22" fmla="*/ 62 w 72"/>
                <a:gd name="T23" fmla="*/ 61 h 72"/>
                <a:gd name="T24" fmla="*/ 69 w 72"/>
                <a:gd name="T25" fmla="*/ 50 h 72"/>
                <a:gd name="T26" fmla="*/ 72 w 72"/>
                <a:gd name="T27" fmla="*/ 36 h 72"/>
                <a:gd name="T28" fmla="*/ 71 w 72"/>
                <a:gd name="T29" fmla="*/ 28 h 72"/>
                <a:gd name="T30" fmla="*/ 66 w 72"/>
                <a:gd name="T31" fmla="*/ 15 h 72"/>
                <a:gd name="T32" fmla="*/ 57 w 72"/>
                <a:gd name="T33" fmla="*/ 6 h 72"/>
                <a:gd name="T34" fmla="*/ 43 w 72"/>
                <a:gd name="T35" fmla="*/ 1 h 72"/>
                <a:gd name="T36" fmla="*/ 36 w 72"/>
                <a:gd name="T37" fmla="*/ 0 h 72"/>
                <a:gd name="T38" fmla="*/ 36 w 72"/>
                <a:gd name="T39" fmla="*/ 61 h 72"/>
                <a:gd name="T40" fmla="*/ 26 w 72"/>
                <a:gd name="T41" fmla="*/ 59 h 72"/>
                <a:gd name="T42" fmla="*/ 17 w 72"/>
                <a:gd name="T43" fmla="*/ 54 h 72"/>
                <a:gd name="T44" fmla="*/ 12 w 72"/>
                <a:gd name="T45" fmla="*/ 46 h 72"/>
                <a:gd name="T46" fmla="*/ 10 w 72"/>
                <a:gd name="T47" fmla="*/ 36 h 72"/>
                <a:gd name="T48" fmla="*/ 11 w 72"/>
                <a:gd name="T49" fmla="*/ 30 h 72"/>
                <a:gd name="T50" fmla="*/ 14 w 72"/>
                <a:gd name="T51" fmla="*/ 21 h 72"/>
                <a:gd name="T52" fmla="*/ 22 w 72"/>
                <a:gd name="T53" fmla="*/ 14 h 72"/>
                <a:gd name="T54" fmla="*/ 31 w 72"/>
                <a:gd name="T55" fmla="*/ 11 h 72"/>
                <a:gd name="T56" fmla="*/ 36 w 72"/>
                <a:gd name="T57" fmla="*/ 10 h 72"/>
                <a:gd name="T58" fmla="*/ 46 w 72"/>
                <a:gd name="T59" fmla="*/ 12 h 72"/>
                <a:gd name="T60" fmla="*/ 54 w 72"/>
                <a:gd name="T61" fmla="*/ 17 h 72"/>
                <a:gd name="T62" fmla="*/ 60 w 72"/>
                <a:gd name="T63" fmla="*/ 25 h 72"/>
                <a:gd name="T64" fmla="*/ 62 w 72"/>
                <a:gd name="T65" fmla="*/ 36 h 72"/>
                <a:gd name="T66" fmla="*/ 61 w 72"/>
                <a:gd name="T67" fmla="*/ 41 h 72"/>
                <a:gd name="T68" fmla="*/ 58 w 72"/>
                <a:gd name="T69" fmla="*/ 50 h 72"/>
                <a:gd name="T70" fmla="*/ 50 w 72"/>
                <a:gd name="T71" fmla="*/ 57 h 72"/>
                <a:gd name="T72" fmla="*/ 41 w 72"/>
                <a:gd name="T73" fmla="*/ 60 h 72"/>
                <a:gd name="T74" fmla="*/ 36 w 72"/>
                <a:gd name="T75"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0"/>
                  </a:moveTo>
                  <a:lnTo>
                    <a:pt x="36" y="0"/>
                  </a:lnTo>
                  <a:lnTo>
                    <a:pt x="29" y="1"/>
                  </a:lnTo>
                  <a:lnTo>
                    <a:pt x="22" y="3"/>
                  </a:lnTo>
                  <a:lnTo>
                    <a:pt x="15" y="6"/>
                  </a:lnTo>
                  <a:lnTo>
                    <a:pt x="10" y="10"/>
                  </a:lnTo>
                  <a:lnTo>
                    <a:pt x="6" y="15"/>
                  </a:lnTo>
                  <a:lnTo>
                    <a:pt x="3" y="21"/>
                  </a:lnTo>
                  <a:lnTo>
                    <a:pt x="1" y="28"/>
                  </a:lnTo>
                  <a:lnTo>
                    <a:pt x="0" y="36"/>
                  </a:lnTo>
                  <a:lnTo>
                    <a:pt x="0" y="36"/>
                  </a:lnTo>
                  <a:lnTo>
                    <a:pt x="1" y="43"/>
                  </a:lnTo>
                  <a:lnTo>
                    <a:pt x="3" y="50"/>
                  </a:lnTo>
                  <a:lnTo>
                    <a:pt x="6" y="56"/>
                  </a:lnTo>
                  <a:lnTo>
                    <a:pt x="10" y="61"/>
                  </a:lnTo>
                  <a:lnTo>
                    <a:pt x="15" y="65"/>
                  </a:lnTo>
                  <a:lnTo>
                    <a:pt x="22" y="68"/>
                  </a:lnTo>
                  <a:lnTo>
                    <a:pt x="29" y="71"/>
                  </a:lnTo>
                  <a:lnTo>
                    <a:pt x="36" y="72"/>
                  </a:lnTo>
                  <a:lnTo>
                    <a:pt x="36" y="72"/>
                  </a:lnTo>
                  <a:lnTo>
                    <a:pt x="43" y="71"/>
                  </a:lnTo>
                  <a:lnTo>
                    <a:pt x="50" y="68"/>
                  </a:lnTo>
                  <a:lnTo>
                    <a:pt x="57" y="65"/>
                  </a:lnTo>
                  <a:lnTo>
                    <a:pt x="62" y="61"/>
                  </a:lnTo>
                  <a:lnTo>
                    <a:pt x="66" y="56"/>
                  </a:lnTo>
                  <a:lnTo>
                    <a:pt x="69" y="50"/>
                  </a:lnTo>
                  <a:lnTo>
                    <a:pt x="71" y="43"/>
                  </a:lnTo>
                  <a:lnTo>
                    <a:pt x="72" y="36"/>
                  </a:lnTo>
                  <a:lnTo>
                    <a:pt x="72" y="36"/>
                  </a:lnTo>
                  <a:lnTo>
                    <a:pt x="71" y="28"/>
                  </a:lnTo>
                  <a:lnTo>
                    <a:pt x="69" y="21"/>
                  </a:lnTo>
                  <a:lnTo>
                    <a:pt x="66" y="15"/>
                  </a:lnTo>
                  <a:lnTo>
                    <a:pt x="62" y="10"/>
                  </a:lnTo>
                  <a:lnTo>
                    <a:pt x="57" y="6"/>
                  </a:lnTo>
                  <a:lnTo>
                    <a:pt x="50" y="3"/>
                  </a:lnTo>
                  <a:lnTo>
                    <a:pt x="43" y="1"/>
                  </a:lnTo>
                  <a:lnTo>
                    <a:pt x="36" y="0"/>
                  </a:lnTo>
                  <a:lnTo>
                    <a:pt x="36" y="0"/>
                  </a:lnTo>
                  <a:close/>
                  <a:moveTo>
                    <a:pt x="36" y="61"/>
                  </a:moveTo>
                  <a:lnTo>
                    <a:pt x="36" y="61"/>
                  </a:lnTo>
                  <a:lnTo>
                    <a:pt x="31" y="60"/>
                  </a:lnTo>
                  <a:lnTo>
                    <a:pt x="26" y="59"/>
                  </a:lnTo>
                  <a:lnTo>
                    <a:pt x="22" y="57"/>
                  </a:lnTo>
                  <a:lnTo>
                    <a:pt x="17" y="54"/>
                  </a:lnTo>
                  <a:lnTo>
                    <a:pt x="14" y="50"/>
                  </a:lnTo>
                  <a:lnTo>
                    <a:pt x="12" y="46"/>
                  </a:lnTo>
                  <a:lnTo>
                    <a:pt x="11" y="41"/>
                  </a:lnTo>
                  <a:lnTo>
                    <a:pt x="10" y="36"/>
                  </a:lnTo>
                  <a:lnTo>
                    <a:pt x="10" y="36"/>
                  </a:lnTo>
                  <a:lnTo>
                    <a:pt x="11" y="30"/>
                  </a:lnTo>
                  <a:lnTo>
                    <a:pt x="12" y="25"/>
                  </a:lnTo>
                  <a:lnTo>
                    <a:pt x="14" y="21"/>
                  </a:lnTo>
                  <a:lnTo>
                    <a:pt x="17" y="17"/>
                  </a:lnTo>
                  <a:lnTo>
                    <a:pt x="22" y="14"/>
                  </a:lnTo>
                  <a:lnTo>
                    <a:pt x="26" y="12"/>
                  </a:lnTo>
                  <a:lnTo>
                    <a:pt x="31" y="11"/>
                  </a:lnTo>
                  <a:lnTo>
                    <a:pt x="36" y="10"/>
                  </a:lnTo>
                  <a:lnTo>
                    <a:pt x="36" y="10"/>
                  </a:lnTo>
                  <a:lnTo>
                    <a:pt x="41" y="11"/>
                  </a:lnTo>
                  <a:lnTo>
                    <a:pt x="46" y="12"/>
                  </a:lnTo>
                  <a:lnTo>
                    <a:pt x="50" y="14"/>
                  </a:lnTo>
                  <a:lnTo>
                    <a:pt x="54" y="17"/>
                  </a:lnTo>
                  <a:lnTo>
                    <a:pt x="58" y="21"/>
                  </a:lnTo>
                  <a:lnTo>
                    <a:pt x="60" y="25"/>
                  </a:lnTo>
                  <a:lnTo>
                    <a:pt x="61" y="30"/>
                  </a:lnTo>
                  <a:lnTo>
                    <a:pt x="62" y="36"/>
                  </a:lnTo>
                  <a:lnTo>
                    <a:pt x="62" y="36"/>
                  </a:lnTo>
                  <a:lnTo>
                    <a:pt x="61" y="41"/>
                  </a:lnTo>
                  <a:lnTo>
                    <a:pt x="60" y="46"/>
                  </a:lnTo>
                  <a:lnTo>
                    <a:pt x="58" y="50"/>
                  </a:lnTo>
                  <a:lnTo>
                    <a:pt x="54" y="54"/>
                  </a:lnTo>
                  <a:lnTo>
                    <a:pt x="50" y="57"/>
                  </a:lnTo>
                  <a:lnTo>
                    <a:pt x="46" y="59"/>
                  </a:lnTo>
                  <a:lnTo>
                    <a:pt x="41" y="60"/>
                  </a:lnTo>
                  <a:lnTo>
                    <a:pt x="36" y="61"/>
                  </a:lnTo>
                  <a:lnTo>
                    <a:pt x="36" y="6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91" name="Freeform 178">
              <a:extLst>
                <a:ext uri="{FF2B5EF4-FFF2-40B4-BE49-F238E27FC236}">
                  <a16:creationId xmlns:a16="http://schemas.microsoft.com/office/drawing/2014/main" id="{7BAE0205-0CF9-49D6-9606-BBD1950C23D5}"/>
                </a:ext>
              </a:extLst>
            </p:cNvPr>
            <p:cNvSpPr>
              <a:spLocks noEditPoints="1"/>
            </p:cNvSpPr>
            <p:nvPr/>
          </p:nvSpPr>
          <p:spPr bwMode="auto">
            <a:xfrm>
              <a:off x="6765132" y="1685925"/>
              <a:ext cx="85725" cy="86916"/>
            </a:xfrm>
            <a:custGeom>
              <a:avLst/>
              <a:gdLst>
                <a:gd name="T0" fmla="*/ 36 w 72"/>
                <a:gd name="T1" fmla="*/ 73 h 73"/>
                <a:gd name="T2" fmla="*/ 50 w 72"/>
                <a:gd name="T3" fmla="*/ 69 h 73"/>
                <a:gd name="T4" fmla="*/ 62 w 72"/>
                <a:gd name="T5" fmla="*/ 62 h 73"/>
                <a:gd name="T6" fmla="*/ 69 w 72"/>
                <a:gd name="T7" fmla="*/ 51 h 73"/>
                <a:gd name="T8" fmla="*/ 72 w 72"/>
                <a:gd name="T9" fmla="*/ 37 h 73"/>
                <a:gd name="T10" fmla="*/ 71 w 72"/>
                <a:gd name="T11" fmla="*/ 29 h 73"/>
                <a:gd name="T12" fmla="*/ 66 w 72"/>
                <a:gd name="T13" fmla="*/ 16 h 73"/>
                <a:gd name="T14" fmla="*/ 57 w 72"/>
                <a:gd name="T15" fmla="*/ 7 h 73"/>
                <a:gd name="T16" fmla="*/ 43 w 72"/>
                <a:gd name="T17" fmla="*/ 2 h 73"/>
                <a:gd name="T18" fmla="*/ 36 w 72"/>
                <a:gd name="T19" fmla="*/ 0 h 73"/>
                <a:gd name="T20" fmla="*/ 22 w 72"/>
                <a:gd name="T21" fmla="*/ 4 h 73"/>
                <a:gd name="T22" fmla="*/ 10 w 72"/>
                <a:gd name="T23" fmla="*/ 11 h 73"/>
                <a:gd name="T24" fmla="*/ 3 w 72"/>
                <a:gd name="T25" fmla="*/ 22 h 73"/>
                <a:gd name="T26" fmla="*/ 0 w 72"/>
                <a:gd name="T27" fmla="*/ 37 h 73"/>
                <a:gd name="T28" fmla="*/ 1 w 72"/>
                <a:gd name="T29" fmla="*/ 44 h 73"/>
                <a:gd name="T30" fmla="*/ 6 w 72"/>
                <a:gd name="T31" fmla="*/ 57 h 73"/>
                <a:gd name="T32" fmla="*/ 15 w 72"/>
                <a:gd name="T33" fmla="*/ 66 h 73"/>
                <a:gd name="T34" fmla="*/ 29 w 72"/>
                <a:gd name="T35" fmla="*/ 72 h 73"/>
                <a:gd name="T36" fmla="*/ 36 w 72"/>
                <a:gd name="T37" fmla="*/ 73 h 73"/>
                <a:gd name="T38" fmla="*/ 36 w 72"/>
                <a:gd name="T39" fmla="*/ 11 h 73"/>
                <a:gd name="T40" fmla="*/ 46 w 72"/>
                <a:gd name="T41" fmla="*/ 13 h 73"/>
                <a:gd name="T42" fmla="*/ 54 w 72"/>
                <a:gd name="T43" fmla="*/ 18 h 73"/>
                <a:gd name="T44" fmla="*/ 60 w 72"/>
                <a:gd name="T45" fmla="*/ 26 h 73"/>
                <a:gd name="T46" fmla="*/ 62 w 72"/>
                <a:gd name="T47" fmla="*/ 37 h 73"/>
                <a:gd name="T48" fmla="*/ 61 w 72"/>
                <a:gd name="T49" fmla="*/ 42 h 73"/>
                <a:gd name="T50" fmla="*/ 58 w 72"/>
                <a:gd name="T51" fmla="*/ 51 h 73"/>
                <a:gd name="T52" fmla="*/ 50 w 72"/>
                <a:gd name="T53" fmla="*/ 58 h 73"/>
                <a:gd name="T54" fmla="*/ 41 w 72"/>
                <a:gd name="T55" fmla="*/ 61 h 73"/>
                <a:gd name="T56" fmla="*/ 36 w 72"/>
                <a:gd name="T57" fmla="*/ 62 h 73"/>
                <a:gd name="T58" fmla="*/ 26 w 72"/>
                <a:gd name="T59" fmla="*/ 60 h 73"/>
                <a:gd name="T60" fmla="*/ 17 w 72"/>
                <a:gd name="T61" fmla="*/ 55 h 73"/>
                <a:gd name="T62" fmla="*/ 12 w 72"/>
                <a:gd name="T63" fmla="*/ 47 h 73"/>
                <a:gd name="T64" fmla="*/ 10 w 72"/>
                <a:gd name="T65" fmla="*/ 37 h 73"/>
                <a:gd name="T66" fmla="*/ 11 w 72"/>
                <a:gd name="T67" fmla="*/ 31 h 73"/>
                <a:gd name="T68" fmla="*/ 14 w 72"/>
                <a:gd name="T69" fmla="*/ 22 h 73"/>
                <a:gd name="T70" fmla="*/ 22 w 72"/>
                <a:gd name="T71" fmla="*/ 15 h 73"/>
                <a:gd name="T72" fmla="*/ 31 w 72"/>
                <a:gd name="T73" fmla="*/ 12 h 73"/>
                <a:gd name="T74" fmla="*/ 36 w 72"/>
                <a:gd name="T75"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36" y="73"/>
                  </a:moveTo>
                  <a:lnTo>
                    <a:pt x="36" y="73"/>
                  </a:lnTo>
                  <a:lnTo>
                    <a:pt x="43" y="72"/>
                  </a:lnTo>
                  <a:lnTo>
                    <a:pt x="50" y="69"/>
                  </a:lnTo>
                  <a:lnTo>
                    <a:pt x="57" y="66"/>
                  </a:lnTo>
                  <a:lnTo>
                    <a:pt x="62" y="62"/>
                  </a:lnTo>
                  <a:lnTo>
                    <a:pt x="66" y="57"/>
                  </a:lnTo>
                  <a:lnTo>
                    <a:pt x="69" y="51"/>
                  </a:lnTo>
                  <a:lnTo>
                    <a:pt x="71" y="44"/>
                  </a:lnTo>
                  <a:lnTo>
                    <a:pt x="72" y="37"/>
                  </a:lnTo>
                  <a:lnTo>
                    <a:pt x="72" y="37"/>
                  </a:lnTo>
                  <a:lnTo>
                    <a:pt x="71" y="29"/>
                  </a:lnTo>
                  <a:lnTo>
                    <a:pt x="69" y="22"/>
                  </a:lnTo>
                  <a:lnTo>
                    <a:pt x="66" y="16"/>
                  </a:lnTo>
                  <a:lnTo>
                    <a:pt x="62" y="11"/>
                  </a:lnTo>
                  <a:lnTo>
                    <a:pt x="57" y="7"/>
                  </a:lnTo>
                  <a:lnTo>
                    <a:pt x="50" y="4"/>
                  </a:lnTo>
                  <a:lnTo>
                    <a:pt x="43" y="2"/>
                  </a:lnTo>
                  <a:lnTo>
                    <a:pt x="36" y="0"/>
                  </a:lnTo>
                  <a:lnTo>
                    <a:pt x="36" y="0"/>
                  </a:lnTo>
                  <a:lnTo>
                    <a:pt x="29" y="2"/>
                  </a:lnTo>
                  <a:lnTo>
                    <a:pt x="22" y="4"/>
                  </a:lnTo>
                  <a:lnTo>
                    <a:pt x="15" y="7"/>
                  </a:lnTo>
                  <a:lnTo>
                    <a:pt x="10" y="11"/>
                  </a:lnTo>
                  <a:lnTo>
                    <a:pt x="6" y="16"/>
                  </a:lnTo>
                  <a:lnTo>
                    <a:pt x="3" y="22"/>
                  </a:lnTo>
                  <a:lnTo>
                    <a:pt x="1" y="29"/>
                  </a:lnTo>
                  <a:lnTo>
                    <a:pt x="0" y="37"/>
                  </a:lnTo>
                  <a:lnTo>
                    <a:pt x="0" y="37"/>
                  </a:lnTo>
                  <a:lnTo>
                    <a:pt x="1" y="44"/>
                  </a:lnTo>
                  <a:lnTo>
                    <a:pt x="3" y="51"/>
                  </a:lnTo>
                  <a:lnTo>
                    <a:pt x="6" y="57"/>
                  </a:lnTo>
                  <a:lnTo>
                    <a:pt x="10" y="62"/>
                  </a:lnTo>
                  <a:lnTo>
                    <a:pt x="15" y="66"/>
                  </a:lnTo>
                  <a:lnTo>
                    <a:pt x="22" y="69"/>
                  </a:lnTo>
                  <a:lnTo>
                    <a:pt x="29" y="72"/>
                  </a:lnTo>
                  <a:lnTo>
                    <a:pt x="36" y="73"/>
                  </a:lnTo>
                  <a:lnTo>
                    <a:pt x="36" y="73"/>
                  </a:lnTo>
                  <a:close/>
                  <a:moveTo>
                    <a:pt x="36" y="11"/>
                  </a:moveTo>
                  <a:lnTo>
                    <a:pt x="36" y="11"/>
                  </a:lnTo>
                  <a:lnTo>
                    <a:pt x="41" y="12"/>
                  </a:lnTo>
                  <a:lnTo>
                    <a:pt x="46" y="13"/>
                  </a:lnTo>
                  <a:lnTo>
                    <a:pt x="50" y="15"/>
                  </a:lnTo>
                  <a:lnTo>
                    <a:pt x="54" y="18"/>
                  </a:lnTo>
                  <a:lnTo>
                    <a:pt x="58" y="22"/>
                  </a:lnTo>
                  <a:lnTo>
                    <a:pt x="60" y="26"/>
                  </a:lnTo>
                  <a:lnTo>
                    <a:pt x="61" y="31"/>
                  </a:lnTo>
                  <a:lnTo>
                    <a:pt x="62" y="37"/>
                  </a:lnTo>
                  <a:lnTo>
                    <a:pt x="62" y="37"/>
                  </a:lnTo>
                  <a:lnTo>
                    <a:pt x="61" y="42"/>
                  </a:lnTo>
                  <a:lnTo>
                    <a:pt x="60" y="47"/>
                  </a:lnTo>
                  <a:lnTo>
                    <a:pt x="58" y="51"/>
                  </a:lnTo>
                  <a:lnTo>
                    <a:pt x="54" y="55"/>
                  </a:lnTo>
                  <a:lnTo>
                    <a:pt x="50" y="58"/>
                  </a:lnTo>
                  <a:lnTo>
                    <a:pt x="46" y="60"/>
                  </a:lnTo>
                  <a:lnTo>
                    <a:pt x="41" y="61"/>
                  </a:lnTo>
                  <a:lnTo>
                    <a:pt x="36" y="62"/>
                  </a:lnTo>
                  <a:lnTo>
                    <a:pt x="36" y="62"/>
                  </a:lnTo>
                  <a:lnTo>
                    <a:pt x="31" y="61"/>
                  </a:lnTo>
                  <a:lnTo>
                    <a:pt x="26" y="60"/>
                  </a:lnTo>
                  <a:lnTo>
                    <a:pt x="22" y="58"/>
                  </a:lnTo>
                  <a:lnTo>
                    <a:pt x="17" y="55"/>
                  </a:lnTo>
                  <a:lnTo>
                    <a:pt x="14" y="51"/>
                  </a:lnTo>
                  <a:lnTo>
                    <a:pt x="12" y="47"/>
                  </a:lnTo>
                  <a:lnTo>
                    <a:pt x="11" y="42"/>
                  </a:lnTo>
                  <a:lnTo>
                    <a:pt x="10" y="37"/>
                  </a:lnTo>
                  <a:lnTo>
                    <a:pt x="10" y="37"/>
                  </a:lnTo>
                  <a:lnTo>
                    <a:pt x="11" y="31"/>
                  </a:lnTo>
                  <a:lnTo>
                    <a:pt x="12" y="26"/>
                  </a:lnTo>
                  <a:lnTo>
                    <a:pt x="14" y="22"/>
                  </a:lnTo>
                  <a:lnTo>
                    <a:pt x="17" y="18"/>
                  </a:lnTo>
                  <a:lnTo>
                    <a:pt x="22" y="15"/>
                  </a:lnTo>
                  <a:lnTo>
                    <a:pt x="26" y="13"/>
                  </a:lnTo>
                  <a:lnTo>
                    <a:pt x="31" y="12"/>
                  </a:lnTo>
                  <a:lnTo>
                    <a:pt x="36" y="11"/>
                  </a:lnTo>
                  <a:lnTo>
                    <a:pt x="36" y="1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92" name="Freeform 179">
              <a:extLst>
                <a:ext uri="{FF2B5EF4-FFF2-40B4-BE49-F238E27FC236}">
                  <a16:creationId xmlns:a16="http://schemas.microsoft.com/office/drawing/2014/main" id="{A0E16D84-CB6B-4C85-B2FA-9192A94F0478}"/>
                </a:ext>
              </a:extLst>
            </p:cNvPr>
            <p:cNvSpPr>
              <a:spLocks noEditPoints="1"/>
            </p:cNvSpPr>
            <p:nvPr/>
          </p:nvSpPr>
          <p:spPr bwMode="auto">
            <a:xfrm>
              <a:off x="7181850" y="1685925"/>
              <a:ext cx="85725" cy="86916"/>
            </a:xfrm>
            <a:custGeom>
              <a:avLst/>
              <a:gdLst>
                <a:gd name="T0" fmla="*/ 36 w 72"/>
                <a:gd name="T1" fmla="*/ 0 h 73"/>
                <a:gd name="T2" fmla="*/ 22 w 72"/>
                <a:gd name="T3" fmla="*/ 4 h 73"/>
                <a:gd name="T4" fmla="*/ 10 w 72"/>
                <a:gd name="T5" fmla="*/ 11 h 73"/>
                <a:gd name="T6" fmla="*/ 3 w 72"/>
                <a:gd name="T7" fmla="*/ 22 h 73"/>
                <a:gd name="T8" fmla="*/ 0 w 72"/>
                <a:gd name="T9" fmla="*/ 37 h 73"/>
                <a:gd name="T10" fmla="*/ 1 w 72"/>
                <a:gd name="T11" fmla="*/ 44 h 73"/>
                <a:gd name="T12" fmla="*/ 6 w 72"/>
                <a:gd name="T13" fmla="*/ 57 h 73"/>
                <a:gd name="T14" fmla="*/ 15 w 72"/>
                <a:gd name="T15" fmla="*/ 66 h 73"/>
                <a:gd name="T16" fmla="*/ 29 w 72"/>
                <a:gd name="T17" fmla="*/ 72 h 73"/>
                <a:gd name="T18" fmla="*/ 36 w 72"/>
                <a:gd name="T19" fmla="*/ 73 h 73"/>
                <a:gd name="T20" fmla="*/ 50 w 72"/>
                <a:gd name="T21" fmla="*/ 69 h 73"/>
                <a:gd name="T22" fmla="*/ 62 w 72"/>
                <a:gd name="T23" fmla="*/ 62 h 73"/>
                <a:gd name="T24" fmla="*/ 69 w 72"/>
                <a:gd name="T25" fmla="*/ 51 h 73"/>
                <a:gd name="T26" fmla="*/ 72 w 72"/>
                <a:gd name="T27" fmla="*/ 37 h 73"/>
                <a:gd name="T28" fmla="*/ 71 w 72"/>
                <a:gd name="T29" fmla="*/ 29 h 73"/>
                <a:gd name="T30" fmla="*/ 66 w 72"/>
                <a:gd name="T31" fmla="*/ 16 h 73"/>
                <a:gd name="T32" fmla="*/ 57 w 72"/>
                <a:gd name="T33" fmla="*/ 7 h 73"/>
                <a:gd name="T34" fmla="*/ 43 w 72"/>
                <a:gd name="T35" fmla="*/ 2 h 73"/>
                <a:gd name="T36" fmla="*/ 36 w 72"/>
                <a:gd name="T37" fmla="*/ 0 h 73"/>
                <a:gd name="T38" fmla="*/ 36 w 72"/>
                <a:gd name="T39" fmla="*/ 62 h 73"/>
                <a:gd name="T40" fmla="*/ 26 w 72"/>
                <a:gd name="T41" fmla="*/ 60 h 73"/>
                <a:gd name="T42" fmla="*/ 17 w 72"/>
                <a:gd name="T43" fmla="*/ 55 h 73"/>
                <a:gd name="T44" fmla="*/ 12 w 72"/>
                <a:gd name="T45" fmla="*/ 47 h 73"/>
                <a:gd name="T46" fmla="*/ 10 w 72"/>
                <a:gd name="T47" fmla="*/ 37 h 73"/>
                <a:gd name="T48" fmla="*/ 11 w 72"/>
                <a:gd name="T49" fmla="*/ 31 h 73"/>
                <a:gd name="T50" fmla="*/ 14 w 72"/>
                <a:gd name="T51" fmla="*/ 22 h 73"/>
                <a:gd name="T52" fmla="*/ 22 w 72"/>
                <a:gd name="T53" fmla="*/ 15 h 73"/>
                <a:gd name="T54" fmla="*/ 31 w 72"/>
                <a:gd name="T55" fmla="*/ 12 h 73"/>
                <a:gd name="T56" fmla="*/ 36 w 72"/>
                <a:gd name="T57" fmla="*/ 11 h 73"/>
                <a:gd name="T58" fmla="*/ 46 w 72"/>
                <a:gd name="T59" fmla="*/ 13 h 73"/>
                <a:gd name="T60" fmla="*/ 54 w 72"/>
                <a:gd name="T61" fmla="*/ 18 h 73"/>
                <a:gd name="T62" fmla="*/ 60 w 72"/>
                <a:gd name="T63" fmla="*/ 26 h 73"/>
                <a:gd name="T64" fmla="*/ 62 w 72"/>
                <a:gd name="T65" fmla="*/ 37 h 73"/>
                <a:gd name="T66" fmla="*/ 61 w 72"/>
                <a:gd name="T67" fmla="*/ 42 h 73"/>
                <a:gd name="T68" fmla="*/ 58 w 72"/>
                <a:gd name="T69" fmla="*/ 51 h 73"/>
                <a:gd name="T70" fmla="*/ 50 w 72"/>
                <a:gd name="T71" fmla="*/ 58 h 73"/>
                <a:gd name="T72" fmla="*/ 41 w 72"/>
                <a:gd name="T73" fmla="*/ 61 h 73"/>
                <a:gd name="T74" fmla="*/ 36 w 72"/>
                <a:gd name="T75"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36" y="0"/>
                  </a:moveTo>
                  <a:lnTo>
                    <a:pt x="36" y="0"/>
                  </a:lnTo>
                  <a:lnTo>
                    <a:pt x="29" y="2"/>
                  </a:lnTo>
                  <a:lnTo>
                    <a:pt x="22" y="4"/>
                  </a:lnTo>
                  <a:lnTo>
                    <a:pt x="15" y="7"/>
                  </a:lnTo>
                  <a:lnTo>
                    <a:pt x="10" y="11"/>
                  </a:lnTo>
                  <a:lnTo>
                    <a:pt x="6" y="16"/>
                  </a:lnTo>
                  <a:lnTo>
                    <a:pt x="3" y="22"/>
                  </a:lnTo>
                  <a:lnTo>
                    <a:pt x="1" y="29"/>
                  </a:lnTo>
                  <a:lnTo>
                    <a:pt x="0" y="37"/>
                  </a:lnTo>
                  <a:lnTo>
                    <a:pt x="0" y="37"/>
                  </a:lnTo>
                  <a:lnTo>
                    <a:pt x="1" y="44"/>
                  </a:lnTo>
                  <a:lnTo>
                    <a:pt x="3" y="51"/>
                  </a:lnTo>
                  <a:lnTo>
                    <a:pt x="6" y="57"/>
                  </a:lnTo>
                  <a:lnTo>
                    <a:pt x="10" y="62"/>
                  </a:lnTo>
                  <a:lnTo>
                    <a:pt x="15" y="66"/>
                  </a:lnTo>
                  <a:lnTo>
                    <a:pt x="22" y="69"/>
                  </a:lnTo>
                  <a:lnTo>
                    <a:pt x="29" y="72"/>
                  </a:lnTo>
                  <a:lnTo>
                    <a:pt x="36" y="73"/>
                  </a:lnTo>
                  <a:lnTo>
                    <a:pt x="36" y="73"/>
                  </a:lnTo>
                  <a:lnTo>
                    <a:pt x="43" y="72"/>
                  </a:lnTo>
                  <a:lnTo>
                    <a:pt x="50" y="69"/>
                  </a:lnTo>
                  <a:lnTo>
                    <a:pt x="57" y="66"/>
                  </a:lnTo>
                  <a:lnTo>
                    <a:pt x="62" y="62"/>
                  </a:lnTo>
                  <a:lnTo>
                    <a:pt x="66" y="57"/>
                  </a:lnTo>
                  <a:lnTo>
                    <a:pt x="69" y="51"/>
                  </a:lnTo>
                  <a:lnTo>
                    <a:pt x="71" y="44"/>
                  </a:lnTo>
                  <a:lnTo>
                    <a:pt x="72" y="37"/>
                  </a:lnTo>
                  <a:lnTo>
                    <a:pt x="72" y="37"/>
                  </a:lnTo>
                  <a:lnTo>
                    <a:pt x="71" y="29"/>
                  </a:lnTo>
                  <a:lnTo>
                    <a:pt x="69" y="22"/>
                  </a:lnTo>
                  <a:lnTo>
                    <a:pt x="66" y="16"/>
                  </a:lnTo>
                  <a:lnTo>
                    <a:pt x="62" y="11"/>
                  </a:lnTo>
                  <a:lnTo>
                    <a:pt x="57" y="7"/>
                  </a:lnTo>
                  <a:lnTo>
                    <a:pt x="50" y="4"/>
                  </a:lnTo>
                  <a:lnTo>
                    <a:pt x="43" y="2"/>
                  </a:lnTo>
                  <a:lnTo>
                    <a:pt x="36" y="0"/>
                  </a:lnTo>
                  <a:lnTo>
                    <a:pt x="36" y="0"/>
                  </a:lnTo>
                  <a:close/>
                  <a:moveTo>
                    <a:pt x="36" y="62"/>
                  </a:moveTo>
                  <a:lnTo>
                    <a:pt x="36" y="62"/>
                  </a:lnTo>
                  <a:lnTo>
                    <a:pt x="31" y="61"/>
                  </a:lnTo>
                  <a:lnTo>
                    <a:pt x="26" y="60"/>
                  </a:lnTo>
                  <a:lnTo>
                    <a:pt x="22" y="58"/>
                  </a:lnTo>
                  <a:lnTo>
                    <a:pt x="17" y="55"/>
                  </a:lnTo>
                  <a:lnTo>
                    <a:pt x="14" y="51"/>
                  </a:lnTo>
                  <a:lnTo>
                    <a:pt x="12" y="47"/>
                  </a:lnTo>
                  <a:lnTo>
                    <a:pt x="11" y="42"/>
                  </a:lnTo>
                  <a:lnTo>
                    <a:pt x="10" y="37"/>
                  </a:lnTo>
                  <a:lnTo>
                    <a:pt x="10" y="37"/>
                  </a:lnTo>
                  <a:lnTo>
                    <a:pt x="11" y="31"/>
                  </a:lnTo>
                  <a:lnTo>
                    <a:pt x="12" y="26"/>
                  </a:lnTo>
                  <a:lnTo>
                    <a:pt x="14" y="22"/>
                  </a:lnTo>
                  <a:lnTo>
                    <a:pt x="17" y="18"/>
                  </a:lnTo>
                  <a:lnTo>
                    <a:pt x="22" y="15"/>
                  </a:lnTo>
                  <a:lnTo>
                    <a:pt x="26" y="13"/>
                  </a:lnTo>
                  <a:lnTo>
                    <a:pt x="31" y="12"/>
                  </a:lnTo>
                  <a:lnTo>
                    <a:pt x="36" y="11"/>
                  </a:lnTo>
                  <a:lnTo>
                    <a:pt x="36" y="11"/>
                  </a:lnTo>
                  <a:lnTo>
                    <a:pt x="41" y="12"/>
                  </a:lnTo>
                  <a:lnTo>
                    <a:pt x="46" y="13"/>
                  </a:lnTo>
                  <a:lnTo>
                    <a:pt x="50" y="15"/>
                  </a:lnTo>
                  <a:lnTo>
                    <a:pt x="54" y="18"/>
                  </a:lnTo>
                  <a:lnTo>
                    <a:pt x="58" y="22"/>
                  </a:lnTo>
                  <a:lnTo>
                    <a:pt x="60" y="26"/>
                  </a:lnTo>
                  <a:lnTo>
                    <a:pt x="61" y="31"/>
                  </a:lnTo>
                  <a:lnTo>
                    <a:pt x="62" y="37"/>
                  </a:lnTo>
                  <a:lnTo>
                    <a:pt x="62" y="37"/>
                  </a:lnTo>
                  <a:lnTo>
                    <a:pt x="61" y="42"/>
                  </a:lnTo>
                  <a:lnTo>
                    <a:pt x="60" y="47"/>
                  </a:lnTo>
                  <a:lnTo>
                    <a:pt x="58" y="51"/>
                  </a:lnTo>
                  <a:lnTo>
                    <a:pt x="54" y="55"/>
                  </a:lnTo>
                  <a:lnTo>
                    <a:pt x="50" y="58"/>
                  </a:lnTo>
                  <a:lnTo>
                    <a:pt x="46" y="60"/>
                  </a:lnTo>
                  <a:lnTo>
                    <a:pt x="41" y="61"/>
                  </a:lnTo>
                  <a:lnTo>
                    <a:pt x="36" y="62"/>
                  </a:lnTo>
                  <a:lnTo>
                    <a:pt x="36" y="6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93" name="Freeform 180">
              <a:extLst>
                <a:ext uri="{FF2B5EF4-FFF2-40B4-BE49-F238E27FC236}">
                  <a16:creationId xmlns:a16="http://schemas.microsoft.com/office/drawing/2014/main" id="{FE3B308B-243A-4D2F-84B7-FB46B1A0D59B}"/>
                </a:ext>
              </a:extLst>
            </p:cNvPr>
            <p:cNvSpPr>
              <a:spLocks noEditPoints="1"/>
            </p:cNvSpPr>
            <p:nvPr/>
          </p:nvSpPr>
          <p:spPr bwMode="auto">
            <a:xfrm>
              <a:off x="6838951" y="1343025"/>
              <a:ext cx="354806" cy="355997"/>
            </a:xfrm>
            <a:custGeom>
              <a:avLst/>
              <a:gdLst>
                <a:gd name="T0" fmla="*/ 91 w 298"/>
                <a:gd name="T1" fmla="*/ 12 h 299"/>
                <a:gd name="T2" fmla="*/ 25 w 298"/>
                <a:gd name="T3" fmla="*/ 66 h 299"/>
                <a:gd name="T4" fmla="*/ 0 w 298"/>
                <a:gd name="T5" fmla="*/ 150 h 299"/>
                <a:gd name="T6" fmla="*/ 18 w 298"/>
                <a:gd name="T7" fmla="*/ 221 h 299"/>
                <a:gd name="T8" fmla="*/ 78 w 298"/>
                <a:gd name="T9" fmla="*/ 280 h 299"/>
                <a:gd name="T10" fmla="*/ 149 w 298"/>
                <a:gd name="T11" fmla="*/ 299 h 299"/>
                <a:gd name="T12" fmla="*/ 232 w 298"/>
                <a:gd name="T13" fmla="*/ 273 h 299"/>
                <a:gd name="T14" fmla="*/ 287 w 298"/>
                <a:gd name="T15" fmla="*/ 207 h 299"/>
                <a:gd name="T16" fmla="*/ 297 w 298"/>
                <a:gd name="T17" fmla="*/ 134 h 299"/>
                <a:gd name="T18" fmla="*/ 264 w 298"/>
                <a:gd name="T19" fmla="*/ 55 h 299"/>
                <a:gd name="T20" fmla="*/ 193 w 298"/>
                <a:gd name="T21" fmla="*/ 7 h 299"/>
                <a:gd name="T22" fmla="*/ 137 w 298"/>
                <a:gd name="T23" fmla="*/ 12 h 299"/>
                <a:gd name="T24" fmla="*/ 80 w 298"/>
                <a:gd name="T25" fmla="*/ 70 h 299"/>
                <a:gd name="T26" fmla="*/ 68 w 298"/>
                <a:gd name="T27" fmla="*/ 37 h 299"/>
                <a:gd name="T28" fmla="*/ 137 w 298"/>
                <a:gd name="T29" fmla="*/ 12 h 299"/>
                <a:gd name="T30" fmla="*/ 76 w 298"/>
                <a:gd name="T31" fmla="*/ 80 h 299"/>
                <a:gd name="T32" fmla="*/ 76 w 298"/>
                <a:gd name="T33" fmla="*/ 144 h 299"/>
                <a:gd name="T34" fmla="*/ 19 w 298"/>
                <a:gd name="T35" fmla="*/ 99 h 299"/>
                <a:gd name="T36" fmla="*/ 42 w 298"/>
                <a:gd name="T37" fmla="*/ 238 h 299"/>
                <a:gd name="T38" fmla="*/ 16 w 298"/>
                <a:gd name="T39" fmla="*/ 189 h 299"/>
                <a:gd name="T40" fmla="*/ 77 w 298"/>
                <a:gd name="T41" fmla="*/ 170 h 299"/>
                <a:gd name="T42" fmla="*/ 65 w 298"/>
                <a:gd name="T43" fmla="*/ 225 h 299"/>
                <a:gd name="T44" fmla="*/ 59 w 298"/>
                <a:gd name="T45" fmla="*/ 239 h 299"/>
                <a:gd name="T46" fmla="*/ 111 w 298"/>
                <a:gd name="T47" fmla="*/ 259 h 299"/>
                <a:gd name="T48" fmla="*/ 100 w 298"/>
                <a:gd name="T49" fmla="*/ 279 h 299"/>
                <a:gd name="T50" fmla="*/ 49 w 298"/>
                <a:gd name="T51" fmla="*/ 246 h 299"/>
                <a:gd name="T52" fmla="*/ 102 w 298"/>
                <a:gd name="T53" fmla="*/ 222 h 299"/>
                <a:gd name="T54" fmla="*/ 144 w 298"/>
                <a:gd name="T55" fmla="*/ 281 h 299"/>
                <a:gd name="T56" fmla="*/ 97 w 298"/>
                <a:gd name="T57" fmla="*/ 212 h 299"/>
                <a:gd name="T58" fmla="*/ 144 w 298"/>
                <a:gd name="T59" fmla="*/ 155 h 299"/>
                <a:gd name="T60" fmla="*/ 89 w 298"/>
                <a:gd name="T61" fmla="*/ 116 h 299"/>
                <a:gd name="T62" fmla="*/ 132 w 298"/>
                <a:gd name="T63" fmla="*/ 94 h 299"/>
                <a:gd name="T64" fmla="*/ 122 w 298"/>
                <a:gd name="T65" fmla="*/ 82 h 299"/>
                <a:gd name="T66" fmla="*/ 130 w 298"/>
                <a:gd name="T67" fmla="*/ 31 h 299"/>
                <a:gd name="T68" fmla="*/ 268 w 298"/>
                <a:gd name="T69" fmla="*/ 80 h 299"/>
                <a:gd name="T70" fmla="*/ 288 w 298"/>
                <a:gd name="T71" fmla="*/ 144 h 299"/>
                <a:gd name="T72" fmla="*/ 211 w 298"/>
                <a:gd name="T73" fmla="*/ 84 h 299"/>
                <a:gd name="T74" fmla="*/ 256 w 298"/>
                <a:gd name="T75" fmla="*/ 61 h 299"/>
                <a:gd name="T76" fmla="*/ 207 w 298"/>
                <a:gd name="T77" fmla="*/ 74 h 299"/>
                <a:gd name="T78" fmla="*/ 161 w 298"/>
                <a:gd name="T79" fmla="*/ 12 h 299"/>
                <a:gd name="T80" fmla="*/ 230 w 298"/>
                <a:gd name="T81" fmla="*/ 37 h 299"/>
                <a:gd name="T82" fmla="*/ 167 w 298"/>
                <a:gd name="T83" fmla="*/ 31 h 299"/>
                <a:gd name="T84" fmla="*/ 176 w 298"/>
                <a:gd name="T85" fmla="*/ 82 h 299"/>
                <a:gd name="T86" fmla="*/ 165 w 298"/>
                <a:gd name="T87" fmla="*/ 94 h 299"/>
                <a:gd name="T88" fmla="*/ 209 w 298"/>
                <a:gd name="T89" fmla="*/ 116 h 299"/>
                <a:gd name="T90" fmla="*/ 212 w 298"/>
                <a:gd name="T91" fmla="*/ 155 h 299"/>
                <a:gd name="T92" fmla="*/ 200 w 298"/>
                <a:gd name="T93" fmla="*/ 212 h 299"/>
                <a:gd name="T94" fmla="*/ 154 w 298"/>
                <a:gd name="T95" fmla="*/ 281 h 299"/>
                <a:gd name="T96" fmla="*/ 196 w 298"/>
                <a:gd name="T97" fmla="*/ 222 h 299"/>
                <a:gd name="T98" fmla="*/ 154 w 298"/>
                <a:gd name="T99" fmla="*/ 281 h 299"/>
                <a:gd name="T100" fmla="*/ 207 w 298"/>
                <a:gd name="T101" fmla="*/ 225 h 299"/>
                <a:gd name="T102" fmla="*/ 249 w 298"/>
                <a:gd name="T103" fmla="*/ 246 h 299"/>
                <a:gd name="T104" fmla="*/ 187 w 298"/>
                <a:gd name="T105" fmla="*/ 283 h 299"/>
                <a:gd name="T106" fmla="*/ 245 w 298"/>
                <a:gd name="T107" fmla="*/ 231 h 299"/>
                <a:gd name="T108" fmla="*/ 219 w 298"/>
                <a:gd name="T109" fmla="*/ 186 h 299"/>
                <a:gd name="T110" fmla="*/ 285 w 298"/>
                <a:gd name="T111" fmla="*/ 178 h 299"/>
                <a:gd name="T112" fmla="*/ 256 w 298"/>
                <a:gd name="T113" fmla="*/ 23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299">
                  <a:moveTo>
                    <a:pt x="149" y="0"/>
                  </a:moveTo>
                  <a:lnTo>
                    <a:pt x="149" y="0"/>
                  </a:lnTo>
                  <a:lnTo>
                    <a:pt x="133" y="1"/>
                  </a:lnTo>
                  <a:lnTo>
                    <a:pt x="119" y="3"/>
                  </a:lnTo>
                  <a:lnTo>
                    <a:pt x="105" y="7"/>
                  </a:lnTo>
                  <a:lnTo>
                    <a:pt x="91" y="12"/>
                  </a:lnTo>
                  <a:lnTo>
                    <a:pt x="78" y="19"/>
                  </a:lnTo>
                  <a:lnTo>
                    <a:pt x="66" y="26"/>
                  </a:lnTo>
                  <a:lnTo>
                    <a:pt x="54" y="34"/>
                  </a:lnTo>
                  <a:lnTo>
                    <a:pt x="44" y="45"/>
                  </a:lnTo>
                  <a:lnTo>
                    <a:pt x="34" y="55"/>
                  </a:lnTo>
                  <a:lnTo>
                    <a:pt x="25" y="66"/>
                  </a:lnTo>
                  <a:lnTo>
                    <a:pt x="18" y="79"/>
                  </a:lnTo>
                  <a:lnTo>
                    <a:pt x="11" y="92"/>
                  </a:lnTo>
                  <a:lnTo>
                    <a:pt x="7" y="105"/>
                  </a:lnTo>
                  <a:lnTo>
                    <a:pt x="3" y="120"/>
                  </a:lnTo>
                  <a:lnTo>
                    <a:pt x="1" y="134"/>
                  </a:lnTo>
                  <a:lnTo>
                    <a:pt x="0" y="150"/>
                  </a:lnTo>
                  <a:lnTo>
                    <a:pt x="0" y="150"/>
                  </a:lnTo>
                  <a:lnTo>
                    <a:pt x="1" y="165"/>
                  </a:lnTo>
                  <a:lnTo>
                    <a:pt x="3" y="179"/>
                  </a:lnTo>
                  <a:lnTo>
                    <a:pt x="7" y="194"/>
                  </a:lnTo>
                  <a:lnTo>
                    <a:pt x="11" y="207"/>
                  </a:lnTo>
                  <a:lnTo>
                    <a:pt x="18" y="221"/>
                  </a:lnTo>
                  <a:lnTo>
                    <a:pt x="25" y="233"/>
                  </a:lnTo>
                  <a:lnTo>
                    <a:pt x="34" y="244"/>
                  </a:lnTo>
                  <a:lnTo>
                    <a:pt x="44" y="255"/>
                  </a:lnTo>
                  <a:lnTo>
                    <a:pt x="54" y="265"/>
                  </a:lnTo>
                  <a:lnTo>
                    <a:pt x="66" y="273"/>
                  </a:lnTo>
                  <a:lnTo>
                    <a:pt x="78" y="280"/>
                  </a:lnTo>
                  <a:lnTo>
                    <a:pt x="91" y="287"/>
                  </a:lnTo>
                  <a:lnTo>
                    <a:pt x="105" y="292"/>
                  </a:lnTo>
                  <a:lnTo>
                    <a:pt x="119" y="296"/>
                  </a:lnTo>
                  <a:lnTo>
                    <a:pt x="133" y="298"/>
                  </a:lnTo>
                  <a:lnTo>
                    <a:pt x="149" y="299"/>
                  </a:lnTo>
                  <a:lnTo>
                    <a:pt x="149" y="299"/>
                  </a:lnTo>
                  <a:lnTo>
                    <a:pt x="164" y="298"/>
                  </a:lnTo>
                  <a:lnTo>
                    <a:pt x="179" y="296"/>
                  </a:lnTo>
                  <a:lnTo>
                    <a:pt x="193" y="292"/>
                  </a:lnTo>
                  <a:lnTo>
                    <a:pt x="207" y="287"/>
                  </a:lnTo>
                  <a:lnTo>
                    <a:pt x="220" y="280"/>
                  </a:lnTo>
                  <a:lnTo>
                    <a:pt x="232" y="273"/>
                  </a:lnTo>
                  <a:lnTo>
                    <a:pt x="244" y="265"/>
                  </a:lnTo>
                  <a:lnTo>
                    <a:pt x="254" y="255"/>
                  </a:lnTo>
                  <a:lnTo>
                    <a:pt x="264" y="244"/>
                  </a:lnTo>
                  <a:lnTo>
                    <a:pt x="272" y="233"/>
                  </a:lnTo>
                  <a:lnTo>
                    <a:pt x="280" y="221"/>
                  </a:lnTo>
                  <a:lnTo>
                    <a:pt x="287" y="207"/>
                  </a:lnTo>
                  <a:lnTo>
                    <a:pt x="291" y="194"/>
                  </a:lnTo>
                  <a:lnTo>
                    <a:pt x="295" y="179"/>
                  </a:lnTo>
                  <a:lnTo>
                    <a:pt x="297" y="165"/>
                  </a:lnTo>
                  <a:lnTo>
                    <a:pt x="298" y="150"/>
                  </a:lnTo>
                  <a:lnTo>
                    <a:pt x="298" y="150"/>
                  </a:lnTo>
                  <a:lnTo>
                    <a:pt x="297" y="134"/>
                  </a:lnTo>
                  <a:lnTo>
                    <a:pt x="295" y="120"/>
                  </a:lnTo>
                  <a:lnTo>
                    <a:pt x="291" y="105"/>
                  </a:lnTo>
                  <a:lnTo>
                    <a:pt x="287" y="92"/>
                  </a:lnTo>
                  <a:lnTo>
                    <a:pt x="280" y="79"/>
                  </a:lnTo>
                  <a:lnTo>
                    <a:pt x="272" y="66"/>
                  </a:lnTo>
                  <a:lnTo>
                    <a:pt x="264" y="55"/>
                  </a:lnTo>
                  <a:lnTo>
                    <a:pt x="254" y="45"/>
                  </a:lnTo>
                  <a:lnTo>
                    <a:pt x="244" y="34"/>
                  </a:lnTo>
                  <a:lnTo>
                    <a:pt x="232" y="26"/>
                  </a:lnTo>
                  <a:lnTo>
                    <a:pt x="220" y="19"/>
                  </a:lnTo>
                  <a:lnTo>
                    <a:pt x="207" y="12"/>
                  </a:lnTo>
                  <a:lnTo>
                    <a:pt x="193" y="7"/>
                  </a:lnTo>
                  <a:lnTo>
                    <a:pt x="179" y="3"/>
                  </a:lnTo>
                  <a:lnTo>
                    <a:pt x="164" y="1"/>
                  </a:lnTo>
                  <a:lnTo>
                    <a:pt x="149" y="0"/>
                  </a:lnTo>
                  <a:lnTo>
                    <a:pt x="149" y="0"/>
                  </a:lnTo>
                  <a:close/>
                  <a:moveTo>
                    <a:pt x="137" y="12"/>
                  </a:moveTo>
                  <a:lnTo>
                    <a:pt x="137" y="12"/>
                  </a:lnTo>
                  <a:lnTo>
                    <a:pt x="122" y="25"/>
                  </a:lnTo>
                  <a:lnTo>
                    <a:pt x="111" y="40"/>
                  </a:lnTo>
                  <a:lnTo>
                    <a:pt x="101" y="57"/>
                  </a:lnTo>
                  <a:lnTo>
                    <a:pt x="91" y="74"/>
                  </a:lnTo>
                  <a:lnTo>
                    <a:pt x="91" y="74"/>
                  </a:lnTo>
                  <a:lnTo>
                    <a:pt x="80" y="70"/>
                  </a:lnTo>
                  <a:lnTo>
                    <a:pt x="70" y="65"/>
                  </a:lnTo>
                  <a:lnTo>
                    <a:pt x="59" y="60"/>
                  </a:lnTo>
                  <a:lnTo>
                    <a:pt x="49" y="53"/>
                  </a:lnTo>
                  <a:lnTo>
                    <a:pt x="49" y="53"/>
                  </a:lnTo>
                  <a:lnTo>
                    <a:pt x="57" y="45"/>
                  </a:lnTo>
                  <a:lnTo>
                    <a:pt x="68" y="37"/>
                  </a:lnTo>
                  <a:lnTo>
                    <a:pt x="77" y="30"/>
                  </a:lnTo>
                  <a:lnTo>
                    <a:pt x="88" y="25"/>
                  </a:lnTo>
                  <a:lnTo>
                    <a:pt x="100" y="20"/>
                  </a:lnTo>
                  <a:lnTo>
                    <a:pt x="111" y="16"/>
                  </a:lnTo>
                  <a:lnTo>
                    <a:pt x="123" y="13"/>
                  </a:lnTo>
                  <a:lnTo>
                    <a:pt x="137" y="12"/>
                  </a:lnTo>
                  <a:lnTo>
                    <a:pt x="137" y="12"/>
                  </a:lnTo>
                  <a:close/>
                  <a:moveTo>
                    <a:pt x="42" y="61"/>
                  </a:moveTo>
                  <a:lnTo>
                    <a:pt x="42" y="61"/>
                  </a:lnTo>
                  <a:lnTo>
                    <a:pt x="53" y="68"/>
                  </a:lnTo>
                  <a:lnTo>
                    <a:pt x="65" y="74"/>
                  </a:lnTo>
                  <a:lnTo>
                    <a:pt x="76" y="80"/>
                  </a:lnTo>
                  <a:lnTo>
                    <a:pt x="87" y="84"/>
                  </a:lnTo>
                  <a:lnTo>
                    <a:pt x="87" y="84"/>
                  </a:lnTo>
                  <a:lnTo>
                    <a:pt x="83" y="99"/>
                  </a:lnTo>
                  <a:lnTo>
                    <a:pt x="79" y="114"/>
                  </a:lnTo>
                  <a:lnTo>
                    <a:pt x="77" y="129"/>
                  </a:lnTo>
                  <a:lnTo>
                    <a:pt x="76" y="144"/>
                  </a:lnTo>
                  <a:lnTo>
                    <a:pt x="10" y="144"/>
                  </a:lnTo>
                  <a:lnTo>
                    <a:pt x="10" y="144"/>
                  </a:lnTo>
                  <a:lnTo>
                    <a:pt x="11" y="133"/>
                  </a:lnTo>
                  <a:lnTo>
                    <a:pt x="13" y="121"/>
                  </a:lnTo>
                  <a:lnTo>
                    <a:pt x="16" y="110"/>
                  </a:lnTo>
                  <a:lnTo>
                    <a:pt x="19" y="99"/>
                  </a:lnTo>
                  <a:lnTo>
                    <a:pt x="23" y="89"/>
                  </a:lnTo>
                  <a:lnTo>
                    <a:pt x="30" y="80"/>
                  </a:lnTo>
                  <a:lnTo>
                    <a:pt x="35" y="70"/>
                  </a:lnTo>
                  <a:lnTo>
                    <a:pt x="42" y="61"/>
                  </a:lnTo>
                  <a:lnTo>
                    <a:pt x="42" y="61"/>
                  </a:lnTo>
                  <a:close/>
                  <a:moveTo>
                    <a:pt x="42" y="238"/>
                  </a:moveTo>
                  <a:lnTo>
                    <a:pt x="42" y="238"/>
                  </a:lnTo>
                  <a:lnTo>
                    <a:pt x="35" y="229"/>
                  </a:lnTo>
                  <a:lnTo>
                    <a:pt x="30" y="220"/>
                  </a:lnTo>
                  <a:lnTo>
                    <a:pt x="23" y="210"/>
                  </a:lnTo>
                  <a:lnTo>
                    <a:pt x="19" y="200"/>
                  </a:lnTo>
                  <a:lnTo>
                    <a:pt x="16" y="189"/>
                  </a:lnTo>
                  <a:lnTo>
                    <a:pt x="13" y="178"/>
                  </a:lnTo>
                  <a:lnTo>
                    <a:pt x="11" y="166"/>
                  </a:lnTo>
                  <a:lnTo>
                    <a:pt x="10" y="155"/>
                  </a:lnTo>
                  <a:lnTo>
                    <a:pt x="76" y="155"/>
                  </a:lnTo>
                  <a:lnTo>
                    <a:pt x="76" y="155"/>
                  </a:lnTo>
                  <a:lnTo>
                    <a:pt x="77" y="170"/>
                  </a:lnTo>
                  <a:lnTo>
                    <a:pt x="79" y="186"/>
                  </a:lnTo>
                  <a:lnTo>
                    <a:pt x="83" y="200"/>
                  </a:lnTo>
                  <a:lnTo>
                    <a:pt x="87" y="215"/>
                  </a:lnTo>
                  <a:lnTo>
                    <a:pt x="87" y="215"/>
                  </a:lnTo>
                  <a:lnTo>
                    <a:pt x="76" y="220"/>
                  </a:lnTo>
                  <a:lnTo>
                    <a:pt x="65" y="225"/>
                  </a:lnTo>
                  <a:lnTo>
                    <a:pt x="53" y="231"/>
                  </a:lnTo>
                  <a:lnTo>
                    <a:pt x="42" y="238"/>
                  </a:lnTo>
                  <a:lnTo>
                    <a:pt x="42" y="238"/>
                  </a:lnTo>
                  <a:close/>
                  <a:moveTo>
                    <a:pt x="49" y="246"/>
                  </a:moveTo>
                  <a:lnTo>
                    <a:pt x="49" y="246"/>
                  </a:lnTo>
                  <a:lnTo>
                    <a:pt x="59" y="239"/>
                  </a:lnTo>
                  <a:lnTo>
                    <a:pt x="70" y="234"/>
                  </a:lnTo>
                  <a:lnTo>
                    <a:pt x="80" y="229"/>
                  </a:lnTo>
                  <a:lnTo>
                    <a:pt x="91" y="225"/>
                  </a:lnTo>
                  <a:lnTo>
                    <a:pt x="91" y="225"/>
                  </a:lnTo>
                  <a:lnTo>
                    <a:pt x="101" y="242"/>
                  </a:lnTo>
                  <a:lnTo>
                    <a:pt x="111" y="259"/>
                  </a:lnTo>
                  <a:lnTo>
                    <a:pt x="122" y="274"/>
                  </a:lnTo>
                  <a:lnTo>
                    <a:pt x="137" y="287"/>
                  </a:lnTo>
                  <a:lnTo>
                    <a:pt x="137" y="287"/>
                  </a:lnTo>
                  <a:lnTo>
                    <a:pt x="123" y="286"/>
                  </a:lnTo>
                  <a:lnTo>
                    <a:pt x="111" y="283"/>
                  </a:lnTo>
                  <a:lnTo>
                    <a:pt x="100" y="279"/>
                  </a:lnTo>
                  <a:lnTo>
                    <a:pt x="88" y="274"/>
                  </a:lnTo>
                  <a:lnTo>
                    <a:pt x="77" y="269"/>
                  </a:lnTo>
                  <a:lnTo>
                    <a:pt x="68" y="262"/>
                  </a:lnTo>
                  <a:lnTo>
                    <a:pt x="57" y="255"/>
                  </a:lnTo>
                  <a:lnTo>
                    <a:pt x="49" y="246"/>
                  </a:lnTo>
                  <a:lnTo>
                    <a:pt x="49" y="246"/>
                  </a:lnTo>
                  <a:close/>
                  <a:moveTo>
                    <a:pt x="144" y="281"/>
                  </a:moveTo>
                  <a:lnTo>
                    <a:pt x="144" y="281"/>
                  </a:lnTo>
                  <a:lnTo>
                    <a:pt x="130" y="268"/>
                  </a:lnTo>
                  <a:lnTo>
                    <a:pt x="119" y="253"/>
                  </a:lnTo>
                  <a:lnTo>
                    <a:pt x="110" y="238"/>
                  </a:lnTo>
                  <a:lnTo>
                    <a:pt x="102" y="222"/>
                  </a:lnTo>
                  <a:lnTo>
                    <a:pt x="102" y="222"/>
                  </a:lnTo>
                  <a:lnTo>
                    <a:pt x="112" y="219"/>
                  </a:lnTo>
                  <a:lnTo>
                    <a:pt x="122" y="217"/>
                  </a:lnTo>
                  <a:lnTo>
                    <a:pt x="133" y="215"/>
                  </a:lnTo>
                  <a:lnTo>
                    <a:pt x="144" y="215"/>
                  </a:lnTo>
                  <a:lnTo>
                    <a:pt x="144" y="281"/>
                  </a:lnTo>
                  <a:close/>
                  <a:moveTo>
                    <a:pt x="144" y="205"/>
                  </a:moveTo>
                  <a:lnTo>
                    <a:pt x="144" y="205"/>
                  </a:lnTo>
                  <a:lnTo>
                    <a:pt x="132" y="205"/>
                  </a:lnTo>
                  <a:lnTo>
                    <a:pt x="120" y="207"/>
                  </a:lnTo>
                  <a:lnTo>
                    <a:pt x="109" y="209"/>
                  </a:lnTo>
                  <a:lnTo>
                    <a:pt x="97" y="212"/>
                  </a:lnTo>
                  <a:lnTo>
                    <a:pt x="97" y="212"/>
                  </a:lnTo>
                  <a:lnTo>
                    <a:pt x="93" y="198"/>
                  </a:lnTo>
                  <a:lnTo>
                    <a:pt x="89" y="184"/>
                  </a:lnTo>
                  <a:lnTo>
                    <a:pt x="87" y="169"/>
                  </a:lnTo>
                  <a:lnTo>
                    <a:pt x="86" y="155"/>
                  </a:lnTo>
                  <a:lnTo>
                    <a:pt x="144" y="155"/>
                  </a:lnTo>
                  <a:lnTo>
                    <a:pt x="144" y="205"/>
                  </a:lnTo>
                  <a:close/>
                  <a:moveTo>
                    <a:pt x="144" y="144"/>
                  </a:moveTo>
                  <a:lnTo>
                    <a:pt x="86" y="144"/>
                  </a:lnTo>
                  <a:lnTo>
                    <a:pt x="86" y="144"/>
                  </a:lnTo>
                  <a:lnTo>
                    <a:pt x="87" y="130"/>
                  </a:lnTo>
                  <a:lnTo>
                    <a:pt x="89" y="116"/>
                  </a:lnTo>
                  <a:lnTo>
                    <a:pt x="93" y="101"/>
                  </a:lnTo>
                  <a:lnTo>
                    <a:pt x="97" y="87"/>
                  </a:lnTo>
                  <a:lnTo>
                    <a:pt x="97" y="87"/>
                  </a:lnTo>
                  <a:lnTo>
                    <a:pt x="109" y="90"/>
                  </a:lnTo>
                  <a:lnTo>
                    <a:pt x="120" y="92"/>
                  </a:lnTo>
                  <a:lnTo>
                    <a:pt x="132" y="94"/>
                  </a:lnTo>
                  <a:lnTo>
                    <a:pt x="144" y="94"/>
                  </a:lnTo>
                  <a:lnTo>
                    <a:pt x="144" y="144"/>
                  </a:lnTo>
                  <a:close/>
                  <a:moveTo>
                    <a:pt x="144" y="84"/>
                  </a:moveTo>
                  <a:lnTo>
                    <a:pt x="144" y="84"/>
                  </a:lnTo>
                  <a:lnTo>
                    <a:pt x="133" y="84"/>
                  </a:lnTo>
                  <a:lnTo>
                    <a:pt x="122" y="82"/>
                  </a:lnTo>
                  <a:lnTo>
                    <a:pt x="112" y="81"/>
                  </a:lnTo>
                  <a:lnTo>
                    <a:pt x="102" y="77"/>
                  </a:lnTo>
                  <a:lnTo>
                    <a:pt x="102" y="77"/>
                  </a:lnTo>
                  <a:lnTo>
                    <a:pt x="110" y="61"/>
                  </a:lnTo>
                  <a:lnTo>
                    <a:pt x="119" y="46"/>
                  </a:lnTo>
                  <a:lnTo>
                    <a:pt x="130" y="31"/>
                  </a:lnTo>
                  <a:lnTo>
                    <a:pt x="144" y="18"/>
                  </a:lnTo>
                  <a:lnTo>
                    <a:pt x="144" y="84"/>
                  </a:lnTo>
                  <a:close/>
                  <a:moveTo>
                    <a:pt x="256" y="61"/>
                  </a:moveTo>
                  <a:lnTo>
                    <a:pt x="256" y="61"/>
                  </a:lnTo>
                  <a:lnTo>
                    <a:pt x="263" y="70"/>
                  </a:lnTo>
                  <a:lnTo>
                    <a:pt x="268" y="80"/>
                  </a:lnTo>
                  <a:lnTo>
                    <a:pt x="275" y="89"/>
                  </a:lnTo>
                  <a:lnTo>
                    <a:pt x="279" y="99"/>
                  </a:lnTo>
                  <a:lnTo>
                    <a:pt x="282" y="110"/>
                  </a:lnTo>
                  <a:lnTo>
                    <a:pt x="285" y="121"/>
                  </a:lnTo>
                  <a:lnTo>
                    <a:pt x="287" y="133"/>
                  </a:lnTo>
                  <a:lnTo>
                    <a:pt x="288" y="144"/>
                  </a:lnTo>
                  <a:lnTo>
                    <a:pt x="222" y="144"/>
                  </a:lnTo>
                  <a:lnTo>
                    <a:pt x="222" y="144"/>
                  </a:lnTo>
                  <a:lnTo>
                    <a:pt x="221" y="129"/>
                  </a:lnTo>
                  <a:lnTo>
                    <a:pt x="219" y="114"/>
                  </a:lnTo>
                  <a:lnTo>
                    <a:pt x="215" y="99"/>
                  </a:lnTo>
                  <a:lnTo>
                    <a:pt x="211" y="84"/>
                  </a:lnTo>
                  <a:lnTo>
                    <a:pt x="211" y="84"/>
                  </a:lnTo>
                  <a:lnTo>
                    <a:pt x="222" y="80"/>
                  </a:lnTo>
                  <a:lnTo>
                    <a:pt x="233" y="74"/>
                  </a:lnTo>
                  <a:lnTo>
                    <a:pt x="245" y="68"/>
                  </a:lnTo>
                  <a:lnTo>
                    <a:pt x="256" y="61"/>
                  </a:lnTo>
                  <a:lnTo>
                    <a:pt x="256" y="61"/>
                  </a:lnTo>
                  <a:close/>
                  <a:moveTo>
                    <a:pt x="249" y="53"/>
                  </a:moveTo>
                  <a:lnTo>
                    <a:pt x="249" y="53"/>
                  </a:lnTo>
                  <a:lnTo>
                    <a:pt x="238" y="60"/>
                  </a:lnTo>
                  <a:lnTo>
                    <a:pt x="228" y="65"/>
                  </a:lnTo>
                  <a:lnTo>
                    <a:pt x="218" y="70"/>
                  </a:lnTo>
                  <a:lnTo>
                    <a:pt x="207" y="74"/>
                  </a:lnTo>
                  <a:lnTo>
                    <a:pt x="207" y="74"/>
                  </a:lnTo>
                  <a:lnTo>
                    <a:pt x="197" y="57"/>
                  </a:lnTo>
                  <a:lnTo>
                    <a:pt x="187" y="40"/>
                  </a:lnTo>
                  <a:lnTo>
                    <a:pt x="176" y="25"/>
                  </a:lnTo>
                  <a:lnTo>
                    <a:pt x="161" y="12"/>
                  </a:lnTo>
                  <a:lnTo>
                    <a:pt x="161" y="12"/>
                  </a:lnTo>
                  <a:lnTo>
                    <a:pt x="175" y="13"/>
                  </a:lnTo>
                  <a:lnTo>
                    <a:pt x="187" y="16"/>
                  </a:lnTo>
                  <a:lnTo>
                    <a:pt x="198" y="20"/>
                  </a:lnTo>
                  <a:lnTo>
                    <a:pt x="210" y="25"/>
                  </a:lnTo>
                  <a:lnTo>
                    <a:pt x="221" y="30"/>
                  </a:lnTo>
                  <a:lnTo>
                    <a:pt x="230" y="37"/>
                  </a:lnTo>
                  <a:lnTo>
                    <a:pt x="241" y="45"/>
                  </a:lnTo>
                  <a:lnTo>
                    <a:pt x="249" y="53"/>
                  </a:lnTo>
                  <a:lnTo>
                    <a:pt x="249" y="53"/>
                  </a:lnTo>
                  <a:close/>
                  <a:moveTo>
                    <a:pt x="154" y="18"/>
                  </a:moveTo>
                  <a:lnTo>
                    <a:pt x="154" y="18"/>
                  </a:lnTo>
                  <a:lnTo>
                    <a:pt x="167" y="31"/>
                  </a:lnTo>
                  <a:lnTo>
                    <a:pt x="179" y="46"/>
                  </a:lnTo>
                  <a:lnTo>
                    <a:pt x="188" y="61"/>
                  </a:lnTo>
                  <a:lnTo>
                    <a:pt x="196" y="77"/>
                  </a:lnTo>
                  <a:lnTo>
                    <a:pt x="196" y="77"/>
                  </a:lnTo>
                  <a:lnTo>
                    <a:pt x="186" y="81"/>
                  </a:lnTo>
                  <a:lnTo>
                    <a:pt x="176" y="82"/>
                  </a:lnTo>
                  <a:lnTo>
                    <a:pt x="164" y="84"/>
                  </a:lnTo>
                  <a:lnTo>
                    <a:pt x="154" y="84"/>
                  </a:lnTo>
                  <a:lnTo>
                    <a:pt x="154" y="18"/>
                  </a:lnTo>
                  <a:close/>
                  <a:moveTo>
                    <a:pt x="154" y="94"/>
                  </a:moveTo>
                  <a:lnTo>
                    <a:pt x="154" y="94"/>
                  </a:lnTo>
                  <a:lnTo>
                    <a:pt x="165" y="94"/>
                  </a:lnTo>
                  <a:lnTo>
                    <a:pt x="178" y="92"/>
                  </a:lnTo>
                  <a:lnTo>
                    <a:pt x="189" y="90"/>
                  </a:lnTo>
                  <a:lnTo>
                    <a:pt x="200" y="87"/>
                  </a:lnTo>
                  <a:lnTo>
                    <a:pt x="200" y="87"/>
                  </a:lnTo>
                  <a:lnTo>
                    <a:pt x="205" y="101"/>
                  </a:lnTo>
                  <a:lnTo>
                    <a:pt x="209" y="116"/>
                  </a:lnTo>
                  <a:lnTo>
                    <a:pt x="211" y="130"/>
                  </a:lnTo>
                  <a:lnTo>
                    <a:pt x="212" y="144"/>
                  </a:lnTo>
                  <a:lnTo>
                    <a:pt x="154" y="144"/>
                  </a:lnTo>
                  <a:lnTo>
                    <a:pt x="154" y="94"/>
                  </a:lnTo>
                  <a:close/>
                  <a:moveTo>
                    <a:pt x="154" y="155"/>
                  </a:moveTo>
                  <a:lnTo>
                    <a:pt x="212" y="155"/>
                  </a:lnTo>
                  <a:lnTo>
                    <a:pt x="212" y="155"/>
                  </a:lnTo>
                  <a:lnTo>
                    <a:pt x="211" y="169"/>
                  </a:lnTo>
                  <a:lnTo>
                    <a:pt x="209" y="184"/>
                  </a:lnTo>
                  <a:lnTo>
                    <a:pt x="205" y="198"/>
                  </a:lnTo>
                  <a:lnTo>
                    <a:pt x="200" y="212"/>
                  </a:lnTo>
                  <a:lnTo>
                    <a:pt x="200" y="212"/>
                  </a:lnTo>
                  <a:lnTo>
                    <a:pt x="189" y="209"/>
                  </a:lnTo>
                  <a:lnTo>
                    <a:pt x="178" y="207"/>
                  </a:lnTo>
                  <a:lnTo>
                    <a:pt x="165" y="205"/>
                  </a:lnTo>
                  <a:lnTo>
                    <a:pt x="154" y="205"/>
                  </a:lnTo>
                  <a:lnTo>
                    <a:pt x="154" y="155"/>
                  </a:lnTo>
                  <a:close/>
                  <a:moveTo>
                    <a:pt x="154" y="281"/>
                  </a:moveTo>
                  <a:lnTo>
                    <a:pt x="154" y="215"/>
                  </a:lnTo>
                  <a:lnTo>
                    <a:pt x="154" y="215"/>
                  </a:lnTo>
                  <a:lnTo>
                    <a:pt x="164" y="215"/>
                  </a:lnTo>
                  <a:lnTo>
                    <a:pt x="176" y="217"/>
                  </a:lnTo>
                  <a:lnTo>
                    <a:pt x="186" y="219"/>
                  </a:lnTo>
                  <a:lnTo>
                    <a:pt x="196" y="222"/>
                  </a:lnTo>
                  <a:lnTo>
                    <a:pt x="196" y="222"/>
                  </a:lnTo>
                  <a:lnTo>
                    <a:pt x="188" y="238"/>
                  </a:lnTo>
                  <a:lnTo>
                    <a:pt x="179" y="253"/>
                  </a:lnTo>
                  <a:lnTo>
                    <a:pt x="167" y="268"/>
                  </a:lnTo>
                  <a:lnTo>
                    <a:pt x="154" y="281"/>
                  </a:lnTo>
                  <a:lnTo>
                    <a:pt x="154" y="281"/>
                  </a:lnTo>
                  <a:close/>
                  <a:moveTo>
                    <a:pt x="161" y="287"/>
                  </a:moveTo>
                  <a:lnTo>
                    <a:pt x="161" y="287"/>
                  </a:lnTo>
                  <a:lnTo>
                    <a:pt x="176" y="274"/>
                  </a:lnTo>
                  <a:lnTo>
                    <a:pt x="187" y="259"/>
                  </a:lnTo>
                  <a:lnTo>
                    <a:pt x="197" y="242"/>
                  </a:lnTo>
                  <a:lnTo>
                    <a:pt x="207" y="225"/>
                  </a:lnTo>
                  <a:lnTo>
                    <a:pt x="207" y="225"/>
                  </a:lnTo>
                  <a:lnTo>
                    <a:pt x="218" y="229"/>
                  </a:lnTo>
                  <a:lnTo>
                    <a:pt x="228" y="234"/>
                  </a:lnTo>
                  <a:lnTo>
                    <a:pt x="238" y="239"/>
                  </a:lnTo>
                  <a:lnTo>
                    <a:pt x="249" y="246"/>
                  </a:lnTo>
                  <a:lnTo>
                    <a:pt x="249" y="246"/>
                  </a:lnTo>
                  <a:lnTo>
                    <a:pt x="241" y="255"/>
                  </a:lnTo>
                  <a:lnTo>
                    <a:pt x="230" y="262"/>
                  </a:lnTo>
                  <a:lnTo>
                    <a:pt x="221" y="269"/>
                  </a:lnTo>
                  <a:lnTo>
                    <a:pt x="210" y="274"/>
                  </a:lnTo>
                  <a:lnTo>
                    <a:pt x="198" y="279"/>
                  </a:lnTo>
                  <a:lnTo>
                    <a:pt x="187" y="283"/>
                  </a:lnTo>
                  <a:lnTo>
                    <a:pt x="175" y="286"/>
                  </a:lnTo>
                  <a:lnTo>
                    <a:pt x="161" y="287"/>
                  </a:lnTo>
                  <a:lnTo>
                    <a:pt x="161" y="287"/>
                  </a:lnTo>
                  <a:close/>
                  <a:moveTo>
                    <a:pt x="256" y="238"/>
                  </a:moveTo>
                  <a:lnTo>
                    <a:pt x="256" y="238"/>
                  </a:lnTo>
                  <a:lnTo>
                    <a:pt x="245" y="231"/>
                  </a:lnTo>
                  <a:lnTo>
                    <a:pt x="233" y="225"/>
                  </a:lnTo>
                  <a:lnTo>
                    <a:pt x="222" y="220"/>
                  </a:lnTo>
                  <a:lnTo>
                    <a:pt x="211" y="215"/>
                  </a:lnTo>
                  <a:lnTo>
                    <a:pt x="211" y="215"/>
                  </a:lnTo>
                  <a:lnTo>
                    <a:pt x="215" y="200"/>
                  </a:lnTo>
                  <a:lnTo>
                    <a:pt x="219" y="186"/>
                  </a:lnTo>
                  <a:lnTo>
                    <a:pt x="221" y="170"/>
                  </a:lnTo>
                  <a:lnTo>
                    <a:pt x="222" y="155"/>
                  </a:lnTo>
                  <a:lnTo>
                    <a:pt x="288" y="155"/>
                  </a:lnTo>
                  <a:lnTo>
                    <a:pt x="288" y="155"/>
                  </a:lnTo>
                  <a:lnTo>
                    <a:pt x="287" y="166"/>
                  </a:lnTo>
                  <a:lnTo>
                    <a:pt x="285" y="178"/>
                  </a:lnTo>
                  <a:lnTo>
                    <a:pt x="282" y="189"/>
                  </a:lnTo>
                  <a:lnTo>
                    <a:pt x="279" y="200"/>
                  </a:lnTo>
                  <a:lnTo>
                    <a:pt x="275" y="210"/>
                  </a:lnTo>
                  <a:lnTo>
                    <a:pt x="268" y="220"/>
                  </a:lnTo>
                  <a:lnTo>
                    <a:pt x="263" y="229"/>
                  </a:lnTo>
                  <a:lnTo>
                    <a:pt x="256" y="238"/>
                  </a:lnTo>
                  <a:lnTo>
                    <a:pt x="256" y="238"/>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grpSp>
      <p:grpSp>
        <p:nvGrpSpPr>
          <p:cNvPr id="6" name="Group 5">
            <a:extLst>
              <a:ext uri="{FF2B5EF4-FFF2-40B4-BE49-F238E27FC236}">
                <a16:creationId xmlns:a16="http://schemas.microsoft.com/office/drawing/2014/main" id="{5DC1D5A7-29C1-405D-8392-3D164CDAEC1D}"/>
              </a:ext>
            </a:extLst>
          </p:cNvPr>
          <p:cNvGrpSpPr/>
          <p:nvPr/>
        </p:nvGrpSpPr>
        <p:grpSpPr>
          <a:xfrm>
            <a:off x="1307059" y="2733397"/>
            <a:ext cx="453232" cy="453233"/>
            <a:chOff x="6765132" y="4211240"/>
            <a:chExt cx="502444" cy="502445"/>
          </a:xfrm>
        </p:grpSpPr>
        <p:sp>
          <p:nvSpPr>
            <p:cNvPr id="7" name="Freeform 195">
              <a:extLst>
                <a:ext uri="{FF2B5EF4-FFF2-40B4-BE49-F238E27FC236}">
                  <a16:creationId xmlns:a16="http://schemas.microsoft.com/office/drawing/2014/main" id="{ABF9793D-6B37-4172-A792-F40E6E077DA2}"/>
                </a:ext>
              </a:extLst>
            </p:cNvPr>
            <p:cNvSpPr>
              <a:spLocks noEditPoints="1"/>
            </p:cNvSpPr>
            <p:nvPr/>
          </p:nvSpPr>
          <p:spPr bwMode="auto">
            <a:xfrm>
              <a:off x="6765132" y="4211241"/>
              <a:ext cx="85725" cy="85725"/>
            </a:xfrm>
            <a:custGeom>
              <a:avLst/>
              <a:gdLst>
                <a:gd name="T0" fmla="*/ 67 w 72"/>
                <a:gd name="T1" fmla="*/ 0 h 72"/>
                <a:gd name="T2" fmla="*/ 5 w 72"/>
                <a:gd name="T3" fmla="*/ 0 h 72"/>
                <a:gd name="T4" fmla="*/ 5 w 72"/>
                <a:gd name="T5" fmla="*/ 0 h 72"/>
                <a:gd name="T6" fmla="*/ 3 w 72"/>
                <a:gd name="T7" fmla="*/ 0 h 72"/>
                <a:gd name="T8" fmla="*/ 1 w 72"/>
                <a:gd name="T9" fmla="*/ 1 h 72"/>
                <a:gd name="T10" fmla="*/ 0 w 72"/>
                <a:gd name="T11" fmla="*/ 3 h 72"/>
                <a:gd name="T12" fmla="*/ 0 w 72"/>
                <a:gd name="T13" fmla="*/ 5 h 72"/>
                <a:gd name="T14" fmla="*/ 0 w 72"/>
                <a:gd name="T15" fmla="*/ 67 h 72"/>
                <a:gd name="T16" fmla="*/ 0 w 72"/>
                <a:gd name="T17" fmla="*/ 67 h 72"/>
                <a:gd name="T18" fmla="*/ 0 w 72"/>
                <a:gd name="T19" fmla="*/ 69 h 72"/>
                <a:gd name="T20" fmla="*/ 1 w 72"/>
                <a:gd name="T21" fmla="*/ 71 h 72"/>
                <a:gd name="T22" fmla="*/ 3 w 72"/>
                <a:gd name="T23" fmla="*/ 72 h 72"/>
                <a:gd name="T24" fmla="*/ 5 w 72"/>
                <a:gd name="T25" fmla="*/ 72 h 72"/>
                <a:gd name="T26" fmla="*/ 67 w 72"/>
                <a:gd name="T27" fmla="*/ 72 h 72"/>
                <a:gd name="T28" fmla="*/ 67 w 72"/>
                <a:gd name="T29" fmla="*/ 72 h 72"/>
                <a:gd name="T30" fmla="*/ 69 w 72"/>
                <a:gd name="T31" fmla="*/ 72 h 72"/>
                <a:gd name="T32" fmla="*/ 71 w 72"/>
                <a:gd name="T33" fmla="*/ 71 h 72"/>
                <a:gd name="T34" fmla="*/ 72 w 72"/>
                <a:gd name="T35" fmla="*/ 69 h 72"/>
                <a:gd name="T36" fmla="*/ 72 w 72"/>
                <a:gd name="T37" fmla="*/ 67 h 72"/>
                <a:gd name="T38" fmla="*/ 72 w 72"/>
                <a:gd name="T39" fmla="*/ 5 h 72"/>
                <a:gd name="T40" fmla="*/ 72 w 72"/>
                <a:gd name="T41" fmla="*/ 5 h 72"/>
                <a:gd name="T42" fmla="*/ 72 w 72"/>
                <a:gd name="T43" fmla="*/ 3 h 72"/>
                <a:gd name="T44" fmla="*/ 71 w 72"/>
                <a:gd name="T45" fmla="*/ 1 h 72"/>
                <a:gd name="T46" fmla="*/ 69 w 72"/>
                <a:gd name="T47" fmla="*/ 0 h 72"/>
                <a:gd name="T48" fmla="*/ 67 w 72"/>
                <a:gd name="T49" fmla="*/ 0 h 72"/>
                <a:gd name="T50" fmla="*/ 67 w 72"/>
                <a:gd name="T51" fmla="*/ 0 h 72"/>
                <a:gd name="T52" fmla="*/ 62 w 72"/>
                <a:gd name="T53" fmla="*/ 62 h 72"/>
                <a:gd name="T54" fmla="*/ 10 w 72"/>
                <a:gd name="T55" fmla="*/ 62 h 72"/>
                <a:gd name="T56" fmla="*/ 10 w 72"/>
                <a:gd name="T57" fmla="*/ 10 h 72"/>
                <a:gd name="T58" fmla="*/ 62 w 72"/>
                <a:gd name="T59" fmla="*/ 10 h 72"/>
                <a:gd name="T60" fmla="*/ 62 w 72"/>
                <a:gd name="T61"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67" y="0"/>
                  </a:moveTo>
                  <a:lnTo>
                    <a:pt x="5" y="0"/>
                  </a:lnTo>
                  <a:lnTo>
                    <a:pt x="5" y="0"/>
                  </a:lnTo>
                  <a:lnTo>
                    <a:pt x="3" y="0"/>
                  </a:lnTo>
                  <a:lnTo>
                    <a:pt x="1" y="1"/>
                  </a:lnTo>
                  <a:lnTo>
                    <a:pt x="0" y="3"/>
                  </a:lnTo>
                  <a:lnTo>
                    <a:pt x="0" y="5"/>
                  </a:lnTo>
                  <a:lnTo>
                    <a:pt x="0" y="67"/>
                  </a:lnTo>
                  <a:lnTo>
                    <a:pt x="0" y="67"/>
                  </a:lnTo>
                  <a:lnTo>
                    <a:pt x="0" y="69"/>
                  </a:lnTo>
                  <a:lnTo>
                    <a:pt x="1" y="71"/>
                  </a:lnTo>
                  <a:lnTo>
                    <a:pt x="3" y="72"/>
                  </a:lnTo>
                  <a:lnTo>
                    <a:pt x="5" y="72"/>
                  </a:lnTo>
                  <a:lnTo>
                    <a:pt x="67" y="72"/>
                  </a:lnTo>
                  <a:lnTo>
                    <a:pt x="67" y="72"/>
                  </a:lnTo>
                  <a:lnTo>
                    <a:pt x="69" y="72"/>
                  </a:lnTo>
                  <a:lnTo>
                    <a:pt x="71" y="71"/>
                  </a:lnTo>
                  <a:lnTo>
                    <a:pt x="72" y="69"/>
                  </a:lnTo>
                  <a:lnTo>
                    <a:pt x="72" y="67"/>
                  </a:lnTo>
                  <a:lnTo>
                    <a:pt x="72" y="5"/>
                  </a:lnTo>
                  <a:lnTo>
                    <a:pt x="72" y="5"/>
                  </a:lnTo>
                  <a:lnTo>
                    <a:pt x="72" y="3"/>
                  </a:lnTo>
                  <a:lnTo>
                    <a:pt x="71" y="1"/>
                  </a:lnTo>
                  <a:lnTo>
                    <a:pt x="69" y="0"/>
                  </a:lnTo>
                  <a:lnTo>
                    <a:pt x="67" y="0"/>
                  </a:lnTo>
                  <a:lnTo>
                    <a:pt x="67" y="0"/>
                  </a:lnTo>
                  <a:close/>
                  <a:moveTo>
                    <a:pt x="62" y="62"/>
                  </a:moveTo>
                  <a:lnTo>
                    <a:pt x="10" y="62"/>
                  </a:lnTo>
                  <a:lnTo>
                    <a:pt x="10" y="10"/>
                  </a:lnTo>
                  <a:lnTo>
                    <a:pt x="62" y="10"/>
                  </a:lnTo>
                  <a:lnTo>
                    <a:pt x="62" y="6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8" name="Freeform 196">
              <a:extLst>
                <a:ext uri="{FF2B5EF4-FFF2-40B4-BE49-F238E27FC236}">
                  <a16:creationId xmlns:a16="http://schemas.microsoft.com/office/drawing/2014/main" id="{EFEB058D-AF39-4AFC-9859-3F2EA12BB127}"/>
                </a:ext>
              </a:extLst>
            </p:cNvPr>
            <p:cNvSpPr>
              <a:spLocks noEditPoints="1"/>
            </p:cNvSpPr>
            <p:nvPr/>
          </p:nvSpPr>
          <p:spPr bwMode="auto">
            <a:xfrm>
              <a:off x="6765132" y="4627959"/>
              <a:ext cx="85725" cy="85725"/>
            </a:xfrm>
            <a:custGeom>
              <a:avLst/>
              <a:gdLst>
                <a:gd name="T0" fmla="*/ 67 w 72"/>
                <a:gd name="T1" fmla="*/ 0 h 72"/>
                <a:gd name="T2" fmla="*/ 26 w 72"/>
                <a:gd name="T3" fmla="*/ 0 h 72"/>
                <a:gd name="T4" fmla="*/ 5 w 72"/>
                <a:gd name="T5" fmla="*/ 0 h 72"/>
                <a:gd name="T6" fmla="*/ 5 w 72"/>
                <a:gd name="T7" fmla="*/ 0 h 72"/>
                <a:gd name="T8" fmla="*/ 3 w 72"/>
                <a:gd name="T9" fmla="*/ 0 h 72"/>
                <a:gd name="T10" fmla="*/ 1 w 72"/>
                <a:gd name="T11" fmla="*/ 1 h 72"/>
                <a:gd name="T12" fmla="*/ 0 w 72"/>
                <a:gd name="T13" fmla="*/ 3 h 72"/>
                <a:gd name="T14" fmla="*/ 0 w 72"/>
                <a:gd name="T15" fmla="*/ 5 h 72"/>
                <a:gd name="T16" fmla="*/ 0 w 72"/>
                <a:gd name="T17" fmla="*/ 67 h 72"/>
                <a:gd name="T18" fmla="*/ 0 w 72"/>
                <a:gd name="T19" fmla="*/ 67 h 72"/>
                <a:gd name="T20" fmla="*/ 0 w 72"/>
                <a:gd name="T21" fmla="*/ 69 h 72"/>
                <a:gd name="T22" fmla="*/ 1 w 72"/>
                <a:gd name="T23" fmla="*/ 71 h 72"/>
                <a:gd name="T24" fmla="*/ 3 w 72"/>
                <a:gd name="T25" fmla="*/ 72 h 72"/>
                <a:gd name="T26" fmla="*/ 5 w 72"/>
                <a:gd name="T27" fmla="*/ 72 h 72"/>
                <a:gd name="T28" fmla="*/ 67 w 72"/>
                <a:gd name="T29" fmla="*/ 72 h 72"/>
                <a:gd name="T30" fmla="*/ 67 w 72"/>
                <a:gd name="T31" fmla="*/ 72 h 72"/>
                <a:gd name="T32" fmla="*/ 69 w 72"/>
                <a:gd name="T33" fmla="*/ 72 h 72"/>
                <a:gd name="T34" fmla="*/ 71 w 72"/>
                <a:gd name="T35" fmla="*/ 71 h 72"/>
                <a:gd name="T36" fmla="*/ 72 w 72"/>
                <a:gd name="T37" fmla="*/ 69 h 72"/>
                <a:gd name="T38" fmla="*/ 72 w 72"/>
                <a:gd name="T39" fmla="*/ 67 h 72"/>
                <a:gd name="T40" fmla="*/ 72 w 72"/>
                <a:gd name="T41" fmla="*/ 5 h 72"/>
                <a:gd name="T42" fmla="*/ 72 w 72"/>
                <a:gd name="T43" fmla="*/ 5 h 72"/>
                <a:gd name="T44" fmla="*/ 72 w 72"/>
                <a:gd name="T45" fmla="*/ 3 h 72"/>
                <a:gd name="T46" fmla="*/ 71 w 72"/>
                <a:gd name="T47" fmla="*/ 1 h 72"/>
                <a:gd name="T48" fmla="*/ 69 w 72"/>
                <a:gd name="T49" fmla="*/ 0 h 72"/>
                <a:gd name="T50" fmla="*/ 67 w 72"/>
                <a:gd name="T51" fmla="*/ 0 h 72"/>
                <a:gd name="T52" fmla="*/ 67 w 72"/>
                <a:gd name="T53" fmla="*/ 0 h 72"/>
                <a:gd name="T54" fmla="*/ 62 w 72"/>
                <a:gd name="T55" fmla="*/ 62 h 72"/>
                <a:gd name="T56" fmla="*/ 10 w 72"/>
                <a:gd name="T57" fmla="*/ 62 h 72"/>
                <a:gd name="T58" fmla="*/ 10 w 72"/>
                <a:gd name="T59" fmla="*/ 10 h 72"/>
                <a:gd name="T60" fmla="*/ 62 w 72"/>
                <a:gd name="T61" fmla="*/ 10 h 72"/>
                <a:gd name="T62" fmla="*/ 62 w 72"/>
                <a:gd name="T63"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2">
                  <a:moveTo>
                    <a:pt x="67" y="0"/>
                  </a:moveTo>
                  <a:lnTo>
                    <a:pt x="26" y="0"/>
                  </a:lnTo>
                  <a:lnTo>
                    <a:pt x="5" y="0"/>
                  </a:lnTo>
                  <a:lnTo>
                    <a:pt x="5" y="0"/>
                  </a:lnTo>
                  <a:lnTo>
                    <a:pt x="3" y="0"/>
                  </a:lnTo>
                  <a:lnTo>
                    <a:pt x="1" y="1"/>
                  </a:lnTo>
                  <a:lnTo>
                    <a:pt x="0" y="3"/>
                  </a:lnTo>
                  <a:lnTo>
                    <a:pt x="0" y="5"/>
                  </a:lnTo>
                  <a:lnTo>
                    <a:pt x="0" y="67"/>
                  </a:lnTo>
                  <a:lnTo>
                    <a:pt x="0" y="67"/>
                  </a:lnTo>
                  <a:lnTo>
                    <a:pt x="0" y="69"/>
                  </a:lnTo>
                  <a:lnTo>
                    <a:pt x="1" y="71"/>
                  </a:lnTo>
                  <a:lnTo>
                    <a:pt x="3" y="72"/>
                  </a:lnTo>
                  <a:lnTo>
                    <a:pt x="5" y="72"/>
                  </a:lnTo>
                  <a:lnTo>
                    <a:pt x="67" y="72"/>
                  </a:lnTo>
                  <a:lnTo>
                    <a:pt x="67" y="72"/>
                  </a:lnTo>
                  <a:lnTo>
                    <a:pt x="69" y="72"/>
                  </a:lnTo>
                  <a:lnTo>
                    <a:pt x="71" y="71"/>
                  </a:lnTo>
                  <a:lnTo>
                    <a:pt x="72" y="69"/>
                  </a:lnTo>
                  <a:lnTo>
                    <a:pt x="72" y="67"/>
                  </a:lnTo>
                  <a:lnTo>
                    <a:pt x="72" y="5"/>
                  </a:lnTo>
                  <a:lnTo>
                    <a:pt x="72" y="5"/>
                  </a:lnTo>
                  <a:lnTo>
                    <a:pt x="72" y="3"/>
                  </a:lnTo>
                  <a:lnTo>
                    <a:pt x="71" y="1"/>
                  </a:lnTo>
                  <a:lnTo>
                    <a:pt x="69" y="0"/>
                  </a:lnTo>
                  <a:lnTo>
                    <a:pt x="67" y="0"/>
                  </a:lnTo>
                  <a:lnTo>
                    <a:pt x="67" y="0"/>
                  </a:lnTo>
                  <a:close/>
                  <a:moveTo>
                    <a:pt x="62" y="62"/>
                  </a:moveTo>
                  <a:lnTo>
                    <a:pt x="10" y="62"/>
                  </a:lnTo>
                  <a:lnTo>
                    <a:pt x="10" y="10"/>
                  </a:lnTo>
                  <a:lnTo>
                    <a:pt x="62" y="10"/>
                  </a:lnTo>
                  <a:lnTo>
                    <a:pt x="62" y="6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9" name="Freeform 197">
              <a:extLst>
                <a:ext uri="{FF2B5EF4-FFF2-40B4-BE49-F238E27FC236}">
                  <a16:creationId xmlns:a16="http://schemas.microsoft.com/office/drawing/2014/main" id="{C5C5D2F0-4AD0-469A-B2BC-5D63F359B48F}"/>
                </a:ext>
              </a:extLst>
            </p:cNvPr>
            <p:cNvSpPr>
              <a:spLocks noEditPoints="1"/>
            </p:cNvSpPr>
            <p:nvPr/>
          </p:nvSpPr>
          <p:spPr bwMode="auto">
            <a:xfrm>
              <a:off x="7181850" y="4211241"/>
              <a:ext cx="85725" cy="85725"/>
            </a:xfrm>
            <a:custGeom>
              <a:avLst/>
              <a:gdLst>
                <a:gd name="T0" fmla="*/ 67 w 72"/>
                <a:gd name="T1" fmla="*/ 0 h 72"/>
                <a:gd name="T2" fmla="*/ 5 w 72"/>
                <a:gd name="T3" fmla="*/ 0 h 72"/>
                <a:gd name="T4" fmla="*/ 5 w 72"/>
                <a:gd name="T5" fmla="*/ 0 h 72"/>
                <a:gd name="T6" fmla="*/ 3 w 72"/>
                <a:gd name="T7" fmla="*/ 0 h 72"/>
                <a:gd name="T8" fmla="*/ 1 w 72"/>
                <a:gd name="T9" fmla="*/ 1 h 72"/>
                <a:gd name="T10" fmla="*/ 0 w 72"/>
                <a:gd name="T11" fmla="*/ 3 h 72"/>
                <a:gd name="T12" fmla="*/ 0 w 72"/>
                <a:gd name="T13" fmla="*/ 5 h 72"/>
                <a:gd name="T14" fmla="*/ 0 w 72"/>
                <a:gd name="T15" fmla="*/ 67 h 72"/>
                <a:gd name="T16" fmla="*/ 0 w 72"/>
                <a:gd name="T17" fmla="*/ 67 h 72"/>
                <a:gd name="T18" fmla="*/ 0 w 72"/>
                <a:gd name="T19" fmla="*/ 69 h 72"/>
                <a:gd name="T20" fmla="*/ 1 w 72"/>
                <a:gd name="T21" fmla="*/ 71 h 72"/>
                <a:gd name="T22" fmla="*/ 3 w 72"/>
                <a:gd name="T23" fmla="*/ 72 h 72"/>
                <a:gd name="T24" fmla="*/ 5 w 72"/>
                <a:gd name="T25" fmla="*/ 72 h 72"/>
                <a:gd name="T26" fmla="*/ 67 w 72"/>
                <a:gd name="T27" fmla="*/ 72 h 72"/>
                <a:gd name="T28" fmla="*/ 67 w 72"/>
                <a:gd name="T29" fmla="*/ 72 h 72"/>
                <a:gd name="T30" fmla="*/ 69 w 72"/>
                <a:gd name="T31" fmla="*/ 72 h 72"/>
                <a:gd name="T32" fmla="*/ 71 w 72"/>
                <a:gd name="T33" fmla="*/ 71 h 72"/>
                <a:gd name="T34" fmla="*/ 72 w 72"/>
                <a:gd name="T35" fmla="*/ 69 h 72"/>
                <a:gd name="T36" fmla="*/ 72 w 72"/>
                <a:gd name="T37" fmla="*/ 67 h 72"/>
                <a:gd name="T38" fmla="*/ 72 w 72"/>
                <a:gd name="T39" fmla="*/ 5 h 72"/>
                <a:gd name="T40" fmla="*/ 72 w 72"/>
                <a:gd name="T41" fmla="*/ 5 h 72"/>
                <a:gd name="T42" fmla="*/ 72 w 72"/>
                <a:gd name="T43" fmla="*/ 3 h 72"/>
                <a:gd name="T44" fmla="*/ 71 w 72"/>
                <a:gd name="T45" fmla="*/ 1 h 72"/>
                <a:gd name="T46" fmla="*/ 69 w 72"/>
                <a:gd name="T47" fmla="*/ 0 h 72"/>
                <a:gd name="T48" fmla="*/ 67 w 72"/>
                <a:gd name="T49" fmla="*/ 0 h 72"/>
                <a:gd name="T50" fmla="*/ 67 w 72"/>
                <a:gd name="T51" fmla="*/ 0 h 72"/>
                <a:gd name="T52" fmla="*/ 62 w 72"/>
                <a:gd name="T53" fmla="*/ 62 h 72"/>
                <a:gd name="T54" fmla="*/ 10 w 72"/>
                <a:gd name="T55" fmla="*/ 62 h 72"/>
                <a:gd name="T56" fmla="*/ 10 w 72"/>
                <a:gd name="T57" fmla="*/ 10 h 72"/>
                <a:gd name="T58" fmla="*/ 62 w 72"/>
                <a:gd name="T59" fmla="*/ 10 h 72"/>
                <a:gd name="T60" fmla="*/ 62 w 72"/>
                <a:gd name="T61"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67" y="0"/>
                  </a:moveTo>
                  <a:lnTo>
                    <a:pt x="5" y="0"/>
                  </a:lnTo>
                  <a:lnTo>
                    <a:pt x="5" y="0"/>
                  </a:lnTo>
                  <a:lnTo>
                    <a:pt x="3" y="0"/>
                  </a:lnTo>
                  <a:lnTo>
                    <a:pt x="1" y="1"/>
                  </a:lnTo>
                  <a:lnTo>
                    <a:pt x="0" y="3"/>
                  </a:lnTo>
                  <a:lnTo>
                    <a:pt x="0" y="5"/>
                  </a:lnTo>
                  <a:lnTo>
                    <a:pt x="0" y="67"/>
                  </a:lnTo>
                  <a:lnTo>
                    <a:pt x="0" y="67"/>
                  </a:lnTo>
                  <a:lnTo>
                    <a:pt x="0" y="69"/>
                  </a:lnTo>
                  <a:lnTo>
                    <a:pt x="1" y="71"/>
                  </a:lnTo>
                  <a:lnTo>
                    <a:pt x="3" y="72"/>
                  </a:lnTo>
                  <a:lnTo>
                    <a:pt x="5" y="72"/>
                  </a:lnTo>
                  <a:lnTo>
                    <a:pt x="67" y="72"/>
                  </a:lnTo>
                  <a:lnTo>
                    <a:pt x="67" y="72"/>
                  </a:lnTo>
                  <a:lnTo>
                    <a:pt x="69" y="72"/>
                  </a:lnTo>
                  <a:lnTo>
                    <a:pt x="71" y="71"/>
                  </a:lnTo>
                  <a:lnTo>
                    <a:pt x="72" y="69"/>
                  </a:lnTo>
                  <a:lnTo>
                    <a:pt x="72" y="67"/>
                  </a:lnTo>
                  <a:lnTo>
                    <a:pt x="72" y="5"/>
                  </a:lnTo>
                  <a:lnTo>
                    <a:pt x="72" y="5"/>
                  </a:lnTo>
                  <a:lnTo>
                    <a:pt x="72" y="3"/>
                  </a:lnTo>
                  <a:lnTo>
                    <a:pt x="71" y="1"/>
                  </a:lnTo>
                  <a:lnTo>
                    <a:pt x="69" y="0"/>
                  </a:lnTo>
                  <a:lnTo>
                    <a:pt x="67" y="0"/>
                  </a:lnTo>
                  <a:lnTo>
                    <a:pt x="67" y="0"/>
                  </a:lnTo>
                  <a:close/>
                  <a:moveTo>
                    <a:pt x="62" y="62"/>
                  </a:moveTo>
                  <a:lnTo>
                    <a:pt x="10" y="62"/>
                  </a:lnTo>
                  <a:lnTo>
                    <a:pt x="10" y="10"/>
                  </a:lnTo>
                  <a:lnTo>
                    <a:pt x="62" y="10"/>
                  </a:lnTo>
                  <a:lnTo>
                    <a:pt x="62" y="6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0" name="Freeform 198">
              <a:extLst>
                <a:ext uri="{FF2B5EF4-FFF2-40B4-BE49-F238E27FC236}">
                  <a16:creationId xmlns:a16="http://schemas.microsoft.com/office/drawing/2014/main" id="{7B77CED2-2FD6-473F-9D38-841C9F9C3091}"/>
                </a:ext>
              </a:extLst>
            </p:cNvPr>
            <p:cNvSpPr>
              <a:spLocks noEditPoints="1"/>
            </p:cNvSpPr>
            <p:nvPr/>
          </p:nvSpPr>
          <p:spPr bwMode="auto">
            <a:xfrm>
              <a:off x="7181850" y="4627959"/>
              <a:ext cx="85725" cy="85725"/>
            </a:xfrm>
            <a:custGeom>
              <a:avLst/>
              <a:gdLst>
                <a:gd name="T0" fmla="*/ 67 w 72"/>
                <a:gd name="T1" fmla="*/ 0 h 72"/>
                <a:gd name="T2" fmla="*/ 5 w 72"/>
                <a:gd name="T3" fmla="*/ 0 h 72"/>
                <a:gd name="T4" fmla="*/ 5 w 72"/>
                <a:gd name="T5" fmla="*/ 0 h 72"/>
                <a:gd name="T6" fmla="*/ 3 w 72"/>
                <a:gd name="T7" fmla="*/ 0 h 72"/>
                <a:gd name="T8" fmla="*/ 1 w 72"/>
                <a:gd name="T9" fmla="*/ 1 h 72"/>
                <a:gd name="T10" fmla="*/ 0 w 72"/>
                <a:gd name="T11" fmla="*/ 3 h 72"/>
                <a:gd name="T12" fmla="*/ 0 w 72"/>
                <a:gd name="T13" fmla="*/ 5 h 72"/>
                <a:gd name="T14" fmla="*/ 0 w 72"/>
                <a:gd name="T15" fmla="*/ 67 h 72"/>
                <a:gd name="T16" fmla="*/ 0 w 72"/>
                <a:gd name="T17" fmla="*/ 67 h 72"/>
                <a:gd name="T18" fmla="*/ 0 w 72"/>
                <a:gd name="T19" fmla="*/ 69 h 72"/>
                <a:gd name="T20" fmla="*/ 1 w 72"/>
                <a:gd name="T21" fmla="*/ 71 h 72"/>
                <a:gd name="T22" fmla="*/ 3 w 72"/>
                <a:gd name="T23" fmla="*/ 72 h 72"/>
                <a:gd name="T24" fmla="*/ 5 w 72"/>
                <a:gd name="T25" fmla="*/ 72 h 72"/>
                <a:gd name="T26" fmla="*/ 67 w 72"/>
                <a:gd name="T27" fmla="*/ 72 h 72"/>
                <a:gd name="T28" fmla="*/ 67 w 72"/>
                <a:gd name="T29" fmla="*/ 72 h 72"/>
                <a:gd name="T30" fmla="*/ 69 w 72"/>
                <a:gd name="T31" fmla="*/ 72 h 72"/>
                <a:gd name="T32" fmla="*/ 71 w 72"/>
                <a:gd name="T33" fmla="*/ 71 h 72"/>
                <a:gd name="T34" fmla="*/ 72 w 72"/>
                <a:gd name="T35" fmla="*/ 69 h 72"/>
                <a:gd name="T36" fmla="*/ 72 w 72"/>
                <a:gd name="T37" fmla="*/ 67 h 72"/>
                <a:gd name="T38" fmla="*/ 72 w 72"/>
                <a:gd name="T39" fmla="*/ 5 h 72"/>
                <a:gd name="T40" fmla="*/ 72 w 72"/>
                <a:gd name="T41" fmla="*/ 5 h 72"/>
                <a:gd name="T42" fmla="*/ 72 w 72"/>
                <a:gd name="T43" fmla="*/ 3 h 72"/>
                <a:gd name="T44" fmla="*/ 71 w 72"/>
                <a:gd name="T45" fmla="*/ 1 h 72"/>
                <a:gd name="T46" fmla="*/ 69 w 72"/>
                <a:gd name="T47" fmla="*/ 0 h 72"/>
                <a:gd name="T48" fmla="*/ 67 w 72"/>
                <a:gd name="T49" fmla="*/ 0 h 72"/>
                <a:gd name="T50" fmla="*/ 67 w 72"/>
                <a:gd name="T51" fmla="*/ 0 h 72"/>
                <a:gd name="T52" fmla="*/ 62 w 72"/>
                <a:gd name="T53" fmla="*/ 62 h 72"/>
                <a:gd name="T54" fmla="*/ 10 w 72"/>
                <a:gd name="T55" fmla="*/ 62 h 72"/>
                <a:gd name="T56" fmla="*/ 10 w 72"/>
                <a:gd name="T57" fmla="*/ 10 h 72"/>
                <a:gd name="T58" fmla="*/ 62 w 72"/>
                <a:gd name="T59" fmla="*/ 10 h 72"/>
                <a:gd name="T60" fmla="*/ 62 w 72"/>
                <a:gd name="T61"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67" y="0"/>
                  </a:moveTo>
                  <a:lnTo>
                    <a:pt x="5" y="0"/>
                  </a:lnTo>
                  <a:lnTo>
                    <a:pt x="5" y="0"/>
                  </a:lnTo>
                  <a:lnTo>
                    <a:pt x="3" y="0"/>
                  </a:lnTo>
                  <a:lnTo>
                    <a:pt x="1" y="1"/>
                  </a:lnTo>
                  <a:lnTo>
                    <a:pt x="0" y="3"/>
                  </a:lnTo>
                  <a:lnTo>
                    <a:pt x="0" y="5"/>
                  </a:lnTo>
                  <a:lnTo>
                    <a:pt x="0" y="67"/>
                  </a:lnTo>
                  <a:lnTo>
                    <a:pt x="0" y="67"/>
                  </a:lnTo>
                  <a:lnTo>
                    <a:pt x="0" y="69"/>
                  </a:lnTo>
                  <a:lnTo>
                    <a:pt x="1" y="71"/>
                  </a:lnTo>
                  <a:lnTo>
                    <a:pt x="3" y="72"/>
                  </a:lnTo>
                  <a:lnTo>
                    <a:pt x="5" y="72"/>
                  </a:lnTo>
                  <a:lnTo>
                    <a:pt x="67" y="72"/>
                  </a:lnTo>
                  <a:lnTo>
                    <a:pt x="67" y="72"/>
                  </a:lnTo>
                  <a:lnTo>
                    <a:pt x="69" y="72"/>
                  </a:lnTo>
                  <a:lnTo>
                    <a:pt x="71" y="71"/>
                  </a:lnTo>
                  <a:lnTo>
                    <a:pt x="72" y="69"/>
                  </a:lnTo>
                  <a:lnTo>
                    <a:pt x="72" y="67"/>
                  </a:lnTo>
                  <a:lnTo>
                    <a:pt x="72" y="5"/>
                  </a:lnTo>
                  <a:lnTo>
                    <a:pt x="72" y="5"/>
                  </a:lnTo>
                  <a:lnTo>
                    <a:pt x="72" y="3"/>
                  </a:lnTo>
                  <a:lnTo>
                    <a:pt x="71" y="1"/>
                  </a:lnTo>
                  <a:lnTo>
                    <a:pt x="69" y="0"/>
                  </a:lnTo>
                  <a:lnTo>
                    <a:pt x="67" y="0"/>
                  </a:lnTo>
                  <a:lnTo>
                    <a:pt x="67" y="0"/>
                  </a:lnTo>
                  <a:close/>
                  <a:moveTo>
                    <a:pt x="62" y="62"/>
                  </a:moveTo>
                  <a:lnTo>
                    <a:pt x="10" y="62"/>
                  </a:lnTo>
                  <a:lnTo>
                    <a:pt x="10" y="10"/>
                  </a:lnTo>
                  <a:lnTo>
                    <a:pt x="62" y="10"/>
                  </a:lnTo>
                  <a:lnTo>
                    <a:pt x="62" y="6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1" name="Freeform 199">
              <a:extLst>
                <a:ext uri="{FF2B5EF4-FFF2-40B4-BE49-F238E27FC236}">
                  <a16:creationId xmlns:a16="http://schemas.microsoft.com/office/drawing/2014/main" id="{C7B05485-FF53-4276-B425-8A63AD84F343}"/>
                </a:ext>
              </a:extLst>
            </p:cNvPr>
            <p:cNvSpPr>
              <a:spLocks noEditPoints="1"/>
            </p:cNvSpPr>
            <p:nvPr/>
          </p:nvSpPr>
          <p:spPr bwMode="auto">
            <a:xfrm>
              <a:off x="6936582" y="4382691"/>
              <a:ext cx="159544" cy="159544"/>
            </a:xfrm>
            <a:custGeom>
              <a:avLst/>
              <a:gdLst>
                <a:gd name="T0" fmla="*/ 129 w 134"/>
                <a:gd name="T1" fmla="*/ 134 h 134"/>
                <a:gd name="T2" fmla="*/ 129 w 134"/>
                <a:gd name="T3" fmla="*/ 134 h 134"/>
                <a:gd name="T4" fmla="*/ 131 w 134"/>
                <a:gd name="T5" fmla="*/ 134 h 134"/>
                <a:gd name="T6" fmla="*/ 133 w 134"/>
                <a:gd name="T7" fmla="*/ 133 h 134"/>
                <a:gd name="T8" fmla="*/ 134 w 134"/>
                <a:gd name="T9" fmla="*/ 131 h 134"/>
                <a:gd name="T10" fmla="*/ 134 w 134"/>
                <a:gd name="T11" fmla="*/ 129 h 134"/>
                <a:gd name="T12" fmla="*/ 134 w 134"/>
                <a:gd name="T13" fmla="*/ 5 h 134"/>
                <a:gd name="T14" fmla="*/ 134 w 134"/>
                <a:gd name="T15" fmla="*/ 5 h 134"/>
                <a:gd name="T16" fmla="*/ 134 w 134"/>
                <a:gd name="T17" fmla="*/ 3 h 134"/>
                <a:gd name="T18" fmla="*/ 133 w 134"/>
                <a:gd name="T19" fmla="*/ 1 h 134"/>
                <a:gd name="T20" fmla="*/ 131 w 134"/>
                <a:gd name="T21" fmla="*/ 0 h 134"/>
                <a:gd name="T22" fmla="*/ 129 w 134"/>
                <a:gd name="T23" fmla="*/ 0 h 134"/>
                <a:gd name="T24" fmla="*/ 5 w 134"/>
                <a:gd name="T25" fmla="*/ 0 h 134"/>
                <a:gd name="T26" fmla="*/ 5 w 134"/>
                <a:gd name="T27" fmla="*/ 0 h 134"/>
                <a:gd name="T28" fmla="*/ 3 w 134"/>
                <a:gd name="T29" fmla="*/ 0 h 134"/>
                <a:gd name="T30" fmla="*/ 1 w 134"/>
                <a:gd name="T31" fmla="*/ 1 h 134"/>
                <a:gd name="T32" fmla="*/ 0 w 134"/>
                <a:gd name="T33" fmla="*/ 3 h 134"/>
                <a:gd name="T34" fmla="*/ 0 w 134"/>
                <a:gd name="T35" fmla="*/ 5 h 134"/>
                <a:gd name="T36" fmla="*/ 0 w 134"/>
                <a:gd name="T37" fmla="*/ 129 h 134"/>
                <a:gd name="T38" fmla="*/ 0 w 134"/>
                <a:gd name="T39" fmla="*/ 129 h 134"/>
                <a:gd name="T40" fmla="*/ 0 w 134"/>
                <a:gd name="T41" fmla="*/ 131 h 134"/>
                <a:gd name="T42" fmla="*/ 1 w 134"/>
                <a:gd name="T43" fmla="*/ 133 h 134"/>
                <a:gd name="T44" fmla="*/ 3 w 134"/>
                <a:gd name="T45" fmla="*/ 134 h 134"/>
                <a:gd name="T46" fmla="*/ 5 w 134"/>
                <a:gd name="T47" fmla="*/ 134 h 134"/>
                <a:gd name="T48" fmla="*/ 129 w 134"/>
                <a:gd name="T49" fmla="*/ 134 h 134"/>
                <a:gd name="T50" fmla="*/ 10 w 134"/>
                <a:gd name="T51" fmla="*/ 10 h 134"/>
                <a:gd name="T52" fmla="*/ 124 w 134"/>
                <a:gd name="T53" fmla="*/ 10 h 134"/>
                <a:gd name="T54" fmla="*/ 124 w 134"/>
                <a:gd name="T55" fmla="*/ 124 h 134"/>
                <a:gd name="T56" fmla="*/ 10 w 134"/>
                <a:gd name="T57" fmla="*/ 124 h 134"/>
                <a:gd name="T58" fmla="*/ 10 w 134"/>
                <a:gd name="T5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4" h="134">
                  <a:moveTo>
                    <a:pt x="129" y="134"/>
                  </a:moveTo>
                  <a:lnTo>
                    <a:pt x="129" y="134"/>
                  </a:lnTo>
                  <a:lnTo>
                    <a:pt x="131" y="134"/>
                  </a:lnTo>
                  <a:lnTo>
                    <a:pt x="133" y="133"/>
                  </a:lnTo>
                  <a:lnTo>
                    <a:pt x="134" y="131"/>
                  </a:lnTo>
                  <a:lnTo>
                    <a:pt x="134" y="129"/>
                  </a:lnTo>
                  <a:lnTo>
                    <a:pt x="134" y="5"/>
                  </a:lnTo>
                  <a:lnTo>
                    <a:pt x="134" y="5"/>
                  </a:lnTo>
                  <a:lnTo>
                    <a:pt x="134" y="3"/>
                  </a:lnTo>
                  <a:lnTo>
                    <a:pt x="133" y="1"/>
                  </a:lnTo>
                  <a:lnTo>
                    <a:pt x="131" y="0"/>
                  </a:lnTo>
                  <a:lnTo>
                    <a:pt x="129" y="0"/>
                  </a:lnTo>
                  <a:lnTo>
                    <a:pt x="5" y="0"/>
                  </a:lnTo>
                  <a:lnTo>
                    <a:pt x="5" y="0"/>
                  </a:lnTo>
                  <a:lnTo>
                    <a:pt x="3" y="0"/>
                  </a:lnTo>
                  <a:lnTo>
                    <a:pt x="1" y="1"/>
                  </a:lnTo>
                  <a:lnTo>
                    <a:pt x="0" y="3"/>
                  </a:lnTo>
                  <a:lnTo>
                    <a:pt x="0" y="5"/>
                  </a:lnTo>
                  <a:lnTo>
                    <a:pt x="0" y="129"/>
                  </a:lnTo>
                  <a:lnTo>
                    <a:pt x="0" y="129"/>
                  </a:lnTo>
                  <a:lnTo>
                    <a:pt x="0" y="131"/>
                  </a:lnTo>
                  <a:lnTo>
                    <a:pt x="1" y="133"/>
                  </a:lnTo>
                  <a:lnTo>
                    <a:pt x="3" y="134"/>
                  </a:lnTo>
                  <a:lnTo>
                    <a:pt x="5" y="134"/>
                  </a:lnTo>
                  <a:lnTo>
                    <a:pt x="129" y="134"/>
                  </a:lnTo>
                  <a:close/>
                  <a:moveTo>
                    <a:pt x="10" y="10"/>
                  </a:moveTo>
                  <a:lnTo>
                    <a:pt x="124" y="10"/>
                  </a:lnTo>
                  <a:lnTo>
                    <a:pt x="124" y="124"/>
                  </a:lnTo>
                  <a:lnTo>
                    <a:pt x="10" y="124"/>
                  </a:lnTo>
                  <a:lnTo>
                    <a:pt x="10" y="1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2" name="Freeform 200">
              <a:extLst>
                <a:ext uri="{FF2B5EF4-FFF2-40B4-BE49-F238E27FC236}">
                  <a16:creationId xmlns:a16="http://schemas.microsoft.com/office/drawing/2014/main" id="{9631B2C3-9655-4086-A746-775380152340}"/>
                </a:ext>
              </a:extLst>
            </p:cNvPr>
            <p:cNvSpPr>
              <a:spLocks noEditPoints="1"/>
            </p:cNvSpPr>
            <p:nvPr/>
          </p:nvSpPr>
          <p:spPr bwMode="auto">
            <a:xfrm>
              <a:off x="7205663" y="4308872"/>
              <a:ext cx="61913" cy="307181"/>
            </a:xfrm>
            <a:custGeom>
              <a:avLst/>
              <a:gdLst>
                <a:gd name="T0" fmla="*/ 30 w 52"/>
                <a:gd name="T1" fmla="*/ 1 h 258"/>
                <a:gd name="T2" fmla="*/ 22 w 52"/>
                <a:gd name="T3" fmla="*/ 1 h 258"/>
                <a:gd name="T4" fmla="*/ 17 w 52"/>
                <a:gd name="T5" fmla="*/ 13 h 258"/>
                <a:gd name="T6" fmla="*/ 3 w 52"/>
                <a:gd name="T7" fmla="*/ 27 h 258"/>
                <a:gd name="T8" fmla="*/ 0 w 52"/>
                <a:gd name="T9" fmla="*/ 61 h 258"/>
                <a:gd name="T10" fmla="*/ 13 w 52"/>
                <a:gd name="T11" fmla="*/ 78 h 258"/>
                <a:gd name="T12" fmla="*/ 17 w 52"/>
                <a:gd name="T13" fmla="*/ 95 h 258"/>
                <a:gd name="T14" fmla="*/ 3 w 52"/>
                <a:gd name="T15" fmla="*/ 109 h 258"/>
                <a:gd name="T16" fmla="*/ 0 w 52"/>
                <a:gd name="T17" fmla="*/ 143 h 258"/>
                <a:gd name="T18" fmla="*/ 13 w 52"/>
                <a:gd name="T19" fmla="*/ 161 h 258"/>
                <a:gd name="T20" fmla="*/ 17 w 52"/>
                <a:gd name="T21" fmla="*/ 177 h 258"/>
                <a:gd name="T22" fmla="*/ 3 w 52"/>
                <a:gd name="T23" fmla="*/ 192 h 258"/>
                <a:gd name="T24" fmla="*/ 0 w 52"/>
                <a:gd name="T25" fmla="*/ 226 h 258"/>
                <a:gd name="T26" fmla="*/ 13 w 52"/>
                <a:gd name="T27" fmla="*/ 243 h 258"/>
                <a:gd name="T28" fmla="*/ 21 w 52"/>
                <a:gd name="T29" fmla="*/ 255 h 258"/>
                <a:gd name="T30" fmla="*/ 28 w 52"/>
                <a:gd name="T31" fmla="*/ 258 h 258"/>
                <a:gd name="T32" fmla="*/ 31 w 52"/>
                <a:gd name="T33" fmla="*/ 246 h 258"/>
                <a:gd name="T34" fmla="*/ 49 w 52"/>
                <a:gd name="T35" fmla="*/ 234 h 258"/>
                <a:gd name="T36" fmla="*/ 52 w 52"/>
                <a:gd name="T37" fmla="*/ 201 h 258"/>
                <a:gd name="T38" fmla="*/ 43 w 52"/>
                <a:gd name="T39" fmla="*/ 181 h 258"/>
                <a:gd name="T40" fmla="*/ 31 w 52"/>
                <a:gd name="T41" fmla="*/ 164 h 258"/>
                <a:gd name="T42" fmla="*/ 49 w 52"/>
                <a:gd name="T43" fmla="*/ 152 h 258"/>
                <a:gd name="T44" fmla="*/ 52 w 52"/>
                <a:gd name="T45" fmla="*/ 119 h 258"/>
                <a:gd name="T46" fmla="*/ 43 w 52"/>
                <a:gd name="T47" fmla="*/ 99 h 258"/>
                <a:gd name="T48" fmla="*/ 31 w 52"/>
                <a:gd name="T49" fmla="*/ 82 h 258"/>
                <a:gd name="T50" fmla="*/ 49 w 52"/>
                <a:gd name="T51" fmla="*/ 69 h 258"/>
                <a:gd name="T52" fmla="*/ 52 w 52"/>
                <a:gd name="T53" fmla="*/ 36 h 258"/>
                <a:gd name="T54" fmla="*/ 43 w 52"/>
                <a:gd name="T55" fmla="*/ 17 h 258"/>
                <a:gd name="T56" fmla="*/ 42 w 52"/>
                <a:gd name="T57" fmla="*/ 201 h 258"/>
                <a:gd name="T58" fmla="*/ 35 w 52"/>
                <a:gd name="T59" fmla="*/ 234 h 258"/>
                <a:gd name="T60" fmla="*/ 30 w 52"/>
                <a:gd name="T61" fmla="*/ 218 h 258"/>
                <a:gd name="T62" fmla="*/ 22 w 52"/>
                <a:gd name="T63" fmla="*/ 218 h 258"/>
                <a:gd name="T64" fmla="*/ 17 w 52"/>
                <a:gd name="T65" fmla="*/ 234 h 258"/>
                <a:gd name="T66" fmla="*/ 11 w 52"/>
                <a:gd name="T67" fmla="*/ 201 h 258"/>
                <a:gd name="T68" fmla="*/ 21 w 52"/>
                <a:gd name="T69" fmla="*/ 201 h 258"/>
                <a:gd name="T70" fmla="*/ 26 w 52"/>
                <a:gd name="T71" fmla="*/ 206 h 258"/>
                <a:gd name="T72" fmla="*/ 31 w 52"/>
                <a:gd name="T73" fmla="*/ 201 h 258"/>
                <a:gd name="T74" fmla="*/ 41 w 52"/>
                <a:gd name="T75" fmla="*/ 196 h 258"/>
                <a:gd name="T76" fmla="*/ 42 w 52"/>
                <a:gd name="T77" fmla="*/ 139 h 258"/>
                <a:gd name="T78" fmla="*/ 31 w 52"/>
                <a:gd name="T79" fmla="*/ 139 h 258"/>
                <a:gd name="T80" fmla="*/ 26 w 52"/>
                <a:gd name="T81" fmla="*/ 134 h 258"/>
                <a:gd name="T82" fmla="*/ 21 w 52"/>
                <a:gd name="T83" fmla="*/ 139 h 258"/>
                <a:gd name="T84" fmla="*/ 12 w 52"/>
                <a:gd name="T85" fmla="*/ 144 h 258"/>
                <a:gd name="T86" fmla="*/ 14 w 52"/>
                <a:gd name="T87" fmla="*/ 109 h 258"/>
                <a:gd name="T88" fmla="*/ 21 w 52"/>
                <a:gd name="T89" fmla="*/ 121 h 258"/>
                <a:gd name="T90" fmla="*/ 28 w 52"/>
                <a:gd name="T91" fmla="*/ 124 h 258"/>
                <a:gd name="T92" fmla="*/ 31 w 52"/>
                <a:gd name="T93" fmla="*/ 104 h 258"/>
                <a:gd name="T94" fmla="*/ 42 w 52"/>
                <a:gd name="T95" fmla="*/ 119 h 258"/>
                <a:gd name="T96" fmla="*/ 35 w 52"/>
                <a:gd name="T97" fmla="*/ 69 h 258"/>
                <a:gd name="T98" fmla="*/ 30 w 52"/>
                <a:gd name="T99" fmla="*/ 53 h 258"/>
                <a:gd name="T100" fmla="*/ 22 w 52"/>
                <a:gd name="T101" fmla="*/ 53 h 258"/>
                <a:gd name="T102" fmla="*/ 17 w 52"/>
                <a:gd name="T103" fmla="*/ 69 h 258"/>
                <a:gd name="T104" fmla="*/ 11 w 52"/>
                <a:gd name="T105" fmla="*/ 36 h 258"/>
                <a:gd name="T106" fmla="*/ 21 w 52"/>
                <a:gd name="T107" fmla="*/ 36 h 258"/>
                <a:gd name="T108" fmla="*/ 26 w 52"/>
                <a:gd name="T109" fmla="*/ 41 h 258"/>
                <a:gd name="T110" fmla="*/ 31 w 52"/>
                <a:gd name="T111" fmla="*/ 36 h 258"/>
                <a:gd name="T112" fmla="*/ 41 w 52"/>
                <a:gd name="T113" fmla="*/ 3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258">
                  <a:moveTo>
                    <a:pt x="31" y="12"/>
                  </a:moveTo>
                  <a:lnTo>
                    <a:pt x="31" y="5"/>
                  </a:lnTo>
                  <a:lnTo>
                    <a:pt x="31" y="5"/>
                  </a:lnTo>
                  <a:lnTo>
                    <a:pt x="31" y="3"/>
                  </a:lnTo>
                  <a:lnTo>
                    <a:pt x="30" y="1"/>
                  </a:lnTo>
                  <a:lnTo>
                    <a:pt x="28" y="0"/>
                  </a:lnTo>
                  <a:lnTo>
                    <a:pt x="26" y="0"/>
                  </a:lnTo>
                  <a:lnTo>
                    <a:pt x="26" y="0"/>
                  </a:lnTo>
                  <a:lnTo>
                    <a:pt x="24" y="0"/>
                  </a:lnTo>
                  <a:lnTo>
                    <a:pt x="22" y="1"/>
                  </a:lnTo>
                  <a:lnTo>
                    <a:pt x="21" y="3"/>
                  </a:lnTo>
                  <a:lnTo>
                    <a:pt x="21" y="5"/>
                  </a:lnTo>
                  <a:lnTo>
                    <a:pt x="21" y="12"/>
                  </a:lnTo>
                  <a:lnTo>
                    <a:pt x="21" y="12"/>
                  </a:lnTo>
                  <a:lnTo>
                    <a:pt x="17" y="13"/>
                  </a:lnTo>
                  <a:lnTo>
                    <a:pt x="13" y="15"/>
                  </a:lnTo>
                  <a:lnTo>
                    <a:pt x="10" y="17"/>
                  </a:lnTo>
                  <a:lnTo>
                    <a:pt x="7" y="20"/>
                  </a:lnTo>
                  <a:lnTo>
                    <a:pt x="4" y="24"/>
                  </a:lnTo>
                  <a:lnTo>
                    <a:pt x="3" y="27"/>
                  </a:lnTo>
                  <a:lnTo>
                    <a:pt x="0" y="32"/>
                  </a:lnTo>
                  <a:lnTo>
                    <a:pt x="0" y="36"/>
                  </a:lnTo>
                  <a:lnTo>
                    <a:pt x="0" y="57"/>
                  </a:lnTo>
                  <a:lnTo>
                    <a:pt x="0" y="57"/>
                  </a:lnTo>
                  <a:lnTo>
                    <a:pt x="0" y="61"/>
                  </a:lnTo>
                  <a:lnTo>
                    <a:pt x="3" y="66"/>
                  </a:lnTo>
                  <a:lnTo>
                    <a:pt x="4" y="69"/>
                  </a:lnTo>
                  <a:lnTo>
                    <a:pt x="7" y="73"/>
                  </a:lnTo>
                  <a:lnTo>
                    <a:pt x="10" y="76"/>
                  </a:lnTo>
                  <a:lnTo>
                    <a:pt x="13" y="78"/>
                  </a:lnTo>
                  <a:lnTo>
                    <a:pt x="17" y="81"/>
                  </a:lnTo>
                  <a:lnTo>
                    <a:pt x="21" y="82"/>
                  </a:lnTo>
                  <a:lnTo>
                    <a:pt x="21" y="94"/>
                  </a:lnTo>
                  <a:lnTo>
                    <a:pt x="21" y="94"/>
                  </a:lnTo>
                  <a:lnTo>
                    <a:pt x="17" y="95"/>
                  </a:lnTo>
                  <a:lnTo>
                    <a:pt x="13" y="97"/>
                  </a:lnTo>
                  <a:lnTo>
                    <a:pt x="10" y="99"/>
                  </a:lnTo>
                  <a:lnTo>
                    <a:pt x="7" y="102"/>
                  </a:lnTo>
                  <a:lnTo>
                    <a:pt x="4" y="106"/>
                  </a:lnTo>
                  <a:lnTo>
                    <a:pt x="3" y="109"/>
                  </a:lnTo>
                  <a:lnTo>
                    <a:pt x="0" y="115"/>
                  </a:lnTo>
                  <a:lnTo>
                    <a:pt x="0" y="119"/>
                  </a:lnTo>
                  <a:lnTo>
                    <a:pt x="0" y="139"/>
                  </a:lnTo>
                  <a:lnTo>
                    <a:pt x="0" y="139"/>
                  </a:lnTo>
                  <a:lnTo>
                    <a:pt x="0" y="143"/>
                  </a:lnTo>
                  <a:lnTo>
                    <a:pt x="3" y="148"/>
                  </a:lnTo>
                  <a:lnTo>
                    <a:pt x="4" y="152"/>
                  </a:lnTo>
                  <a:lnTo>
                    <a:pt x="7" y="156"/>
                  </a:lnTo>
                  <a:lnTo>
                    <a:pt x="10" y="159"/>
                  </a:lnTo>
                  <a:lnTo>
                    <a:pt x="13" y="161"/>
                  </a:lnTo>
                  <a:lnTo>
                    <a:pt x="17" y="163"/>
                  </a:lnTo>
                  <a:lnTo>
                    <a:pt x="21" y="164"/>
                  </a:lnTo>
                  <a:lnTo>
                    <a:pt x="21" y="176"/>
                  </a:lnTo>
                  <a:lnTo>
                    <a:pt x="21" y="176"/>
                  </a:lnTo>
                  <a:lnTo>
                    <a:pt x="17" y="177"/>
                  </a:lnTo>
                  <a:lnTo>
                    <a:pt x="13" y="179"/>
                  </a:lnTo>
                  <a:lnTo>
                    <a:pt x="10" y="181"/>
                  </a:lnTo>
                  <a:lnTo>
                    <a:pt x="7" y="185"/>
                  </a:lnTo>
                  <a:lnTo>
                    <a:pt x="4" y="189"/>
                  </a:lnTo>
                  <a:lnTo>
                    <a:pt x="3" y="192"/>
                  </a:lnTo>
                  <a:lnTo>
                    <a:pt x="0" y="197"/>
                  </a:lnTo>
                  <a:lnTo>
                    <a:pt x="0" y="201"/>
                  </a:lnTo>
                  <a:lnTo>
                    <a:pt x="0" y="222"/>
                  </a:lnTo>
                  <a:lnTo>
                    <a:pt x="0" y="222"/>
                  </a:lnTo>
                  <a:lnTo>
                    <a:pt x="0" y="226"/>
                  </a:lnTo>
                  <a:lnTo>
                    <a:pt x="3" y="231"/>
                  </a:lnTo>
                  <a:lnTo>
                    <a:pt x="4" y="234"/>
                  </a:lnTo>
                  <a:lnTo>
                    <a:pt x="7" y="238"/>
                  </a:lnTo>
                  <a:lnTo>
                    <a:pt x="10" y="241"/>
                  </a:lnTo>
                  <a:lnTo>
                    <a:pt x="13" y="243"/>
                  </a:lnTo>
                  <a:lnTo>
                    <a:pt x="17" y="245"/>
                  </a:lnTo>
                  <a:lnTo>
                    <a:pt x="21" y="246"/>
                  </a:lnTo>
                  <a:lnTo>
                    <a:pt x="21" y="252"/>
                  </a:lnTo>
                  <a:lnTo>
                    <a:pt x="21" y="252"/>
                  </a:lnTo>
                  <a:lnTo>
                    <a:pt x="21" y="255"/>
                  </a:lnTo>
                  <a:lnTo>
                    <a:pt x="22" y="257"/>
                  </a:lnTo>
                  <a:lnTo>
                    <a:pt x="24" y="258"/>
                  </a:lnTo>
                  <a:lnTo>
                    <a:pt x="26" y="258"/>
                  </a:lnTo>
                  <a:lnTo>
                    <a:pt x="26" y="258"/>
                  </a:lnTo>
                  <a:lnTo>
                    <a:pt x="28" y="258"/>
                  </a:lnTo>
                  <a:lnTo>
                    <a:pt x="30" y="257"/>
                  </a:lnTo>
                  <a:lnTo>
                    <a:pt x="31" y="255"/>
                  </a:lnTo>
                  <a:lnTo>
                    <a:pt x="31" y="252"/>
                  </a:lnTo>
                  <a:lnTo>
                    <a:pt x="31" y="246"/>
                  </a:lnTo>
                  <a:lnTo>
                    <a:pt x="31" y="246"/>
                  </a:lnTo>
                  <a:lnTo>
                    <a:pt x="35" y="245"/>
                  </a:lnTo>
                  <a:lnTo>
                    <a:pt x="40" y="243"/>
                  </a:lnTo>
                  <a:lnTo>
                    <a:pt x="43" y="241"/>
                  </a:lnTo>
                  <a:lnTo>
                    <a:pt x="46" y="238"/>
                  </a:lnTo>
                  <a:lnTo>
                    <a:pt x="49" y="234"/>
                  </a:lnTo>
                  <a:lnTo>
                    <a:pt x="50" y="231"/>
                  </a:lnTo>
                  <a:lnTo>
                    <a:pt x="52" y="226"/>
                  </a:lnTo>
                  <a:lnTo>
                    <a:pt x="52" y="222"/>
                  </a:lnTo>
                  <a:lnTo>
                    <a:pt x="52" y="201"/>
                  </a:lnTo>
                  <a:lnTo>
                    <a:pt x="52" y="201"/>
                  </a:lnTo>
                  <a:lnTo>
                    <a:pt x="52" y="197"/>
                  </a:lnTo>
                  <a:lnTo>
                    <a:pt x="50" y="192"/>
                  </a:lnTo>
                  <a:lnTo>
                    <a:pt x="49" y="189"/>
                  </a:lnTo>
                  <a:lnTo>
                    <a:pt x="46" y="185"/>
                  </a:lnTo>
                  <a:lnTo>
                    <a:pt x="43" y="181"/>
                  </a:lnTo>
                  <a:lnTo>
                    <a:pt x="40" y="179"/>
                  </a:lnTo>
                  <a:lnTo>
                    <a:pt x="35" y="177"/>
                  </a:lnTo>
                  <a:lnTo>
                    <a:pt x="31" y="176"/>
                  </a:lnTo>
                  <a:lnTo>
                    <a:pt x="31" y="164"/>
                  </a:lnTo>
                  <a:lnTo>
                    <a:pt x="31" y="164"/>
                  </a:lnTo>
                  <a:lnTo>
                    <a:pt x="35" y="163"/>
                  </a:lnTo>
                  <a:lnTo>
                    <a:pt x="40" y="161"/>
                  </a:lnTo>
                  <a:lnTo>
                    <a:pt x="43" y="159"/>
                  </a:lnTo>
                  <a:lnTo>
                    <a:pt x="46" y="156"/>
                  </a:lnTo>
                  <a:lnTo>
                    <a:pt x="49" y="152"/>
                  </a:lnTo>
                  <a:lnTo>
                    <a:pt x="50" y="148"/>
                  </a:lnTo>
                  <a:lnTo>
                    <a:pt x="52" y="143"/>
                  </a:lnTo>
                  <a:lnTo>
                    <a:pt x="52" y="139"/>
                  </a:lnTo>
                  <a:lnTo>
                    <a:pt x="52" y="119"/>
                  </a:lnTo>
                  <a:lnTo>
                    <a:pt x="52" y="119"/>
                  </a:lnTo>
                  <a:lnTo>
                    <a:pt x="52" y="115"/>
                  </a:lnTo>
                  <a:lnTo>
                    <a:pt x="50" y="109"/>
                  </a:lnTo>
                  <a:lnTo>
                    <a:pt x="49" y="106"/>
                  </a:lnTo>
                  <a:lnTo>
                    <a:pt x="46" y="102"/>
                  </a:lnTo>
                  <a:lnTo>
                    <a:pt x="43" y="99"/>
                  </a:lnTo>
                  <a:lnTo>
                    <a:pt x="40" y="97"/>
                  </a:lnTo>
                  <a:lnTo>
                    <a:pt x="35" y="95"/>
                  </a:lnTo>
                  <a:lnTo>
                    <a:pt x="31" y="94"/>
                  </a:lnTo>
                  <a:lnTo>
                    <a:pt x="31" y="82"/>
                  </a:lnTo>
                  <a:lnTo>
                    <a:pt x="31" y="82"/>
                  </a:lnTo>
                  <a:lnTo>
                    <a:pt x="35" y="81"/>
                  </a:lnTo>
                  <a:lnTo>
                    <a:pt x="40" y="78"/>
                  </a:lnTo>
                  <a:lnTo>
                    <a:pt x="43" y="76"/>
                  </a:lnTo>
                  <a:lnTo>
                    <a:pt x="46" y="73"/>
                  </a:lnTo>
                  <a:lnTo>
                    <a:pt x="49" y="69"/>
                  </a:lnTo>
                  <a:lnTo>
                    <a:pt x="50" y="66"/>
                  </a:lnTo>
                  <a:lnTo>
                    <a:pt x="52" y="61"/>
                  </a:lnTo>
                  <a:lnTo>
                    <a:pt x="52" y="57"/>
                  </a:lnTo>
                  <a:lnTo>
                    <a:pt x="52" y="36"/>
                  </a:lnTo>
                  <a:lnTo>
                    <a:pt x="52" y="36"/>
                  </a:lnTo>
                  <a:lnTo>
                    <a:pt x="52" y="32"/>
                  </a:lnTo>
                  <a:lnTo>
                    <a:pt x="50" y="27"/>
                  </a:lnTo>
                  <a:lnTo>
                    <a:pt x="49" y="24"/>
                  </a:lnTo>
                  <a:lnTo>
                    <a:pt x="46" y="20"/>
                  </a:lnTo>
                  <a:lnTo>
                    <a:pt x="43" y="17"/>
                  </a:lnTo>
                  <a:lnTo>
                    <a:pt x="40" y="15"/>
                  </a:lnTo>
                  <a:lnTo>
                    <a:pt x="35" y="13"/>
                  </a:lnTo>
                  <a:lnTo>
                    <a:pt x="31" y="12"/>
                  </a:lnTo>
                  <a:lnTo>
                    <a:pt x="31" y="12"/>
                  </a:lnTo>
                  <a:close/>
                  <a:moveTo>
                    <a:pt x="42" y="201"/>
                  </a:moveTo>
                  <a:lnTo>
                    <a:pt x="42" y="222"/>
                  </a:lnTo>
                  <a:lnTo>
                    <a:pt x="42" y="222"/>
                  </a:lnTo>
                  <a:lnTo>
                    <a:pt x="41" y="227"/>
                  </a:lnTo>
                  <a:lnTo>
                    <a:pt x="39" y="231"/>
                  </a:lnTo>
                  <a:lnTo>
                    <a:pt x="35" y="234"/>
                  </a:lnTo>
                  <a:lnTo>
                    <a:pt x="31" y="236"/>
                  </a:lnTo>
                  <a:lnTo>
                    <a:pt x="31" y="222"/>
                  </a:lnTo>
                  <a:lnTo>
                    <a:pt x="31" y="222"/>
                  </a:lnTo>
                  <a:lnTo>
                    <a:pt x="31" y="220"/>
                  </a:lnTo>
                  <a:lnTo>
                    <a:pt x="30" y="218"/>
                  </a:lnTo>
                  <a:lnTo>
                    <a:pt x="28" y="217"/>
                  </a:lnTo>
                  <a:lnTo>
                    <a:pt x="26" y="216"/>
                  </a:lnTo>
                  <a:lnTo>
                    <a:pt x="26" y="216"/>
                  </a:lnTo>
                  <a:lnTo>
                    <a:pt x="24" y="217"/>
                  </a:lnTo>
                  <a:lnTo>
                    <a:pt x="22" y="218"/>
                  </a:lnTo>
                  <a:lnTo>
                    <a:pt x="21" y="220"/>
                  </a:lnTo>
                  <a:lnTo>
                    <a:pt x="21" y="222"/>
                  </a:lnTo>
                  <a:lnTo>
                    <a:pt x="21" y="236"/>
                  </a:lnTo>
                  <a:lnTo>
                    <a:pt x="21" y="236"/>
                  </a:lnTo>
                  <a:lnTo>
                    <a:pt x="17" y="234"/>
                  </a:lnTo>
                  <a:lnTo>
                    <a:pt x="14" y="231"/>
                  </a:lnTo>
                  <a:lnTo>
                    <a:pt x="12" y="227"/>
                  </a:lnTo>
                  <a:lnTo>
                    <a:pt x="11" y="222"/>
                  </a:lnTo>
                  <a:lnTo>
                    <a:pt x="11" y="201"/>
                  </a:lnTo>
                  <a:lnTo>
                    <a:pt x="11" y="201"/>
                  </a:lnTo>
                  <a:lnTo>
                    <a:pt x="12" y="196"/>
                  </a:lnTo>
                  <a:lnTo>
                    <a:pt x="14" y="192"/>
                  </a:lnTo>
                  <a:lnTo>
                    <a:pt x="17" y="189"/>
                  </a:lnTo>
                  <a:lnTo>
                    <a:pt x="21" y="187"/>
                  </a:lnTo>
                  <a:lnTo>
                    <a:pt x="21" y="201"/>
                  </a:lnTo>
                  <a:lnTo>
                    <a:pt x="21" y="201"/>
                  </a:lnTo>
                  <a:lnTo>
                    <a:pt x="21" y="203"/>
                  </a:lnTo>
                  <a:lnTo>
                    <a:pt x="22" y="205"/>
                  </a:lnTo>
                  <a:lnTo>
                    <a:pt x="24" y="206"/>
                  </a:lnTo>
                  <a:lnTo>
                    <a:pt x="26" y="206"/>
                  </a:lnTo>
                  <a:lnTo>
                    <a:pt x="26" y="206"/>
                  </a:lnTo>
                  <a:lnTo>
                    <a:pt x="28" y="206"/>
                  </a:lnTo>
                  <a:lnTo>
                    <a:pt x="30" y="205"/>
                  </a:lnTo>
                  <a:lnTo>
                    <a:pt x="31" y="203"/>
                  </a:lnTo>
                  <a:lnTo>
                    <a:pt x="31" y="201"/>
                  </a:lnTo>
                  <a:lnTo>
                    <a:pt x="31" y="187"/>
                  </a:lnTo>
                  <a:lnTo>
                    <a:pt x="31" y="187"/>
                  </a:lnTo>
                  <a:lnTo>
                    <a:pt x="35" y="189"/>
                  </a:lnTo>
                  <a:lnTo>
                    <a:pt x="39" y="192"/>
                  </a:lnTo>
                  <a:lnTo>
                    <a:pt x="41" y="196"/>
                  </a:lnTo>
                  <a:lnTo>
                    <a:pt x="42" y="201"/>
                  </a:lnTo>
                  <a:lnTo>
                    <a:pt x="42" y="201"/>
                  </a:lnTo>
                  <a:close/>
                  <a:moveTo>
                    <a:pt x="42" y="119"/>
                  </a:moveTo>
                  <a:lnTo>
                    <a:pt x="42" y="139"/>
                  </a:lnTo>
                  <a:lnTo>
                    <a:pt x="42" y="139"/>
                  </a:lnTo>
                  <a:lnTo>
                    <a:pt x="41" y="144"/>
                  </a:lnTo>
                  <a:lnTo>
                    <a:pt x="39" y="148"/>
                  </a:lnTo>
                  <a:lnTo>
                    <a:pt x="35" y="152"/>
                  </a:lnTo>
                  <a:lnTo>
                    <a:pt x="31" y="154"/>
                  </a:lnTo>
                  <a:lnTo>
                    <a:pt x="31" y="139"/>
                  </a:lnTo>
                  <a:lnTo>
                    <a:pt x="31" y="139"/>
                  </a:lnTo>
                  <a:lnTo>
                    <a:pt x="31" y="137"/>
                  </a:lnTo>
                  <a:lnTo>
                    <a:pt x="30" y="135"/>
                  </a:lnTo>
                  <a:lnTo>
                    <a:pt x="28" y="134"/>
                  </a:lnTo>
                  <a:lnTo>
                    <a:pt x="26" y="134"/>
                  </a:lnTo>
                  <a:lnTo>
                    <a:pt x="26" y="134"/>
                  </a:lnTo>
                  <a:lnTo>
                    <a:pt x="24" y="134"/>
                  </a:lnTo>
                  <a:lnTo>
                    <a:pt x="22" y="135"/>
                  </a:lnTo>
                  <a:lnTo>
                    <a:pt x="21" y="137"/>
                  </a:lnTo>
                  <a:lnTo>
                    <a:pt x="21" y="139"/>
                  </a:lnTo>
                  <a:lnTo>
                    <a:pt x="21" y="154"/>
                  </a:lnTo>
                  <a:lnTo>
                    <a:pt x="21" y="154"/>
                  </a:lnTo>
                  <a:lnTo>
                    <a:pt x="17" y="152"/>
                  </a:lnTo>
                  <a:lnTo>
                    <a:pt x="14" y="148"/>
                  </a:lnTo>
                  <a:lnTo>
                    <a:pt x="12" y="144"/>
                  </a:lnTo>
                  <a:lnTo>
                    <a:pt x="11" y="139"/>
                  </a:lnTo>
                  <a:lnTo>
                    <a:pt x="11" y="119"/>
                  </a:lnTo>
                  <a:lnTo>
                    <a:pt x="11" y="119"/>
                  </a:lnTo>
                  <a:lnTo>
                    <a:pt x="12" y="113"/>
                  </a:lnTo>
                  <a:lnTo>
                    <a:pt x="14" y="109"/>
                  </a:lnTo>
                  <a:lnTo>
                    <a:pt x="17" y="106"/>
                  </a:lnTo>
                  <a:lnTo>
                    <a:pt x="21" y="104"/>
                  </a:lnTo>
                  <a:lnTo>
                    <a:pt x="21" y="119"/>
                  </a:lnTo>
                  <a:lnTo>
                    <a:pt x="21" y="119"/>
                  </a:lnTo>
                  <a:lnTo>
                    <a:pt x="21" y="121"/>
                  </a:lnTo>
                  <a:lnTo>
                    <a:pt x="22" y="123"/>
                  </a:lnTo>
                  <a:lnTo>
                    <a:pt x="24" y="124"/>
                  </a:lnTo>
                  <a:lnTo>
                    <a:pt x="26" y="124"/>
                  </a:lnTo>
                  <a:lnTo>
                    <a:pt x="26" y="124"/>
                  </a:lnTo>
                  <a:lnTo>
                    <a:pt x="28" y="124"/>
                  </a:lnTo>
                  <a:lnTo>
                    <a:pt x="30" y="123"/>
                  </a:lnTo>
                  <a:lnTo>
                    <a:pt x="31" y="121"/>
                  </a:lnTo>
                  <a:lnTo>
                    <a:pt x="31" y="119"/>
                  </a:lnTo>
                  <a:lnTo>
                    <a:pt x="31" y="104"/>
                  </a:lnTo>
                  <a:lnTo>
                    <a:pt x="31" y="104"/>
                  </a:lnTo>
                  <a:lnTo>
                    <a:pt x="35" y="106"/>
                  </a:lnTo>
                  <a:lnTo>
                    <a:pt x="39" y="109"/>
                  </a:lnTo>
                  <a:lnTo>
                    <a:pt x="41" y="113"/>
                  </a:lnTo>
                  <a:lnTo>
                    <a:pt x="42" y="119"/>
                  </a:lnTo>
                  <a:lnTo>
                    <a:pt x="42" y="119"/>
                  </a:lnTo>
                  <a:close/>
                  <a:moveTo>
                    <a:pt x="42" y="57"/>
                  </a:moveTo>
                  <a:lnTo>
                    <a:pt x="42" y="57"/>
                  </a:lnTo>
                  <a:lnTo>
                    <a:pt x="41" y="62"/>
                  </a:lnTo>
                  <a:lnTo>
                    <a:pt x="39" y="66"/>
                  </a:lnTo>
                  <a:lnTo>
                    <a:pt x="35" y="69"/>
                  </a:lnTo>
                  <a:lnTo>
                    <a:pt x="31" y="71"/>
                  </a:lnTo>
                  <a:lnTo>
                    <a:pt x="31" y="57"/>
                  </a:lnTo>
                  <a:lnTo>
                    <a:pt x="31" y="57"/>
                  </a:lnTo>
                  <a:lnTo>
                    <a:pt x="31" y="55"/>
                  </a:lnTo>
                  <a:lnTo>
                    <a:pt x="30" y="53"/>
                  </a:lnTo>
                  <a:lnTo>
                    <a:pt x="28" y="52"/>
                  </a:lnTo>
                  <a:lnTo>
                    <a:pt x="26" y="52"/>
                  </a:lnTo>
                  <a:lnTo>
                    <a:pt x="26" y="52"/>
                  </a:lnTo>
                  <a:lnTo>
                    <a:pt x="24" y="52"/>
                  </a:lnTo>
                  <a:lnTo>
                    <a:pt x="22" y="53"/>
                  </a:lnTo>
                  <a:lnTo>
                    <a:pt x="21" y="55"/>
                  </a:lnTo>
                  <a:lnTo>
                    <a:pt x="21" y="57"/>
                  </a:lnTo>
                  <a:lnTo>
                    <a:pt x="21" y="71"/>
                  </a:lnTo>
                  <a:lnTo>
                    <a:pt x="21" y="71"/>
                  </a:lnTo>
                  <a:lnTo>
                    <a:pt x="17" y="69"/>
                  </a:lnTo>
                  <a:lnTo>
                    <a:pt x="14" y="66"/>
                  </a:lnTo>
                  <a:lnTo>
                    <a:pt x="12" y="62"/>
                  </a:lnTo>
                  <a:lnTo>
                    <a:pt x="11" y="57"/>
                  </a:lnTo>
                  <a:lnTo>
                    <a:pt x="11" y="36"/>
                  </a:lnTo>
                  <a:lnTo>
                    <a:pt x="11" y="36"/>
                  </a:lnTo>
                  <a:lnTo>
                    <a:pt x="12" y="31"/>
                  </a:lnTo>
                  <a:lnTo>
                    <a:pt x="14" y="27"/>
                  </a:lnTo>
                  <a:lnTo>
                    <a:pt x="17" y="24"/>
                  </a:lnTo>
                  <a:lnTo>
                    <a:pt x="21" y="22"/>
                  </a:lnTo>
                  <a:lnTo>
                    <a:pt x="21" y="36"/>
                  </a:lnTo>
                  <a:lnTo>
                    <a:pt x="21" y="36"/>
                  </a:lnTo>
                  <a:lnTo>
                    <a:pt x="21" y="38"/>
                  </a:lnTo>
                  <a:lnTo>
                    <a:pt x="22" y="40"/>
                  </a:lnTo>
                  <a:lnTo>
                    <a:pt x="24" y="41"/>
                  </a:lnTo>
                  <a:lnTo>
                    <a:pt x="26" y="41"/>
                  </a:lnTo>
                  <a:lnTo>
                    <a:pt x="26" y="41"/>
                  </a:lnTo>
                  <a:lnTo>
                    <a:pt x="28" y="41"/>
                  </a:lnTo>
                  <a:lnTo>
                    <a:pt x="30" y="40"/>
                  </a:lnTo>
                  <a:lnTo>
                    <a:pt x="31" y="38"/>
                  </a:lnTo>
                  <a:lnTo>
                    <a:pt x="31" y="36"/>
                  </a:lnTo>
                  <a:lnTo>
                    <a:pt x="31" y="22"/>
                  </a:lnTo>
                  <a:lnTo>
                    <a:pt x="31" y="22"/>
                  </a:lnTo>
                  <a:lnTo>
                    <a:pt x="35" y="24"/>
                  </a:lnTo>
                  <a:lnTo>
                    <a:pt x="39" y="27"/>
                  </a:lnTo>
                  <a:lnTo>
                    <a:pt x="41" y="31"/>
                  </a:lnTo>
                  <a:lnTo>
                    <a:pt x="42" y="36"/>
                  </a:lnTo>
                  <a:lnTo>
                    <a:pt x="42" y="57"/>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3" name="Freeform 201">
              <a:extLst>
                <a:ext uri="{FF2B5EF4-FFF2-40B4-BE49-F238E27FC236}">
                  <a16:creationId xmlns:a16="http://schemas.microsoft.com/office/drawing/2014/main" id="{71FBBD80-5217-4425-8154-B04B2420A24E}"/>
                </a:ext>
              </a:extLst>
            </p:cNvPr>
            <p:cNvSpPr>
              <a:spLocks noEditPoints="1"/>
            </p:cNvSpPr>
            <p:nvPr/>
          </p:nvSpPr>
          <p:spPr bwMode="auto">
            <a:xfrm>
              <a:off x="6765132" y="4308872"/>
              <a:ext cx="60722" cy="307181"/>
            </a:xfrm>
            <a:custGeom>
              <a:avLst/>
              <a:gdLst>
                <a:gd name="T0" fmla="*/ 22 w 51"/>
                <a:gd name="T1" fmla="*/ 257 h 258"/>
                <a:gd name="T2" fmla="*/ 30 w 51"/>
                <a:gd name="T3" fmla="*/ 257 h 258"/>
                <a:gd name="T4" fmla="*/ 35 w 51"/>
                <a:gd name="T5" fmla="*/ 245 h 258"/>
                <a:gd name="T6" fmla="*/ 49 w 51"/>
                <a:gd name="T7" fmla="*/ 231 h 258"/>
                <a:gd name="T8" fmla="*/ 51 w 51"/>
                <a:gd name="T9" fmla="*/ 197 h 258"/>
                <a:gd name="T10" fmla="*/ 39 w 51"/>
                <a:gd name="T11" fmla="*/ 179 h 258"/>
                <a:gd name="T12" fmla="*/ 35 w 51"/>
                <a:gd name="T13" fmla="*/ 163 h 258"/>
                <a:gd name="T14" fmla="*/ 49 w 51"/>
                <a:gd name="T15" fmla="*/ 148 h 258"/>
                <a:gd name="T16" fmla="*/ 51 w 51"/>
                <a:gd name="T17" fmla="*/ 115 h 258"/>
                <a:gd name="T18" fmla="*/ 39 w 51"/>
                <a:gd name="T19" fmla="*/ 97 h 258"/>
                <a:gd name="T20" fmla="*/ 35 w 51"/>
                <a:gd name="T21" fmla="*/ 81 h 258"/>
                <a:gd name="T22" fmla="*/ 49 w 51"/>
                <a:gd name="T23" fmla="*/ 66 h 258"/>
                <a:gd name="T24" fmla="*/ 51 w 51"/>
                <a:gd name="T25" fmla="*/ 32 h 258"/>
                <a:gd name="T26" fmla="*/ 39 w 51"/>
                <a:gd name="T27" fmla="*/ 15 h 258"/>
                <a:gd name="T28" fmla="*/ 31 w 51"/>
                <a:gd name="T29" fmla="*/ 3 h 258"/>
                <a:gd name="T30" fmla="*/ 24 w 51"/>
                <a:gd name="T31" fmla="*/ 0 h 258"/>
                <a:gd name="T32" fmla="*/ 21 w 51"/>
                <a:gd name="T33" fmla="*/ 12 h 258"/>
                <a:gd name="T34" fmla="*/ 3 w 51"/>
                <a:gd name="T35" fmla="*/ 24 h 258"/>
                <a:gd name="T36" fmla="*/ 0 w 51"/>
                <a:gd name="T37" fmla="*/ 57 h 258"/>
                <a:gd name="T38" fmla="*/ 9 w 51"/>
                <a:gd name="T39" fmla="*/ 76 h 258"/>
                <a:gd name="T40" fmla="*/ 21 w 51"/>
                <a:gd name="T41" fmla="*/ 94 h 258"/>
                <a:gd name="T42" fmla="*/ 3 w 51"/>
                <a:gd name="T43" fmla="*/ 106 h 258"/>
                <a:gd name="T44" fmla="*/ 0 w 51"/>
                <a:gd name="T45" fmla="*/ 139 h 258"/>
                <a:gd name="T46" fmla="*/ 9 w 51"/>
                <a:gd name="T47" fmla="*/ 159 h 258"/>
                <a:gd name="T48" fmla="*/ 21 w 51"/>
                <a:gd name="T49" fmla="*/ 176 h 258"/>
                <a:gd name="T50" fmla="*/ 3 w 51"/>
                <a:gd name="T51" fmla="*/ 189 h 258"/>
                <a:gd name="T52" fmla="*/ 0 w 51"/>
                <a:gd name="T53" fmla="*/ 222 h 258"/>
                <a:gd name="T54" fmla="*/ 9 w 51"/>
                <a:gd name="T55" fmla="*/ 241 h 258"/>
                <a:gd name="T56" fmla="*/ 10 w 51"/>
                <a:gd name="T57" fmla="*/ 57 h 258"/>
                <a:gd name="T58" fmla="*/ 16 w 51"/>
                <a:gd name="T59" fmla="*/ 24 h 258"/>
                <a:gd name="T60" fmla="*/ 22 w 51"/>
                <a:gd name="T61" fmla="*/ 40 h 258"/>
                <a:gd name="T62" fmla="*/ 30 w 51"/>
                <a:gd name="T63" fmla="*/ 40 h 258"/>
                <a:gd name="T64" fmla="*/ 35 w 51"/>
                <a:gd name="T65" fmla="*/ 24 h 258"/>
                <a:gd name="T66" fmla="*/ 41 w 51"/>
                <a:gd name="T67" fmla="*/ 57 h 258"/>
                <a:gd name="T68" fmla="*/ 31 w 51"/>
                <a:gd name="T69" fmla="*/ 57 h 258"/>
                <a:gd name="T70" fmla="*/ 26 w 51"/>
                <a:gd name="T71" fmla="*/ 52 h 258"/>
                <a:gd name="T72" fmla="*/ 21 w 51"/>
                <a:gd name="T73" fmla="*/ 57 h 258"/>
                <a:gd name="T74" fmla="*/ 11 w 51"/>
                <a:gd name="T75" fmla="*/ 62 h 258"/>
                <a:gd name="T76" fmla="*/ 10 w 51"/>
                <a:gd name="T77" fmla="*/ 119 h 258"/>
                <a:gd name="T78" fmla="*/ 21 w 51"/>
                <a:gd name="T79" fmla="*/ 119 h 258"/>
                <a:gd name="T80" fmla="*/ 26 w 51"/>
                <a:gd name="T81" fmla="*/ 124 h 258"/>
                <a:gd name="T82" fmla="*/ 31 w 51"/>
                <a:gd name="T83" fmla="*/ 119 h 258"/>
                <a:gd name="T84" fmla="*/ 40 w 51"/>
                <a:gd name="T85" fmla="*/ 113 h 258"/>
                <a:gd name="T86" fmla="*/ 38 w 51"/>
                <a:gd name="T87" fmla="*/ 148 h 258"/>
                <a:gd name="T88" fmla="*/ 31 w 51"/>
                <a:gd name="T89" fmla="*/ 137 h 258"/>
                <a:gd name="T90" fmla="*/ 24 w 51"/>
                <a:gd name="T91" fmla="*/ 134 h 258"/>
                <a:gd name="T92" fmla="*/ 21 w 51"/>
                <a:gd name="T93" fmla="*/ 154 h 258"/>
                <a:gd name="T94" fmla="*/ 10 w 51"/>
                <a:gd name="T95" fmla="*/ 139 h 258"/>
                <a:gd name="T96" fmla="*/ 16 w 51"/>
                <a:gd name="T97" fmla="*/ 189 h 258"/>
                <a:gd name="T98" fmla="*/ 22 w 51"/>
                <a:gd name="T99" fmla="*/ 205 h 258"/>
                <a:gd name="T100" fmla="*/ 30 w 51"/>
                <a:gd name="T101" fmla="*/ 205 h 258"/>
                <a:gd name="T102" fmla="*/ 35 w 51"/>
                <a:gd name="T103" fmla="*/ 189 h 258"/>
                <a:gd name="T104" fmla="*/ 41 w 51"/>
                <a:gd name="T105" fmla="*/ 222 h 258"/>
                <a:gd name="T106" fmla="*/ 31 w 51"/>
                <a:gd name="T107" fmla="*/ 222 h 258"/>
                <a:gd name="T108" fmla="*/ 26 w 51"/>
                <a:gd name="T109" fmla="*/ 216 h 258"/>
                <a:gd name="T110" fmla="*/ 21 w 51"/>
                <a:gd name="T111" fmla="*/ 222 h 258"/>
                <a:gd name="T112" fmla="*/ 11 w 51"/>
                <a:gd name="T113" fmla="*/ 22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258">
                  <a:moveTo>
                    <a:pt x="21" y="246"/>
                  </a:moveTo>
                  <a:lnTo>
                    <a:pt x="21" y="252"/>
                  </a:lnTo>
                  <a:lnTo>
                    <a:pt x="21" y="252"/>
                  </a:lnTo>
                  <a:lnTo>
                    <a:pt x="21" y="255"/>
                  </a:lnTo>
                  <a:lnTo>
                    <a:pt x="22" y="257"/>
                  </a:lnTo>
                  <a:lnTo>
                    <a:pt x="24" y="258"/>
                  </a:lnTo>
                  <a:lnTo>
                    <a:pt x="26" y="258"/>
                  </a:lnTo>
                  <a:lnTo>
                    <a:pt x="26" y="258"/>
                  </a:lnTo>
                  <a:lnTo>
                    <a:pt x="28" y="258"/>
                  </a:lnTo>
                  <a:lnTo>
                    <a:pt x="30" y="257"/>
                  </a:lnTo>
                  <a:lnTo>
                    <a:pt x="31" y="255"/>
                  </a:lnTo>
                  <a:lnTo>
                    <a:pt x="31" y="252"/>
                  </a:lnTo>
                  <a:lnTo>
                    <a:pt x="31" y="246"/>
                  </a:lnTo>
                  <a:lnTo>
                    <a:pt x="31" y="246"/>
                  </a:lnTo>
                  <a:lnTo>
                    <a:pt x="35" y="245"/>
                  </a:lnTo>
                  <a:lnTo>
                    <a:pt x="39" y="243"/>
                  </a:lnTo>
                  <a:lnTo>
                    <a:pt x="42" y="241"/>
                  </a:lnTo>
                  <a:lnTo>
                    <a:pt x="45" y="238"/>
                  </a:lnTo>
                  <a:lnTo>
                    <a:pt x="48" y="234"/>
                  </a:lnTo>
                  <a:lnTo>
                    <a:pt x="49" y="231"/>
                  </a:lnTo>
                  <a:lnTo>
                    <a:pt x="51" y="226"/>
                  </a:lnTo>
                  <a:lnTo>
                    <a:pt x="51" y="222"/>
                  </a:lnTo>
                  <a:lnTo>
                    <a:pt x="51" y="201"/>
                  </a:lnTo>
                  <a:lnTo>
                    <a:pt x="51" y="201"/>
                  </a:lnTo>
                  <a:lnTo>
                    <a:pt x="51" y="197"/>
                  </a:lnTo>
                  <a:lnTo>
                    <a:pt x="49" y="192"/>
                  </a:lnTo>
                  <a:lnTo>
                    <a:pt x="48" y="189"/>
                  </a:lnTo>
                  <a:lnTo>
                    <a:pt x="45" y="185"/>
                  </a:lnTo>
                  <a:lnTo>
                    <a:pt x="42" y="181"/>
                  </a:lnTo>
                  <a:lnTo>
                    <a:pt x="39" y="179"/>
                  </a:lnTo>
                  <a:lnTo>
                    <a:pt x="35" y="177"/>
                  </a:lnTo>
                  <a:lnTo>
                    <a:pt x="31" y="176"/>
                  </a:lnTo>
                  <a:lnTo>
                    <a:pt x="31" y="164"/>
                  </a:lnTo>
                  <a:lnTo>
                    <a:pt x="31" y="164"/>
                  </a:lnTo>
                  <a:lnTo>
                    <a:pt x="35" y="163"/>
                  </a:lnTo>
                  <a:lnTo>
                    <a:pt x="39" y="161"/>
                  </a:lnTo>
                  <a:lnTo>
                    <a:pt x="42" y="159"/>
                  </a:lnTo>
                  <a:lnTo>
                    <a:pt x="45" y="156"/>
                  </a:lnTo>
                  <a:lnTo>
                    <a:pt x="48" y="152"/>
                  </a:lnTo>
                  <a:lnTo>
                    <a:pt x="49" y="148"/>
                  </a:lnTo>
                  <a:lnTo>
                    <a:pt x="51" y="143"/>
                  </a:lnTo>
                  <a:lnTo>
                    <a:pt x="51" y="139"/>
                  </a:lnTo>
                  <a:lnTo>
                    <a:pt x="51" y="119"/>
                  </a:lnTo>
                  <a:lnTo>
                    <a:pt x="51" y="119"/>
                  </a:lnTo>
                  <a:lnTo>
                    <a:pt x="51" y="115"/>
                  </a:lnTo>
                  <a:lnTo>
                    <a:pt x="49" y="109"/>
                  </a:lnTo>
                  <a:lnTo>
                    <a:pt x="48" y="106"/>
                  </a:lnTo>
                  <a:lnTo>
                    <a:pt x="45" y="102"/>
                  </a:lnTo>
                  <a:lnTo>
                    <a:pt x="42" y="99"/>
                  </a:lnTo>
                  <a:lnTo>
                    <a:pt x="39" y="97"/>
                  </a:lnTo>
                  <a:lnTo>
                    <a:pt x="35" y="95"/>
                  </a:lnTo>
                  <a:lnTo>
                    <a:pt x="31" y="94"/>
                  </a:lnTo>
                  <a:lnTo>
                    <a:pt x="31" y="82"/>
                  </a:lnTo>
                  <a:lnTo>
                    <a:pt x="31" y="82"/>
                  </a:lnTo>
                  <a:lnTo>
                    <a:pt x="35" y="81"/>
                  </a:lnTo>
                  <a:lnTo>
                    <a:pt x="39" y="78"/>
                  </a:lnTo>
                  <a:lnTo>
                    <a:pt x="42" y="76"/>
                  </a:lnTo>
                  <a:lnTo>
                    <a:pt x="45" y="73"/>
                  </a:lnTo>
                  <a:lnTo>
                    <a:pt x="48" y="69"/>
                  </a:lnTo>
                  <a:lnTo>
                    <a:pt x="49" y="66"/>
                  </a:lnTo>
                  <a:lnTo>
                    <a:pt x="51" y="61"/>
                  </a:lnTo>
                  <a:lnTo>
                    <a:pt x="51" y="57"/>
                  </a:lnTo>
                  <a:lnTo>
                    <a:pt x="51" y="36"/>
                  </a:lnTo>
                  <a:lnTo>
                    <a:pt x="51" y="36"/>
                  </a:lnTo>
                  <a:lnTo>
                    <a:pt x="51" y="32"/>
                  </a:lnTo>
                  <a:lnTo>
                    <a:pt x="49" y="27"/>
                  </a:lnTo>
                  <a:lnTo>
                    <a:pt x="48" y="24"/>
                  </a:lnTo>
                  <a:lnTo>
                    <a:pt x="45" y="20"/>
                  </a:lnTo>
                  <a:lnTo>
                    <a:pt x="42" y="17"/>
                  </a:lnTo>
                  <a:lnTo>
                    <a:pt x="39" y="15"/>
                  </a:lnTo>
                  <a:lnTo>
                    <a:pt x="35" y="13"/>
                  </a:lnTo>
                  <a:lnTo>
                    <a:pt x="31" y="12"/>
                  </a:lnTo>
                  <a:lnTo>
                    <a:pt x="31" y="5"/>
                  </a:lnTo>
                  <a:lnTo>
                    <a:pt x="31" y="5"/>
                  </a:lnTo>
                  <a:lnTo>
                    <a:pt x="31" y="3"/>
                  </a:lnTo>
                  <a:lnTo>
                    <a:pt x="30" y="1"/>
                  </a:lnTo>
                  <a:lnTo>
                    <a:pt x="28" y="0"/>
                  </a:lnTo>
                  <a:lnTo>
                    <a:pt x="26" y="0"/>
                  </a:lnTo>
                  <a:lnTo>
                    <a:pt x="26" y="0"/>
                  </a:lnTo>
                  <a:lnTo>
                    <a:pt x="24" y="0"/>
                  </a:lnTo>
                  <a:lnTo>
                    <a:pt x="22" y="1"/>
                  </a:lnTo>
                  <a:lnTo>
                    <a:pt x="21" y="3"/>
                  </a:lnTo>
                  <a:lnTo>
                    <a:pt x="21" y="5"/>
                  </a:lnTo>
                  <a:lnTo>
                    <a:pt x="21" y="12"/>
                  </a:lnTo>
                  <a:lnTo>
                    <a:pt x="21" y="12"/>
                  </a:lnTo>
                  <a:lnTo>
                    <a:pt x="16" y="13"/>
                  </a:lnTo>
                  <a:lnTo>
                    <a:pt x="12" y="15"/>
                  </a:lnTo>
                  <a:lnTo>
                    <a:pt x="9" y="17"/>
                  </a:lnTo>
                  <a:lnTo>
                    <a:pt x="6" y="20"/>
                  </a:lnTo>
                  <a:lnTo>
                    <a:pt x="3" y="24"/>
                  </a:lnTo>
                  <a:lnTo>
                    <a:pt x="2" y="27"/>
                  </a:lnTo>
                  <a:lnTo>
                    <a:pt x="0" y="32"/>
                  </a:lnTo>
                  <a:lnTo>
                    <a:pt x="0" y="36"/>
                  </a:lnTo>
                  <a:lnTo>
                    <a:pt x="0" y="57"/>
                  </a:lnTo>
                  <a:lnTo>
                    <a:pt x="0" y="57"/>
                  </a:lnTo>
                  <a:lnTo>
                    <a:pt x="0" y="61"/>
                  </a:lnTo>
                  <a:lnTo>
                    <a:pt x="2" y="66"/>
                  </a:lnTo>
                  <a:lnTo>
                    <a:pt x="3" y="69"/>
                  </a:lnTo>
                  <a:lnTo>
                    <a:pt x="6" y="73"/>
                  </a:lnTo>
                  <a:lnTo>
                    <a:pt x="9" y="76"/>
                  </a:lnTo>
                  <a:lnTo>
                    <a:pt x="12" y="78"/>
                  </a:lnTo>
                  <a:lnTo>
                    <a:pt x="16" y="81"/>
                  </a:lnTo>
                  <a:lnTo>
                    <a:pt x="21" y="82"/>
                  </a:lnTo>
                  <a:lnTo>
                    <a:pt x="21" y="94"/>
                  </a:lnTo>
                  <a:lnTo>
                    <a:pt x="21" y="94"/>
                  </a:lnTo>
                  <a:lnTo>
                    <a:pt x="16" y="95"/>
                  </a:lnTo>
                  <a:lnTo>
                    <a:pt x="12" y="97"/>
                  </a:lnTo>
                  <a:lnTo>
                    <a:pt x="9" y="99"/>
                  </a:lnTo>
                  <a:lnTo>
                    <a:pt x="6" y="102"/>
                  </a:lnTo>
                  <a:lnTo>
                    <a:pt x="3" y="106"/>
                  </a:lnTo>
                  <a:lnTo>
                    <a:pt x="2" y="109"/>
                  </a:lnTo>
                  <a:lnTo>
                    <a:pt x="0" y="115"/>
                  </a:lnTo>
                  <a:lnTo>
                    <a:pt x="0" y="119"/>
                  </a:lnTo>
                  <a:lnTo>
                    <a:pt x="0" y="139"/>
                  </a:lnTo>
                  <a:lnTo>
                    <a:pt x="0" y="139"/>
                  </a:lnTo>
                  <a:lnTo>
                    <a:pt x="0" y="143"/>
                  </a:lnTo>
                  <a:lnTo>
                    <a:pt x="2" y="148"/>
                  </a:lnTo>
                  <a:lnTo>
                    <a:pt x="3" y="152"/>
                  </a:lnTo>
                  <a:lnTo>
                    <a:pt x="6" y="156"/>
                  </a:lnTo>
                  <a:lnTo>
                    <a:pt x="9" y="159"/>
                  </a:lnTo>
                  <a:lnTo>
                    <a:pt x="12" y="161"/>
                  </a:lnTo>
                  <a:lnTo>
                    <a:pt x="16" y="163"/>
                  </a:lnTo>
                  <a:lnTo>
                    <a:pt x="21" y="164"/>
                  </a:lnTo>
                  <a:lnTo>
                    <a:pt x="21" y="176"/>
                  </a:lnTo>
                  <a:lnTo>
                    <a:pt x="21" y="176"/>
                  </a:lnTo>
                  <a:lnTo>
                    <a:pt x="16" y="177"/>
                  </a:lnTo>
                  <a:lnTo>
                    <a:pt x="12" y="179"/>
                  </a:lnTo>
                  <a:lnTo>
                    <a:pt x="9" y="181"/>
                  </a:lnTo>
                  <a:lnTo>
                    <a:pt x="6" y="185"/>
                  </a:lnTo>
                  <a:lnTo>
                    <a:pt x="3" y="189"/>
                  </a:lnTo>
                  <a:lnTo>
                    <a:pt x="2" y="192"/>
                  </a:lnTo>
                  <a:lnTo>
                    <a:pt x="0" y="197"/>
                  </a:lnTo>
                  <a:lnTo>
                    <a:pt x="0" y="201"/>
                  </a:lnTo>
                  <a:lnTo>
                    <a:pt x="0" y="222"/>
                  </a:lnTo>
                  <a:lnTo>
                    <a:pt x="0" y="222"/>
                  </a:lnTo>
                  <a:lnTo>
                    <a:pt x="0" y="226"/>
                  </a:lnTo>
                  <a:lnTo>
                    <a:pt x="2" y="231"/>
                  </a:lnTo>
                  <a:lnTo>
                    <a:pt x="3" y="234"/>
                  </a:lnTo>
                  <a:lnTo>
                    <a:pt x="6" y="238"/>
                  </a:lnTo>
                  <a:lnTo>
                    <a:pt x="9" y="241"/>
                  </a:lnTo>
                  <a:lnTo>
                    <a:pt x="12" y="243"/>
                  </a:lnTo>
                  <a:lnTo>
                    <a:pt x="16" y="245"/>
                  </a:lnTo>
                  <a:lnTo>
                    <a:pt x="21" y="246"/>
                  </a:lnTo>
                  <a:lnTo>
                    <a:pt x="21" y="246"/>
                  </a:lnTo>
                  <a:close/>
                  <a:moveTo>
                    <a:pt x="10" y="57"/>
                  </a:moveTo>
                  <a:lnTo>
                    <a:pt x="10" y="36"/>
                  </a:lnTo>
                  <a:lnTo>
                    <a:pt x="10" y="36"/>
                  </a:lnTo>
                  <a:lnTo>
                    <a:pt x="11" y="31"/>
                  </a:lnTo>
                  <a:lnTo>
                    <a:pt x="13" y="27"/>
                  </a:lnTo>
                  <a:lnTo>
                    <a:pt x="16" y="24"/>
                  </a:lnTo>
                  <a:lnTo>
                    <a:pt x="21" y="22"/>
                  </a:lnTo>
                  <a:lnTo>
                    <a:pt x="21" y="36"/>
                  </a:lnTo>
                  <a:lnTo>
                    <a:pt x="21" y="36"/>
                  </a:lnTo>
                  <a:lnTo>
                    <a:pt x="21" y="38"/>
                  </a:lnTo>
                  <a:lnTo>
                    <a:pt x="22" y="40"/>
                  </a:lnTo>
                  <a:lnTo>
                    <a:pt x="24" y="41"/>
                  </a:lnTo>
                  <a:lnTo>
                    <a:pt x="26" y="41"/>
                  </a:lnTo>
                  <a:lnTo>
                    <a:pt x="26" y="41"/>
                  </a:lnTo>
                  <a:lnTo>
                    <a:pt x="28" y="41"/>
                  </a:lnTo>
                  <a:lnTo>
                    <a:pt x="30" y="40"/>
                  </a:lnTo>
                  <a:lnTo>
                    <a:pt x="31" y="38"/>
                  </a:lnTo>
                  <a:lnTo>
                    <a:pt x="31" y="36"/>
                  </a:lnTo>
                  <a:lnTo>
                    <a:pt x="31" y="22"/>
                  </a:lnTo>
                  <a:lnTo>
                    <a:pt x="31" y="22"/>
                  </a:lnTo>
                  <a:lnTo>
                    <a:pt x="35" y="24"/>
                  </a:lnTo>
                  <a:lnTo>
                    <a:pt x="38" y="27"/>
                  </a:lnTo>
                  <a:lnTo>
                    <a:pt x="40" y="31"/>
                  </a:lnTo>
                  <a:lnTo>
                    <a:pt x="41" y="36"/>
                  </a:lnTo>
                  <a:lnTo>
                    <a:pt x="41" y="57"/>
                  </a:lnTo>
                  <a:lnTo>
                    <a:pt x="41" y="57"/>
                  </a:lnTo>
                  <a:lnTo>
                    <a:pt x="40" y="62"/>
                  </a:lnTo>
                  <a:lnTo>
                    <a:pt x="38" y="66"/>
                  </a:lnTo>
                  <a:lnTo>
                    <a:pt x="35" y="69"/>
                  </a:lnTo>
                  <a:lnTo>
                    <a:pt x="31" y="71"/>
                  </a:lnTo>
                  <a:lnTo>
                    <a:pt x="31" y="57"/>
                  </a:lnTo>
                  <a:lnTo>
                    <a:pt x="31" y="57"/>
                  </a:lnTo>
                  <a:lnTo>
                    <a:pt x="31" y="55"/>
                  </a:lnTo>
                  <a:lnTo>
                    <a:pt x="30" y="53"/>
                  </a:lnTo>
                  <a:lnTo>
                    <a:pt x="28" y="52"/>
                  </a:lnTo>
                  <a:lnTo>
                    <a:pt x="26" y="52"/>
                  </a:lnTo>
                  <a:lnTo>
                    <a:pt x="26" y="52"/>
                  </a:lnTo>
                  <a:lnTo>
                    <a:pt x="24" y="52"/>
                  </a:lnTo>
                  <a:lnTo>
                    <a:pt x="22" y="53"/>
                  </a:lnTo>
                  <a:lnTo>
                    <a:pt x="21" y="55"/>
                  </a:lnTo>
                  <a:lnTo>
                    <a:pt x="21" y="57"/>
                  </a:lnTo>
                  <a:lnTo>
                    <a:pt x="21" y="71"/>
                  </a:lnTo>
                  <a:lnTo>
                    <a:pt x="21" y="71"/>
                  </a:lnTo>
                  <a:lnTo>
                    <a:pt x="16" y="69"/>
                  </a:lnTo>
                  <a:lnTo>
                    <a:pt x="13" y="66"/>
                  </a:lnTo>
                  <a:lnTo>
                    <a:pt x="11" y="62"/>
                  </a:lnTo>
                  <a:lnTo>
                    <a:pt x="10" y="57"/>
                  </a:lnTo>
                  <a:lnTo>
                    <a:pt x="10" y="57"/>
                  </a:lnTo>
                  <a:close/>
                  <a:moveTo>
                    <a:pt x="10" y="139"/>
                  </a:moveTo>
                  <a:lnTo>
                    <a:pt x="10" y="119"/>
                  </a:lnTo>
                  <a:lnTo>
                    <a:pt x="10" y="119"/>
                  </a:lnTo>
                  <a:lnTo>
                    <a:pt x="11" y="113"/>
                  </a:lnTo>
                  <a:lnTo>
                    <a:pt x="13" y="109"/>
                  </a:lnTo>
                  <a:lnTo>
                    <a:pt x="16" y="106"/>
                  </a:lnTo>
                  <a:lnTo>
                    <a:pt x="21" y="104"/>
                  </a:lnTo>
                  <a:lnTo>
                    <a:pt x="21" y="119"/>
                  </a:lnTo>
                  <a:lnTo>
                    <a:pt x="21" y="119"/>
                  </a:lnTo>
                  <a:lnTo>
                    <a:pt x="21" y="121"/>
                  </a:lnTo>
                  <a:lnTo>
                    <a:pt x="22" y="123"/>
                  </a:lnTo>
                  <a:lnTo>
                    <a:pt x="24" y="124"/>
                  </a:lnTo>
                  <a:lnTo>
                    <a:pt x="26" y="124"/>
                  </a:lnTo>
                  <a:lnTo>
                    <a:pt x="26" y="124"/>
                  </a:lnTo>
                  <a:lnTo>
                    <a:pt x="28" y="124"/>
                  </a:lnTo>
                  <a:lnTo>
                    <a:pt x="30" y="123"/>
                  </a:lnTo>
                  <a:lnTo>
                    <a:pt x="31" y="121"/>
                  </a:lnTo>
                  <a:lnTo>
                    <a:pt x="31" y="119"/>
                  </a:lnTo>
                  <a:lnTo>
                    <a:pt x="31" y="104"/>
                  </a:lnTo>
                  <a:lnTo>
                    <a:pt x="31" y="104"/>
                  </a:lnTo>
                  <a:lnTo>
                    <a:pt x="35" y="106"/>
                  </a:lnTo>
                  <a:lnTo>
                    <a:pt x="38" y="109"/>
                  </a:lnTo>
                  <a:lnTo>
                    <a:pt x="40" y="113"/>
                  </a:lnTo>
                  <a:lnTo>
                    <a:pt x="41" y="119"/>
                  </a:lnTo>
                  <a:lnTo>
                    <a:pt x="41" y="139"/>
                  </a:lnTo>
                  <a:lnTo>
                    <a:pt x="41" y="139"/>
                  </a:lnTo>
                  <a:lnTo>
                    <a:pt x="40" y="144"/>
                  </a:lnTo>
                  <a:lnTo>
                    <a:pt x="38" y="148"/>
                  </a:lnTo>
                  <a:lnTo>
                    <a:pt x="35" y="152"/>
                  </a:lnTo>
                  <a:lnTo>
                    <a:pt x="31" y="154"/>
                  </a:lnTo>
                  <a:lnTo>
                    <a:pt x="31" y="139"/>
                  </a:lnTo>
                  <a:lnTo>
                    <a:pt x="31" y="139"/>
                  </a:lnTo>
                  <a:lnTo>
                    <a:pt x="31" y="137"/>
                  </a:lnTo>
                  <a:lnTo>
                    <a:pt x="30" y="135"/>
                  </a:lnTo>
                  <a:lnTo>
                    <a:pt x="28" y="134"/>
                  </a:lnTo>
                  <a:lnTo>
                    <a:pt x="26" y="134"/>
                  </a:lnTo>
                  <a:lnTo>
                    <a:pt x="26" y="134"/>
                  </a:lnTo>
                  <a:lnTo>
                    <a:pt x="24" y="134"/>
                  </a:lnTo>
                  <a:lnTo>
                    <a:pt x="22" y="135"/>
                  </a:lnTo>
                  <a:lnTo>
                    <a:pt x="21" y="137"/>
                  </a:lnTo>
                  <a:lnTo>
                    <a:pt x="21" y="139"/>
                  </a:lnTo>
                  <a:lnTo>
                    <a:pt x="21" y="154"/>
                  </a:lnTo>
                  <a:lnTo>
                    <a:pt x="21" y="154"/>
                  </a:lnTo>
                  <a:lnTo>
                    <a:pt x="16" y="152"/>
                  </a:lnTo>
                  <a:lnTo>
                    <a:pt x="13" y="148"/>
                  </a:lnTo>
                  <a:lnTo>
                    <a:pt x="11" y="144"/>
                  </a:lnTo>
                  <a:lnTo>
                    <a:pt x="10" y="139"/>
                  </a:lnTo>
                  <a:lnTo>
                    <a:pt x="10" y="139"/>
                  </a:lnTo>
                  <a:close/>
                  <a:moveTo>
                    <a:pt x="10" y="201"/>
                  </a:moveTo>
                  <a:lnTo>
                    <a:pt x="10" y="201"/>
                  </a:lnTo>
                  <a:lnTo>
                    <a:pt x="11" y="196"/>
                  </a:lnTo>
                  <a:lnTo>
                    <a:pt x="13" y="192"/>
                  </a:lnTo>
                  <a:lnTo>
                    <a:pt x="16" y="189"/>
                  </a:lnTo>
                  <a:lnTo>
                    <a:pt x="21" y="187"/>
                  </a:lnTo>
                  <a:lnTo>
                    <a:pt x="21" y="201"/>
                  </a:lnTo>
                  <a:lnTo>
                    <a:pt x="21" y="201"/>
                  </a:lnTo>
                  <a:lnTo>
                    <a:pt x="21" y="203"/>
                  </a:lnTo>
                  <a:lnTo>
                    <a:pt x="22" y="205"/>
                  </a:lnTo>
                  <a:lnTo>
                    <a:pt x="24" y="206"/>
                  </a:lnTo>
                  <a:lnTo>
                    <a:pt x="26" y="206"/>
                  </a:lnTo>
                  <a:lnTo>
                    <a:pt x="26" y="206"/>
                  </a:lnTo>
                  <a:lnTo>
                    <a:pt x="28" y="206"/>
                  </a:lnTo>
                  <a:lnTo>
                    <a:pt x="30" y="205"/>
                  </a:lnTo>
                  <a:lnTo>
                    <a:pt x="31" y="203"/>
                  </a:lnTo>
                  <a:lnTo>
                    <a:pt x="31" y="201"/>
                  </a:lnTo>
                  <a:lnTo>
                    <a:pt x="31" y="187"/>
                  </a:lnTo>
                  <a:lnTo>
                    <a:pt x="31" y="187"/>
                  </a:lnTo>
                  <a:lnTo>
                    <a:pt x="35" y="189"/>
                  </a:lnTo>
                  <a:lnTo>
                    <a:pt x="38" y="192"/>
                  </a:lnTo>
                  <a:lnTo>
                    <a:pt x="40" y="196"/>
                  </a:lnTo>
                  <a:lnTo>
                    <a:pt x="41" y="201"/>
                  </a:lnTo>
                  <a:lnTo>
                    <a:pt x="41" y="222"/>
                  </a:lnTo>
                  <a:lnTo>
                    <a:pt x="41" y="222"/>
                  </a:lnTo>
                  <a:lnTo>
                    <a:pt x="40" y="227"/>
                  </a:lnTo>
                  <a:lnTo>
                    <a:pt x="38" y="231"/>
                  </a:lnTo>
                  <a:lnTo>
                    <a:pt x="35" y="234"/>
                  </a:lnTo>
                  <a:lnTo>
                    <a:pt x="31" y="236"/>
                  </a:lnTo>
                  <a:lnTo>
                    <a:pt x="31" y="222"/>
                  </a:lnTo>
                  <a:lnTo>
                    <a:pt x="31" y="222"/>
                  </a:lnTo>
                  <a:lnTo>
                    <a:pt x="31" y="220"/>
                  </a:lnTo>
                  <a:lnTo>
                    <a:pt x="30" y="218"/>
                  </a:lnTo>
                  <a:lnTo>
                    <a:pt x="28" y="217"/>
                  </a:lnTo>
                  <a:lnTo>
                    <a:pt x="26" y="216"/>
                  </a:lnTo>
                  <a:lnTo>
                    <a:pt x="26" y="216"/>
                  </a:lnTo>
                  <a:lnTo>
                    <a:pt x="24" y="217"/>
                  </a:lnTo>
                  <a:lnTo>
                    <a:pt x="22" y="218"/>
                  </a:lnTo>
                  <a:lnTo>
                    <a:pt x="21" y="220"/>
                  </a:lnTo>
                  <a:lnTo>
                    <a:pt x="21" y="222"/>
                  </a:lnTo>
                  <a:lnTo>
                    <a:pt x="21" y="236"/>
                  </a:lnTo>
                  <a:lnTo>
                    <a:pt x="21" y="236"/>
                  </a:lnTo>
                  <a:lnTo>
                    <a:pt x="16" y="234"/>
                  </a:lnTo>
                  <a:lnTo>
                    <a:pt x="13" y="231"/>
                  </a:lnTo>
                  <a:lnTo>
                    <a:pt x="11" y="227"/>
                  </a:lnTo>
                  <a:lnTo>
                    <a:pt x="10" y="222"/>
                  </a:lnTo>
                  <a:lnTo>
                    <a:pt x="10" y="20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4" name="Freeform 202">
              <a:extLst>
                <a:ext uri="{FF2B5EF4-FFF2-40B4-BE49-F238E27FC236}">
                  <a16:creationId xmlns:a16="http://schemas.microsoft.com/office/drawing/2014/main" id="{88438BBB-9B8B-47BB-B6EA-36882D1C0B31}"/>
                </a:ext>
              </a:extLst>
            </p:cNvPr>
            <p:cNvSpPr>
              <a:spLocks noEditPoints="1"/>
            </p:cNvSpPr>
            <p:nvPr/>
          </p:nvSpPr>
          <p:spPr bwMode="auto">
            <a:xfrm>
              <a:off x="6862763" y="4651772"/>
              <a:ext cx="307181" cy="61913"/>
            </a:xfrm>
            <a:custGeom>
              <a:avLst/>
              <a:gdLst>
                <a:gd name="T0" fmla="*/ 243 w 258"/>
                <a:gd name="T1" fmla="*/ 13 h 52"/>
                <a:gd name="T2" fmla="*/ 226 w 258"/>
                <a:gd name="T3" fmla="*/ 0 h 52"/>
                <a:gd name="T4" fmla="*/ 192 w 258"/>
                <a:gd name="T5" fmla="*/ 3 h 52"/>
                <a:gd name="T6" fmla="*/ 177 w 258"/>
                <a:gd name="T7" fmla="*/ 17 h 52"/>
                <a:gd name="T8" fmla="*/ 161 w 258"/>
                <a:gd name="T9" fmla="*/ 13 h 52"/>
                <a:gd name="T10" fmla="*/ 143 w 258"/>
                <a:gd name="T11" fmla="*/ 0 h 52"/>
                <a:gd name="T12" fmla="*/ 109 w 258"/>
                <a:gd name="T13" fmla="*/ 3 h 52"/>
                <a:gd name="T14" fmla="*/ 95 w 258"/>
                <a:gd name="T15" fmla="*/ 17 h 52"/>
                <a:gd name="T16" fmla="*/ 78 w 258"/>
                <a:gd name="T17" fmla="*/ 13 h 52"/>
                <a:gd name="T18" fmla="*/ 61 w 258"/>
                <a:gd name="T19" fmla="*/ 0 h 52"/>
                <a:gd name="T20" fmla="*/ 27 w 258"/>
                <a:gd name="T21" fmla="*/ 3 h 52"/>
                <a:gd name="T22" fmla="*/ 13 w 258"/>
                <a:gd name="T23" fmla="*/ 17 h 52"/>
                <a:gd name="T24" fmla="*/ 1 w 258"/>
                <a:gd name="T25" fmla="*/ 22 h 52"/>
                <a:gd name="T26" fmla="*/ 1 w 258"/>
                <a:gd name="T27" fmla="*/ 30 h 52"/>
                <a:gd name="T28" fmla="*/ 13 w 258"/>
                <a:gd name="T29" fmla="*/ 35 h 52"/>
                <a:gd name="T30" fmla="*/ 27 w 258"/>
                <a:gd name="T31" fmla="*/ 50 h 52"/>
                <a:gd name="T32" fmla="*/ 61 w 258"/>
                <a:gd name="T33" fmla="*/ 52 h 52"/>
                <a:gd name="T34" fmla="*/ 78 w 258"/>
                <a:gd name="T35" fmla="*/ 40 h 52"/>
                <a:gd name="T36" fmla="*/ 95 w 258"/>
                <a:gd name="T37" fmla="*/ 35 h 52"/>
                <a:gd name="T38" fmla="*/ 109 w 258"/>
                <a:gd name="T39" fmla="*/ 50 h 52"/>
                <a:gd name="T40" fmla="*/ 143 w 258"/>
                <a:gd name="T41" fmla="*/ 52 h 52"/>
                <a:gd name="T42" fmla="*/ 161 w 258"/>
                <a:gd name="T43" fmla="*/ 40 h 52"/>
                <a:gd name="T44" fmla="*/ 177 w 258"/>
                <a:gd name="T45" fmla="*/ 35 h 52"/>
                <a:gd name="T46" fmla="*/ 192 w 258"/>
                <a:gd name="T47" fmla="*/ 50 h 52"/>
                <a:gd name="T48" fmla="*/ 226 w 258"/>
                <a:gd name="T49" fmla="*/ 52 h 52"/>
                <a:gd name="T50" fmla="*/ 243 w 258"/>
                <a:gd name="T51" fmla="*/ 40 h 52"/>
                <a:gd name="T52" fmla="*/ 255 w 258"/>
                <a:gd name="T53" fmla="*/ 31 h 52"/>
                <a:gd name="T54" fmla="*/ 258 w 258"/>
                <a:gd name="T55" fmla="*/ 24 h 52"/>
                <a:gd name="T56" fmla="*/ 57 w 258"/>
                <a:gd name="T57" fmla="*/ 31 h 52"/>
                <a:gd name="T58" fmla="*/ 62 w 258"/>
                <a:gd name="T59" fmla="*/ 41 h 52"/>
                <a:gd name="T60" fmla="*/ 27 w 258"/>
                <a:gd name="T61" fmla="*/ 39 h 52"/>
                <a:gd name="T62" fmla="*/ 38 w 258"/>
                <a:gd name="T63" fmla="*/ 31 h 52"/>
                <a:gd name="T64" fmla="*/ 41 w 258"/>
                <a:gd name="T65" fmla="*/ 24 h 52"/>
                <a:gd name="T66" fmla="*/ 22 w 258"/>
                <a:gd name="T67" fmla="*/ 21 h 52"/>
                <a:gd name="T68" fmla="*/ 57 w 258"/>
                <a:gd name="T69" fmla="*/ 11 h 52"/>
                <a:gd name="T70" fmla="*/ 71 w 258"/>
                <a:gd name="T71" fmla="*/ 21 h 52"/>
                <a:gd name="T72" fmla="*/ 52 w 258"/>
                <a:gd name="T73" fmla="*/ 24 h 52"/>
                <a:gd name="T74" fmla="*/ 55 w 258"/>
                <a:gd name="T75" fmla="*/ 31 h 52"/>
                <a:gd name="T76" fmla="*/ 154 w 258"/>
                <a:gd name="T77" fmla="*/ 31 h 52"/>
                <a:gd name="T78" fmla="*/ 119 w 258"/>
                <a:gd name="T79" fmla="*/ 42 h 52"/>
                <a:gd name="T80" fmla="*/ 104 w 258"/>
                <a:gd name="T81" fmla="*/ 31 h 52"/>
                <a:gd name="T82" fmla="*/ 124 w 258"/>
                <a:gd name="T83" fmla="*/ 28 h 52"/>
                <a:gd name="T84" fmla="*/ 121 w 258"/>
                <a:gd name="T85" fmla="*/ 21 h 52"/>
                <a:gd name="T86" fmla="*/ 109 w 258"/>
                <a:gd name="T87" fmla="*/ 14 h 52"/>
                <a:gd name="T88" fmla="*/ 144 w 258"/>
                <a:gd name="T89" fmla="*/ 12 h 52"/>
                <a:gd name="T90" fmla="*/ 139 w 258"/>
                <a:gd name="T91" fmla="*/ 21 h 52"/>
                <a:gd name="T92" fmla="*/ 134 w 258"/>
                <a:gd name="T93" fmla="*/ 26 h 52"/>
                <a:gd name="T94" fmla="*/ 139 w 258"/>
                <a:gd name="T95" fmla="*/ 31 h 52"/>
                <a:gd name="T96" fmla="*/ 231 w 258"/>
                <a:gd name="T97" fmla="*/ 39 h 52"/>
                <a:gd name="T98" fmla="*/ 196 w 258"/>
                <a:gd name="T99" fmla="*/ 41 h 52"/>
                <a:gd name="T100" fmla="*/ 201 w 258"/>
                <a:gd name="T101" fmla="*/ 31 h 52"/>
                <a:gd name="T102" fmla="*/ 206 w 258"/>
                <a:gd name="T103" fmla="*/ 26 h 52"/>
                <a:gd name="T104" fmla="*/ 187 w 258"/>
                <a:gd name="T105" fmla="*/ 21 h 52"/>
                <a:gd name="T106" fmla="*/ 201 w 258"/>
                <a:gd name="T107" fmla="*/ 11 h 52"/>
                <a:gd name="T108" fmla="*/ 234 w 258"/>
                <a:gd name="T109" fmla="*/ 17 h 52"/>
                <a:gd name="T110" fmla="*/ 218 w 258"/>
                <a:gd name="T111" fmla="*/ 22 h 52"/>
                <a:gd name="T112" fmla="*/ 218 w 258"/>
                <a:gd name="T11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52">
                  <a:moveTo>
                    <a:pt x="252" y="21"/>
                  </a:moveTo>
                  <a:lnTo>
                    <a:pt x="246" y="21"/>
                  </a:lnTo>
                  <a:lnTo>
                    <a:pt x="246" y="21"/>
                  </a:lnTo>
                  <a:lnTo>
                    <a:pt x="245" y="17"/>
                  </a:lnTo>
                  <a:lnTo>
                    <a:pt x="243" y="13"/>
                  </a:lnTo>
                  <a:lnTo>
                    <a:pt x="241" y="10"/>
                  </a:lnTo>
                  <a:lnTo>
                    <a:pt x="238" y="7"/>
                  </a:lnTo>
                  <a:lnTo>
                    <a:pt x="234" y="4"/>
                  </a:lnTo>
                  <a:lnTo>
                    <a:pt x="231" y="3"/>
                  </a:lnTo>
                  <a:lnTo>
                    <a:pt x="226" y="0"/>
                  </a:lnTo>
                  <a:lnTo>
                    <a:pt x="222" y="0"/>
                  </a:lnTo>
                  <a:lnTo>
                    <a:pt x="201" y="0"/>
                  </a:lnTo>
                  <a:lnTo>
                    <a:pt x="201" y="0"/>
                  </a:lnTo>
                  <a:lnTo>
                    <a:pt x="197" y="0"/>
                  </a:lnTo>
                  <a:lnTo>
                    <a:pt x="192" y="3"/>
                  </a:lnTo>
                  <a:lnTo>
                    <a:pt x="189" y="4"/>
                  </a:lnTo>
                  <a:lnTo>
                    <a:pt x="185" y="7"/>
                  </a:lnTo>
                  <a:lnTo>
                    <a:pt x="181" y="10"/>
                  </a:lnTo>
                  <a:lnTo>
                    <a:pt x="179" y="13"/>
                  </a:lnTo>
                  <a:lnTo>
                    <a:pt x="177" y="17"/>
                  </a:lnTo>
                  <a:lnTo>
                    <a:pt x="176" y="21"/>
                  </a:lnTo>
                  <a:lnTo>
                    <a:pt x="164" y="21"/>
                  </a:lnTo>
                  <a:lnTo>
                    <a:pt x="164" y="21"/>
                  </a:lnTo>
                  <a:lnTo>
                    <a:pt x="163" y="17"/>
                  </a:lnTo>
                  <a:lnTo>
                    <a:pt x="161" y="13"/>
                  </a:lnTo>
                  <a:lnTo>
                    <a:pt x="159" y="10"/>
                  </a:lnTo>
                  <a:lnTo>
                    <a:pt x="156" y="7"/>
                  </a:lnTo>
                  <a:lnTo>
                    <a:pt x="152" y="4"/>
                  </a:lnTo>
                  <a:lnTo>
                    <a:pt x="148" y="3"/>
                  </a:lnTo>
                  <a:lnTo>
                    <a:pt x="143" y="0"/>
                  </a:lnTo>
                  <a:lnTo>
                    <a:pt x="139" y="0"/>
                  </a:lnTo>
                  <a:lnTo>
                    <a:pt x="119" y="0"/>
                  </a:lnTo>
                  <a:lnTo>
                    <a:pt x="119" y="0"/>
                  </a:lnTo>
                  <a:lnTo>
                    <a:pt x="115" y="0"/>
                  </a:lnTo>
                  <a:lnTo>
                    <a:pt x="109" y="3"/>
                  </a:lnTo>
                  <a:lnTo>
                    <a:pt x="106" y="4"/>
                  </a:lnTo>
                  <a:lnTo>
                    <a:pt x="102" y="7"/>
                  </a:lnTo>
                  <a:lnTo>
                    <a:pt x="99" y="10"/>
                  </a:lnTo>
                  <a:lnTo>
                    <a:pt x="97" y="13"/>
                  </a:lnTo>
                  <a:lnTo>
                    <a:pt x="95" y="17"/>
                  </a:lnTo>
                  <a:lnTo>
                    <a:pt x="94" y="21"/>
                  </a:lnTo>
                  <a:lnTo>
                    <a:pt x="82" y="21"/>
                  </a:lnTo>
                  <a:lnTo>
                    <a:pt x="82" y="21"/>
                  </a:lnTo>
                  <a:lnTo>
                    <a:pt x="81" y="17"/>
                  </a:lnTo>
                  <a:lnTo>
                    <a:pt x="78" y="13"/>
                  </a:lnTo>
                  <a:lnTo>
                    <a:pt x="76" y="10"/>
                  </a:lnTo>
                  <a:lnTo>
                    <a:pt x="73" y="7"/>
                  </a:lnTo>
                  <a:lnTo>
                    <a:pt x="69" y="4"/>
                  </a:lnTo>
                  <a:lnTo>
                    <a:pt x="66" y="3"/>
                  </a:lnTo>
                  <a:lnTo>
                    <a:pt x="61" y="0"/>
                  </a:lnTo>
                  <a:lnTo>
                    <a:pt x="57" y="0"/>
                  </a:lnTo>
                  <a:lnTo>
                    <a:pt x="36" y="0"/>
                  </a:lnTo>
                  <a:lnTo>
                    <a:pt x="36" y="0"/>
                  </a:lnTo>
                  <a:lnTo>
                    <a:pt x="32" y="0"/>
                  </a:lnTo>
                  <a:lnTo>
                    <a:pt x="27" y="3"/>
                  </a:lnTo>
                  <a:lnTo>
                    <a:pt x="24" y="4"/>
                  </a:lnTo>
                  <a:lnTo>
                    <a:pt x="20" y="7"/>
                  </a:lnTo>
                  <a:lnTo>
                    <a:pt x="17" y="10"/>
                  </a:lnTo>
                  <a:lnTo>
                    <a:pt x="15" y="13"/>
                  </a:lnTo>
                  <a:lnTo>
                    <a:pt x="13" y="17"/>
                  </a:lnTo>
                  <a:lnTo>
                    <a:pt x="12" y="21"/>
                  </a:lnTo>
                  <a:lnTo>
                    <a:pt x="5" y="21"/>
                  </a:lnTo>
                  <a:lnTo>
                    <a:pt x="5" y="21"/>
                  </a:lnTo>
                  <a:lnTo>
                    <a:pt x="3" y="21"/>
                  </a:lnTo>
                  <a:lnTo>
                    <a:pt x="1" y="22"/>
                  </a:lnTo>
                  <a:lnTo>
                    <a:pt x="0" y="24"/>
                  </a:lnTo>
                  <a:lnTo>
                    <a:pt x="0" y="26"/>
                  </a:lnTo>
                  <a:lnTo>
                    <a:pt x="0" y="26"/>
                  </a:lnTo>
                  <a:lnTo>
                    <a:pt x="0" y="28"/>
                  </a:lnTo>
                  <a:lnTo>
                    <a:pt x="1" y="30"/>
                  </a:lnTo>
                  <a:lnTo>
                    <a:pt x="3" y="31"/>
                  </a:lnTo>
                  <a:lnTo>
                    <a:pt x="5" y="31"/>
                  </a:lnTo>
                  <a:lnTo>
                    <a:pt x="12" y="31"/>
                  </a:lnTo>
                  <a:lnTo>
                    <a:pt x="12" y="31"/>
                  </a:lnTo>
                  <a:lnTo>
                    <a:pt x="13" y="35"/>
                  </a:lnTo>
                  <a:lnTo>
                    <a:pt x="15" y="40"/>
                  </a:lnTo>
                  <a:lnTo>
                    <a:pt x="17" y="43"/>
                  </a:lnTo>
                  <a:lnTo>
                    <a:pt x="20" y="46"/>
                  </a:lnTo>
                  <a:lnTo>
                    <a:pt x="24" y="49"/>
                  </a:lnTo>
                  <a:lnTo>
                    <a:pt x="27" y="50"/>
                  </a:lnTo>
                  <a:lnTo>
                    <a:pt x="32" y="52"/>
                  </a:lnTo>
                  <a:lnTo>
                    <a:pt x="36" y="52"/>
                  </a:lnTo>
                  <a:lnTo>
                    <a:pt x="57" y="52"/>
                  </a:lnTo>
                  <a:lnTo>
                    <a:pt x="57" y="52"/>
                  </a:lnTo>
                  <a:lnTo>
                    <a:pt x="61" y="52"/>
                  </a:lnTo>
                  <a:lnTo>
                    <a:pt x="66" y="50"/>
                  </a:lnTo>
                  <a:lnTo>
                    <a:pt x="69" y="49"/>
                  </a:lnTo>
                  <a:lnTo>
                    <a:pt x="73" y="46"/>
                  </a:lnTo>
                  <a:lnTo>
                    <a:pt x="76" y="43"/>
                  </a:lnTo>
                  <a:lnTo>
                    <a:pt x="78" y="40"/>
                  </a:lnTo>
                  <a:lnTo>
                    <a:pt x="81" y="35"/>
                  </a:lnTo>
                  <a:lnTo>
                    <a:pt x="82" y="31"/>
                  </a:lnTo>
                  <a:lnTo>
                    <a:pt x="94" y="31"/>
                  </a:lnTo>
                  <a:lnTo>
                    <a:pt x="94" y="31"/>
                  </a:lnTo>
                  <a:lnTo>
                    <a:pt x="95" y="35"/>
                  </a:lnTo>
                  <a:lnTo>
                    <a:pt x="97" y="40"/>
                  </a:lnTo>
                  <a:lnTo>
                    <a:pt x="99" y="43"/>
                  </a:lnTo>
                  <a:lnTo>
                    <a:pt x="102" y="46"/>
                  </a:lnTo>
                  <a:lnTo>
                    <a:pt x="106" y="49"/>
                  </a:lnTo>
                  <a:lnTo>
                    <a:pt x="109" y="50"/>
                  </a:lnTo>
                  <a:lnTo>
                    <a:pt x="115" y="52"/>
                  </a:lnTo>
                  <a:lnTo>
                    <a:pt x="119" y="52"/>
                  </a:lnTo>
                  <a:lnTo>
                    <a:pt x="139" y="52"/>
                  </a:lnTo>
                  <a:lnTo>
                    <a:pt x="139" y="52"/>
                  </a:lnTo>
                  <a:lnTo>
                    <a:pt x="143" y="52"/>
                  </a:lnTo>
                  <a:lnTo>
                    <a:pt x="148" y="50"/>
                  </a:lnTo>
                  <a:lnTo>
                    <a:pt x="152" y="49"/>
                  </a:lnTo>
                  <a:lnTo>
                    <a:pt x="156" y="46"/>
                  </a:lnTo>
                  <a:lnTo>
                    <a:pt x="159" y="43"/>
                  </a:lnTo>
                  <a:lnTo>
                    <a:pt x="161" y="40"/>
                  </a:lnTo>
                  <a:lnTo>
                    <a:pt x="163" y="35"/>
                  </a:lnTo>
                  <a:lnTo>
                    <a:pt x="164" y="31"/>
                  </a:lnTo>
                  <a:lnTo>
                    <a:pt x="176" y="31"/>
                  </a:lnTo>
                  <a:lnTo>
                    <a:pt x="176" y="31"/>
                  </a:lnTo>
                  <a:lnTo>
                    <a:pt x="177" y="35"/>
                  </a:lnTo>
                  <a:lnTo>
                    <a:pt x="179" y="40"/>
                  </a:lnTo>
                  <a:lnTo>
                    <a:pt x="181" y="43"/>
                  </a:lnTo>
                  <a:lnTo>
                    <a:pt x="185" y="46"/>
                  </a:lnTo>
                  <a:lnTo>
                    <a:pt x="189" y="49"/>
                  </a:lnTo>
                  <a:lnTo>
                    <a:pt x="192" y="50"/>
                  </a:lnTo>
                  <a:lnTo>
                    <a:pt x="197" y="52"/>
                  </a:lnTo>
                  <a:lnTo>
                    <a:pt x="201" y="52"/>
                  </a:lnTo>
                  <a:lnTo>
                    <a:pt x="222" y="52"/>
                  </a:lnTo>
                  <a:lnTo>
                    <a:pt x="222" y="52"/>
                  </a:lnTo>
                  <a:lnTo>
                    <a:pt x="226" y="52"/>
                  </a:lnTo>
                  <a:lnTo>
                    <a:pt x="231" y="50"/>
                  </a:lnTo>
                  <a:lnTo>
                    <a:pt x="234" y="49"/>
                  </a:lnTo>
                  <a:lnTo>
                    <a:pt x="238" y="46"/>
                  </a:lnTo>
                  <a:lnTo>
                    <a:pt x="241" y="43"/>
                  </a:lnTo>
                  <a:lnTo>
                    <a:pt x="243" y="40"/>
                  </a:lnTo>
                  <a:lnTo>
                    <a:pt x="245" y="35"/>
                  </a:lnTo>
                  <a:lnTo>
                    <a:pt x="246" y="31"/>
                  </a:lnTo>
                  <a:lnTo>
                    <a:pt x="252" y="31"/>
                  </a:lnTo>
                  <a:lnTo>
                    <a:pt x="252" y="31"/>
                  </a:lnTo>
                  <a:lnTo>
                    <a:pt x="255" y="31"/>
                  </a:lnTo>
                  <a:lnTo>
                    <a:pt x="257" y="30"/>
                  </a:lnTo>
                  <a:lnTo>
                    <a:pt x="258" y="28"/>
                  </a:lnTo>
                  <a:lnTo>
                    <a:pt x="258" y="26"/>
                  </a:lnTo>
                  <a:lnTo>
                    <a:pt x="258" y="26"/>
                  </a:lnTo>
                  <a:lnTo>
                    <a:pt x="258" y="24"/>
                  </a:lnTo>
                  <a:lnTo>
                    <a:pt x="257" y="22"/>
                  </a:lnTo>
                  <a:lnTo>
                    <a:pt x="255" y="21"/>
                  </a:lnTo>
                  <a:lnTo>
                    <a:pt x="252" y="21"/>
                  </a:lnTo>
                  <a:lnTo>
                    <a:pt x="252" y="21"/>
                  </a:lnTo>
                  <a:close/>
                  <a:moveTo>
                    <a:pt x="57" y="31"/>
                  </a:moveTo>
                  <a:lnTo>
                    <a:pt x="71" y="31"/>
                  </a:lnTo>
                  <a:lnTo>
                    <a:pt x="71" y="31"/>
                  </a:lnTo>
                  <a:lnTo>
                    <a:pt x="69" y="35"/>
                  </a:lnTo>
                  <a:lnTo>
                    <a:pt x="66" y="39"/>
                  </a:lnTo>
                  <a:lnTo>
                    <a:pt x="62" y="41"/>
                  </a:lnTo>
                  <a:lnTo>
                    <a:pt x="57" y="42"/>
                  </a:lnTo>
                  <a:lnTo>
                    <a:pt x="36" y="42"/>
                  </a:lnTo>
                  <a:lnTo>
                    <a:pt x="36" y="42"/>
                  </a:lnTo>
                  <a:lnTo>
                    <a:pt x="31" y="41"/>
                  </a:lnTo>
                  <a:lnTo>
                    <a:pt x="27" y="39"/>
                  </a:lnTo>
                  <a:lnTo>
                    <a:pt x="24" y="35"/>
                  </a:lnTo>
                  <a:lnTo>
                    <a:pt x="22" y="31"/>
                  </a:lnTo>
                  <a:lnTo>
                    <a:pt x="36" y="31"/>
                  </a:lnTo>
                  <a:lnTo>
                    <a:pt x="36" y="31"/>
                  </a:lnTo>
                  <a:lnTo>
                    <a:pt x="38" y="31"/>
                  </a:lnTo>
                  <a:lnTo>
                    <a:pt x="40" y="30"/>
                  </a:lnTo>
                  <a:lnTo>
                    <a:pt x="41" y="28"/>
                  </a:lnTo>
                  <a:lnTo>
                    <a:pt x="41" y="26"/>
                  </a:lnTo>
                  <a:lnTo>
                    <a:pt x="41" y="26"/>
                  </a:lnTo>
                  <a:lnTo>
                    <a:pt x="41" y="24"/>
                  </a:lnTo>
                  <a:lnTo>
                    <a:pt x="40" y="22"/>
                  </a:lnTo>
                  <a:lnTo>
                    <a:pt x="38" y="21"/>
                  </a:lnTo>
                  <a:lnTo>
                    <a:pt x="36" y="21"/>
                  </a:lnTo>
                  <a:lnTo>
                    <a:pt x="22" y="21"/>
                  </a:lnTo>
                  <a:lnTo>
                    <a:pt x="22" y="21"/>
                  </a:lnTo>
                  <a:lnTo>
                    <a:pt x="24" y="17"/>
                  </a:lnTo>
                  <a:lnTo>
                    <a:pt x="27" y="14"/>
                  </a:lnTo>
                  <a:lnTo>
                    <a:pt x="31" y="12"/>
                  </a:lnTo>
                  <a:lnTo>
                    <a:pt x="36" y="11"/>
                  </a:lnTo>
                  <a:lnTo>
                    <a:pt x="57" y="11"/>
                  </a:lnTo>
                  <a:lnTo>
                    <a:pt x="57" y="11"/>
                  </a:lnTo>
                  <a:lnTo>
                    <a:pt x="62" y="12"/>
                  </a:lnTo>
                  <a:lnTo>
                    <a:pt x="66" y="14"/>
                  </a:lnTo>
                  <a:lnTo>
                    <a:pt x="69" y="17"/>
                  </a:lnTo>
                  <a:lnTo>
                    <a:pt x="71" y="21"/>
                  </a:lnTo>
                  <a:lnTo>
                    <a:pt x="57" y="21"/>
                  </a:lnTo>
                  <a:lnTo>
                    <a:pt x="57" y="21"/>
                  </a:lnTo>
                  <a:lnTo>
                    <a:pt x="55" y="21"/>
                  </a:lnTo>
                  <a:lnTo>
                    <a:pt x="53" y="22"/>
                  </a:lnTo>
                  <a:lnTo>
                    <a:pt x="52" y="24"/>
                  </a:lnTo>
                  <a:lnTo>
                    <a:pt x="52" y="26"/>
                  </a:lnTo>
                  <a:lnTo>
                    <a:pt x="52" y="26"/>
                  </a:lnTo>
                  <a:lnTo>
                    <a:pt x="52" y="28"/>
                  </a:lnTo>
                  <a:lnTo>
                    <a:pt x="53" y="30"/>
                  </a:lnTo>
                  <a:lnTo>
                    <a:pt x="55" y="31"/>
                  </a:lnTo>
                  <a:lnTo>
                    <a:pt x="57" y="31"/>
                  </a:lnTo>
                  <a:lnTo>
                    <a:pt x="57" y="31"/>
                  </a:lnTo>
                  <a:close/>
                  <a:moveTo>
                    <a:pt x="139" y="31"/>
                  </a:moveTo>
                  <a:lnTo>
                    <a:pt x="154" y="31"/>
                  </a:lnTo>
                  <a:lnTo>
                    <a:pt x="154" y="31"/>
                  </a:lnTo>
                  <a:lnTo>
                    <a:pt x="152" y="35"/>
                  </a:lnTo>
                  <a:lnTo>
                    <a:pt x="148" y="39"/>
                  </a:lnTo>
                  <a:lnTo>
                    <a:pt x="144" y="41"/>
                  </a:lnTo>
                  <a:lnTo>
                    <a:pt x="139" y="42"/>
                  </a:lnTo>
                  <a:lnTo>
                    <a:pt x="119" y="42"/>
                  </a:lnTo>
                  <a:lnTo>
                    <a:pt x="119" y="42"/>
                  </a:lnTo>
                  <a:lnTo>
                    <a:pt x="113" y="41"/>
                  </a:lnTo>
                  <a:lnTo>
                    <a:pt x="109" y="39"/>
                  </a:lnTo>
                  <a:lnTo>
                    <a:pt x="106" y="35"/>
                  </a:lnTo>
                  <a:lnTo>
                    <a:pt x="104" y="31"/>
                  </a:lnTo>
                  <a:lnTo>
                    <a:pt x="119" y="31"/>
                  </a:lnTo>
                  <a:lnTo>
                    <a:pt x="119" y="31"/>
                  </a:lnTo>
                  <a:lnTo>
                    <a:pt x="121" y="31"/>
                  </a:lnTo>
                  <a:lnTo>
                    <a:pt x="123" y="30"/>
                  </a:lnTo>
                  <a:lnTo>
                    <a:pt x="124" y="28"/>
                  </a:lnTo>
                  <a:lnTo>
                    <a:pt x="124" y="26"/>
                  </a:lnTo>
                  <a:lnTo>
                    <a:pt x="124" y="26"/>
                  </a:lnTo>
                  <a:lnTo>
                    <a:pt x="124" y="24"/>
                  </a:lnTo>
                  <a:lnTo>
                    <a:pt x="123" y="22"/>
                  </a:lnTo>
                  <a:lnTo>
                    <a:pt x="121" y="21"/>
                  </a:lnTo>
                  <a:lnTo>
                    <a:pt x="119" y="21"/>
                  </a:lnTo>
                  <a:lnTo>
                    <a:pt x="104" y="21"/>
                  </a:lnTo>
                  <a:lnTo>
                    <a:pt x="104" y="21"/>
                  </a:lnTo>
                  <a:lnTo>
                    <a:pt x="106" y="17"/>
                  </a:lnTo>
                  <a:lnTo>
                    <a:pt x="109" y="14"/>
                  </a:lnTo>
                  <a:lnTo>
                    <a:pt x="113" y="12"/>
                  </a:lnTo>
                  <a:lnTo>
                    <a:pt x="119" y="11"/>
                  </a:lnTo>
                  <a:lnTo>
                    <a:pt x="139" y="11"/>
                  </a:lnTo>
                  <a:lnTo>
                    <a:pt x="139" y="11"/>
                  </a:lnTo>
                  <a:lnTo>
                    <a:pt x="144" y="12"/>
                  </a:lnTo>
                  <a:lnTo>
                    <a:pt x="148" y="14"/>
                  </a:lnTo>
                  <a:lnTo>
                    <a:pt x="152" y="17"/>
                  </a:lnTo>
                  <a:lnTo>
                    <a:pt x="154" y="21"/>
                  </a:lnTo>
                  <a:lnTo>
                    <a:pt x="139" y="21"/>
                  </a:lnTo>
                  <a:lnTo>
                    <a:pt x="139" y="21"/>
                  </a:lnTo>
                  <a:lnTo>
                    <a:pt x="137" y="21"/>
                  </a:lnTo>
                  <a:lnTo>
                    <a:pt x="135" y="22"/>
                  </a:lnTo>
                  <a:lnTo>
                    <a:pt x="134" y="24"/>
                  </a:lnTo>
                  <a:lnTo>
                    <a:pt x="134" y="26"/>
                  </a:lnTo>
                  <a:lnTo>
                    <a:pt x="134" y="26"/>
                  </a:lnTo>
                  <a:lnTo>
                    <a:pt x="134" y="28"/>
                  </a:lnTo>
                  <a:lnTo>
                    <a:pt x="135" y="30"/>
                  </a:lnTo>
                  <a:lnTo>
                    <a:pt x="137" y="31"/>
                  </a:lnTo>
                  <a:lnTo>
                    <a:pt x="139" y="31"/>
                  </a:lnTo>
                  <a:lnTo>
                    <a:pt x="139" y="31"/>
                  </a:lnTo>
                  <a:close/>
                  <a:moveTo>
                    <a:pt x="222" y="31"/>
                  </a:moveTo>
                  <a:lnTo>
                    <a:pt x="236" y="31"/>
                  </a:lnTo>
                  <a:lnTo>
                    <a:pt x="236" y="31"/>
                  </a:lnTo>
                  <a:lnTo>
                    <a:pt x="234" y="35"/>
                  </a:lnTo>
                  <a:lnTo>
                    <a:pt x="231" y="39"/>
                  </a:lnTo>
                  <a:lnTo>
                    <a:pt x="227" y="41"/>
                  </a:lnTo>
                  <a:lnTo>
                    <a:pt x="222" y="42"/>
                  </a:lnTo>
                  <a:lnTo>
                    <a:pt x="201" y="42"/>
                  </a:lnTo>
                  <a:lnTo>
                    <a:pt x="201" y="42"/>
                  </a:lnTo>
                  <a:lnTo>
                    <a:pt x="196" y="41"/>
                  </a:lnTo>
                  <a:lnTo>
                    <a:pt x="192" y="39"/>
                  </a:lnTo>
                  <a:lnTo>
                    <a:pt x="189" y="35"/>
                  </a:lnTo>
                  <a:lnTo>
                    <a:pt x="187" y="31"/>
                  </a:lnTo>
                  <a:lnTo>
                    <a:pt x="201" y="31"/>
                  </a:lnTo>
                  <a:lnTo>
                    <a:pt x="201" y="31"/>
                  </a:lnTo>
                  <a:lnTo>
                    <a:pt x="203" y="31"/>
                  </a:lnTo>
                  <a:lnTo>
                    <a:pt x="205" y="30"/>
                  </a:lnTo>
                  <a:lnTo>
                    <a:pt x="206" y="28"/>
                  </a:lnTo>
                  <a:lnTo>
                    <a:pt x="206" y="26"/>
                  </a:lnTo>
                  <a:lnTo>
                    <a:pt x="206" y="26"/>
                  </a:lnTo>
                  <a:lnTo>
                    <a:pt x="206" y="24"/>
                  </a:lnTo>
                  <a:lnTo>
                    <a:pt x="205" y="22"/>
                  </a:lnTo>
                  <a:lnTo>
                    <a:pt x="203" y="21"/>
                  </a:lnTo>
                  <a:lnTo>
                    <a:pt x="201" y="21"/>
                  </a:lnTo>
                  <a:lnTo>
                    <a:pt x="187" y="21"/>
                  </a:lnTo>
                  <a:lnTo>
                    <a:pt x="187" y="21"/>
                  </a:lnTo>
                  <a:lnTo>
                    <a:pt x="189" y="17"/>
                  </a:lnTo>
                  <a:lnTo>
                    <a:pt x="192" y="14"/>
                  </a:lnTo>
                  <a:lnTo>
                    <a:pt x="196" y="12"/>
                  </a:lnTo>
                  <a:lnTo>
                    <a:pt x="201" y="11"/>
                  </a:lnTo>
                  <a:lnTo>
                    <a:pt x="222" y="11"/>
                  </a:lnTo>
                  <a:lnTo>
                    <a:pt x="222" y="11"/>
                  </a:lnTo>
                  <a:lnTo>
                    <a:pt x="227" y="12"/>
                  </a:lnTo>
                  <a:lnTo>
                    <a:pt x="231" y="14"/>
                  </a:lnTo>
                  <a:lnTo>
                    <a:pt x="234" y="17"/>
                  </a:lnTo>
                  <a:lnTo>
                    <a:pt x="236" y="21"/>
                  </a:lnTo>
                  <a:lnTo>
                    <a:pt x="222" y="21"/>
                  </a:lnTo>
                  <a:lnTo>
                    <a:pt x="222" y="21"/>
                  </a:lnTo>
                  <a:lnTo>
                    <a:pt x="220" y="21"/>
                  </a:lnTo>
                  <a:lnTo>
                    <a:pt x="218" y="22"/>
                  </a:lnTo>
                  <a:lnTo>
                    <a:pt x="217" y="24"/>
                  </a:lnTo>
                  <a:lnTo>
                    <a:pt x="216" y="26"/>
                  </a:lnTo>
                  <a:lnTo>
                    <a:pt x="216" y="26"/>
                  </a:lnTo>
                  <a:lnTo>
                    <a:pt x="217" y="28"/>
                  </a:lnTo>
                  <a:lnTo>
                    <a:pt x="218" y="30"/>
                  </a:lnTo>
                  <a:lnTo>
                    <a:pt x="220" y="31"/>
                  </a:lnTo>
                  <a:lnTo>
                    <a:pt x="222" y="31"/>
                  </a:lnTo>
                  <a:lnTo>
                    <a:pt x="222" y="3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5" name="Freeform 203">
              <a:extLst>
                <a:ext uri="{FF2B5EF4-FFF2-40B4-BE49-F238E27FC236}">
                  <a16:creationId xmlns:a16="http://schemas.microsoft.com/office/drawing/2014/main" id="{DBBCC28A-5A67-4754-92D5-15051DAC44BD}"/>
                </a:ext>
              </a:extLst>
            </p:cNvPr>
            <p:cNvSpPr>
              <a:spLocks noEditPoints="1"/>
            </p:cNvSpPr>
            <p:nvPr/>
          </p:nvSpPr>
          <p:spPr bwMode="auto">
            <a:xfrm>
              <a:off x="6862763" y="4211240"/>
              <a:ext cx="307181" cy="60722"/>
            </a:xfrm>
            <a:custGeom>
              <a:avLst/>
              <a:gdLst>
                <a:gd name="T0" fmla="*/ 243 w 258"/>
                <a:gd name="T1" fmla="*/ 12 h 51"/>
                <a:gd name="T2" fmla="*/ 226 w 258"/>
                <a:gd name="T3" fmla="*/ 0 h 51"/>
                <a:gd name="T4" fmla="*/ 192 w 258"/>
                <a:gd name="T5" fmla="*/ 2 h 51"/>
                <a:gd name="T6" fmla="*/ 177 w 258"/>
                <a:gd name="T7" fmla="*/ 16 h 51"/>
                <a:gd name="T8" fmla="*/ 161 w 258"/>
                <a:gd name="T9" fmla="*/ 12 h 51"/>
                <a:gd name="T10" fmla="*/ 143 w 258"/>
                <a:gd name="T11" fmla="*/ 0 h 51"/>
                <a:gd name="T12" fmla="*/ 109 w 258"/>
                <a:gd name="T13" fmla="*/ 2 h 51"/>
                <a:gd name="T14" fmla="*/ 95 w 258"/>
                <a:gd name="T15" fmla="*/ 16 h 51"/>
                <a:gd name="T16" fmla="*/ 78 w 258"/>
                <a:gd name="T17" fmla="*/ 12 h 51"/>
                <a:gd name="T18" fmla="*/ 61 w 258"/>
                <a:gd name="T19" fmla="*/ 0 h 51"/>
                <a:gd name="T20" fmla="*/ 27 w 258"/>
                <a:gd name="T21" fmla="*/ 2 h 51"/>
                <a:gd name="T22" fmla="*/ 13 w 258"/>
                <a:gd name="T23" fmla="*/ 16 h 51"/>
                <a:gd name="T24" fmla="*/ 1 w 258"/>
                <a:gd name="T25" fmla="*/ 22 h 51"/>
                <a:gd name="T26" fmla="*/ 1 w 258"/>
                <a:gd name="T27" fmla="*/ 30 h 51"/>
                <a:gd name="T28" fmla="*/ 13 w 258"/>
                <a:gd name="T29" fmla="*/ 35 h 51"/>
                <a:gd name="T30" fmla="*/ 27 w 258"/>
                <a:gd name="T31" fmla="*/ 49 h 51"/>
                <a:gd name="T32" fmla="*/ 61 w 258"/>
                <a:gd name="T33" fmla="*/ 51 h 51"/>
                <a:gd name="T34" fmla="*/ 78 w 258"/>
                <a:gd name="T35" fmla="*/ 39 h 51"/>
                <a:gd name="T36" fmla="*/ 95 w 258"/>
                <a:gd name="T37" fmla="*/ 35 h 51"/>
                <a:gd name="T38" fmla="*/ 109 w 258"/>
                <a:gd name="T39" fmla="*/ 49 h 51"/>
                <a:gd name="T40" fmla="*/ 143 w 258"/>
                <a:gd name="T41" fmla="*/ 51 h 51"/>
                <a:gd name="T42" fmla="*/ 161 w 258"/>
                <a:gd name="T43" fmla="*/ 39 h 51"/>
                <a:gd name="T44" fmla="*/ 177 w 258"/>
                <a:gd name="T45" fmla="*/ 35 h 51"/>
                <a:gd name="T46" fmla="*/ 192 w 258"/>
                <a:gd name="T47" fmla="*/ 49 h 51"/>
                <a:gd name="T48" fmla="*/ 226 w 258"/>
                <a:gd name="T49" fmla="*/ 51 h 51"/>
                <a:gd name="T50" fmla="*/ 243 w 258"/>
                <a:gd name="T51" fmla="*/ 39 h 51"/>
                <a:gd name="T52" fmla="*/ 255 w 258"/>
                <a:gd name="T53" fmla="*/ 31 h 51"/>
                <a:gd name="T54" fmla="*/ 258 w 258"/>
                <a:gd name="T55" fmla="*/ 24 h 51"/>
                <a:gd name="T56" fmla="*/ 57 w 258"/>
                <a:gd name="T57" fmla="*/ 31 h 51"/>
                <a:gd name="T58" fmla="*/ 62 w 258"/>
                <a:gd name="T59" fmla="*/ 40 h 51"/>
                <a:gd name="T60" fmla="*/ 27 w 258"/>
                <a:gd name="T61" fmla="*/ 38 h 51"/>
                <a:gd name="T62" fmla="*/ 38 w 258"/>
                <a:gd name="T63" fmla="*/ 31 h 51"/>
                <a:gd name="T64" fmla="*/ 41 w 258"/>
                <a:gd name="T65" fmla="*/ 24 h 51"/>
                <a:gd name="T66" fmla="*/ 22 w 258"/>
                <a:gd name="T67" fmla="*/ 21 h 51"/>
                <a:gd name="T68" fmla="*/ 57 w 258"/>
                <a:gd name="T69" fmla="*/ 10 h 51"/>
                <a:gd name="T70" fmla="*/ 71 w 258"/>
                <a:gd name="T71" fmla="*/ 21 h 51"/>
                <a:gd name="T72" fmla="*/ 52 w 258"/>
                <a:gd name="T73" fmla="*/ 24 h 51"/>
                <a:gd name="T74" fmla="*/ 55 w 258"/>
                <a:gd name="T75" fmla="*/ 31 h 51"/>
                <a:gd name="T76" fmla="*/ 154 w 258"/>
                <a:gd name="T77" fmla="*/ 31 h 51"/>
                <a:gd name="T78" fmla="*/ 119 w 258"/>
                <a:gd name="T79" fmla="*/ 41 h 51"/>
                <a:gd name="T80" fmla="*/ 104 w 258"/>
                <a:gd name="T81" fmla="*/ 31 h 51"/>
                <a:gd name="T82" fmla="*/ 124 w 258"/>
                <a:gd name="T83" fmla="*/ 28 h 51"/>
                <a:gd name="T84" fmla="*/ 121 w 258"/>
                <a:gd name="T85" fmla="*/ 21 h 51"/>
                <a:gd name="T86" fmla="*/ 109 w 258"/>
                <a:gd name="T87" fmla="*/ 13 h 51"/>
                <a:gd name="T88" fmla="*/ 144 w 258"/>
                <a:gd name="T89" fmla="*/ 11 h 51"/>
                <a:gd name="T90" fmla="*/ 139 w 258"/>
                <a:gd name="T91" fmla="*/ 21 h 51"/>
                <a:gd name="T92" fmla="*/ 134 w 258"/>
                <a:gd name="T93" fmla="*/ 26 h 51"/>
                <a:gd name="T94" fmla="*/ 139 w 258"/>
                <a:gd name="T95" fmla="*/ 31 h 51"/>
                <a:gd name="T96" fmla="*/ 231 w 258"/>
                <a:gd name="T97" fmla="*/ 38 h 51"/>
                <a:gd name="T98" fmla="*/ 196 w 258"/>
                <a:gd name="T99" fmla="*/ 40 h 51"/>
                <a:gd name="T100" fmla="*/ 201 w 258"/>
                <a:gd name="T101" fmla="*/ 31 h 51"/>
                <a:gd name="T102" fmla="*/ 206 w 258"/>
                <a:gd name="T103" fmla="*/ 26 h 51"/>
                <a:gd name="T104" fmla="*/ 187 w 258"/>
                <a:gd name="T105" fmla="*/ 21 h 51"/>
                <a:gd name="T106" fmla="*/ 201 w 258"/>
                <a:gd name="T107" fmla="*/ 10 h 51"/>
                <a:gd name="T108" fmla="*/ 234 w 258"/>
                <a:gd name="T109" fmla="*/ 16 h 51"/>
                <a:gd name="T110" fmla="*/ 218 w 258"/>
                <a:gd name="T111" fmla="*/ 22 h 51"/>
                <a:gd name="T112" fmla="*/ 218 w 258"/>
                <a:gd name="T113"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51">
                  <a:moveTo>
                    <a:pt x="252" y="21"/>
                  </a:moveTo>
                  <a:lnTo>
                    <a:pt x="246" y="21"/>
                  </a:lnTo>
                  <a:lnTo>
                    <a:pt x="246" y="21"/>
                  </a:lnTo>
                  <a:lnTo>
                    <a:pt x="245" y="16"/>
                  </a:lnTo>
                  <a:lnTo>
                    <a:pt x="243" y="12"/>
                  </a:lnTo>
                  <a:lnTo>
                    <a:pt x="241" y="9"/>
                  </a:lnTo>
                  <a:lnTo>
                    <a:pt x="238" y="6"/>
                  </a:lnTo>
                  <a:lnTo>
                    <a:pt x="234" y="3"/>
                  </a:lnTo>
                  <a:lnTo>
                    <a:pt x="231" y="2"/>
                  </a:lnTo>
                  <a:lnTo>
                    <a:pt x="226" y="0"/>
                  </a:lnTo>
                  <a:lnTo>
                    <a:pt x="222" y="0"/>
                  </a:lnTo>
                  <a:lnTo>
                    <a:pt x="201" y="0"/>
                  </a:lnTo>
                  <a:lnTo>
                    <a:pt x="201" y="0"/>
                  </a:lnTo>
                  <a:lnTo>
                    <a:pt x="197" y="0"/>
                  </a:lnTo>
                  <a:lnTo>
                    <a:pt x="192" y="2"/>
                  </a:lnTo>
                  <a:lnTo>
                    <a:pt x="189" y="3"/>
                  </a:lnTo>
                  <a:lnTo>
                    <a:pt x="185" y="6"/>
                  </a:lnTo>
                  <a:lnTo>
                    <a:pt x="181" y="9"/>
                  </a:lnTo>
                  <a:lnTo>
                    <a:pt x="179" y="12"/>
                  </a:lnTo>
                  <a:lnTo>
                    <a:pt x="177" y="16"/>
                  </a:lnTo>
                  <a:lnTo>
                    <a:pt x="176" y="21"/>
                  </a:lnTo>
                  <a:lnTo>
                    <a:pt x="164" y="21"/>
                  </a:lnTo>
                  <a:lnTo>
                    <a:pt x="164" y="21"/>
                  </a:lnTo>
                  <a:lnTo>
                    <a:pt x="163" y="16"/>
                  </a:lnTo>
                  <a:lnTo>
                    <a:pt x="161" y="12"/>
                  </a:lnTo>
                  <a:lnTo>
                    <a:pt x="159" y="9"/>
                  </a:lnTo>
                  <a:lnTo>
                    <a:pt x="156" y="6"/>
                  </a:lnTo>
                  <a:lnTo>
                    <a:pt x="152" y="3"/>
                  </a:lnTo>
                  <a:lnTo>
                    <a:pt x="148" y="2"/>
                  </a:lnTo>
                  <a:lnTo>
                    <a:pt x="143" y="0"/>
                  </a:lnTo>
                  <a:lnTo>
                    <a:pt x="139" y="0"/>
                  </a:lnTo>
                  <a:lnTo>
                    <a:pt x="119" y="0"/>
                  </a:lnTo>
                  <a:lnTo>
                    <a:pt x="119" y="0"/>
                  </a:lnTo>
                  <a:lnTo>
                    <a:pt x="115" y="0"/>
                  </a:lnTo>
                  <a:lnTo>
                    <a:pt x="109" y="2"/>
                  </a:lnTo>
                  <a:lnTo>
                    <a:pt x="106" y="3"/>
                  </a:lnTo>
                  <a:lnTo>
                    <a:pt x="102" y="6"/>
                  </a:lnTo>
                  <a:lnTo>
                    <a:pt x="99" y="9"/>
                  </a:lnTo>
                  <a:lnTo>
                    <a:pt x="97" y="12"/>
                  </a:lnTo>
                  <a:lnTo>
                    <a:pt x="95" y="16"/>
                  </a:lnTo>
                  <a:lnTo>
                    <a:pt x="94" y="21"/>
                  </a:lnTo>
                  <a:lnTo>
                    <a:pt x="82" y="21"/>
                  </a:lnTo>
                  <a:lnTo>
                    <a:pt x="82" y="21"/>
                  </a:lnTo>
                  <a:lnTo>
                    <a:pt x="81" y="16"/>
                  </a:lnTo>
                  <a:lnTo>
                    <a:pt x="78" y="12"/>
                  </a:lnTo>
                  <a:lnTo>
                    <a:pt x="76" y="9"/>
                  </a:lnTo>
                  <a:lnTo>
                    <a:pt x="73" y="6"/>
                  </a:lnTo>
                  <a:lnTo>
                    <a:pt x="69" y="3"/>
                  </a:lnTo>
                  <a:lnTo>
                    <a:pt x="66" y="2"/>
                  </a:lnTo>
                  <a:lnTo>
                    <a:pt x="61" y="0"/>
                  </a:lnTo>
                  <a:lnTo>
                    <a:pt x="57" y="0"/>
                  </a:lnTo>
                  <a:lnTo>
                    <a:pt x="36" y="0"/>
                  </a:lnTo>
                  <a:lnTo>
                    <a:pt x="36" y="0"/>
                  </a:lnTo>
                  <a:lnTo>
                    <a:pt x="32" y="0"/>
                  </a:lnTo>
                  <a:lnTo>
                    <a:pt x="27" y="2"/>
                  </a:lnTo>
                  <a:lnTo>
                    <a:pt x="24" y="3"/>
                  </a:lnTo>
                  <a:lnTo>
                    <a:pt x="20" y="6"/>
                  </a:lnTo>
                  <a:lnTo>
                    <a:pt x="17" y="9"/>
                  </a:lnTo>
                  <a:lnTo>
                    <a:pt x="15" y="12"/>
                  </a:lnTo>
                  <a:lnTo>
                    <a:pt x="13" y="16"/>
                  </a:lnTo>
                  <a:lnTo>
                    <a:pt x="12" y="21"/>
                  </a:lnTo>
                  <a:lnTo>
                    <a:pt x="5" y="21"/>
                  </a:lnTo>
                  <a:lnTo>
                    <a:pt x="5" y="21"/>
                  </a:lnTo>
                  <a:lnTo>
                    <a:pt x="3" y="21"/>
                  </a:lnTo>
                  <a:lnTo>
                    <a:pt x="1" y="22"/>
                  </a:lnTo>
                  <a:lnTo>
                    <a:pt x="0" y="24"/>
                  </a:lnTo>
                  <a:lnTo>
                    <a:pt x="0" y="26"/>
                  </a:lnTo>
                  <a:lnTo>
                    <a:pt x="0" y="26"/>
                  </a:lnTo>
                  <a:lnTo>
                    <a:pt x="0" y="28"/>
                  </a:lnTo>
                  <a:lnTo>
                    <a:pt x="1" y="30"/>
                  </a:lnTo>
                  <a:lnTo>
                    <a:pt x="3" y="31"/>
                  </a:lnTo>
                  <a:lnTo>
                    <a:pt x="5" y="31"/>
                  </a:lnTo>
                  <a:lnTo>
                    <a:pt x="12" y="31"/>
                  </a:lnTo>
                  <a:lnTo>
                    <a:pt x="12" y="31"/>
                  </a:lnTo>
                  <a:lnTo>
                    <a:pt x="13" y="35"/>
                  </a:lnTo>
                  <a:lnTo>
                    <a:pt x="15" y="39"/>
                  </a:lnTo>
                  <a:lnTo>
                    <a:pt x="17" y="42"/>
                  </a:lnTo>
                  <a:lnTo>
                    <a:pt x="20" y="45"/>
                  </a:lnTo>
                  <a:lnTo>
                    <a:pt x="24" y="48"/>
                  </a:lnTo>
                  <a:lnTo>
                    <a:pt x="27" y="49"/>
                  </a:lnTo>
                  <a:lnTo>
                    <a:pt x="32" y="51"/>
                  </a:lnTo>
                  <a:lnTo>
                    <a:pt x="36" y="51"/>
                  </a:lnTo>
                  <a:lnTo>
                    <a:pt x="57" y="51"/>
                  </a:lnTo>
                  <a:lnTo>
                    <a:pt x="57" y="51"/>
                  </a:lnTo>
                  <a:lnTo>
                    <a:pt x="61" y="51"/>
                  </a:lnTo>
                  <a:lnTo>
                    <a:pt x="66" y="49"/>
                  </a:lnTo>
                  <a:lnTo>
                    <a:pt x="69" y="48"/>
                  </a:lnTo>
                  <a:lnTo>
                    <a:pt x="73" y="45"/>
                  </a:lnTo>
                  <a:lnTo>
                    <a:pt x="76" y="42"/>
                  </a:lnTo>
                  <a:lnTo>
                    <a:pt x="78" y="39"/>
                  </a:lnTo>
                  <a:lnTo>
                    <a:pt x="81" y="35"/>
                  </a:lnTo>
                  <a:lnTo>
                    <a:pt x="82" y="31"/>
                  </a:lnTo>
                  <a:lnTo>
                    <a:pt x="94" y="31"/>
                  </a:lnTo>
                  <a:lnTo>
                    <a:pt x="94" y="31"/>
                  </a:lnTo>
                  <a:lnTo>
                    <a:pt x="95" y="35"/>
                  </a:lnTo>
                  <a:lnTo>
                    <a:pt x="97" y="39"/>
                  </a:lnTo>
                  <a:lnTo>
                    <a:pt x="99" y="42"/>
                  </a:lnTo>
                  <a:lnTo>
                    <a:pt x="102" y="45"/>
                  </a:lnTo>
                  <a:lnTo>
                    <a:pt x="106" y="48"/>
                  </a:lnTo>
                  <a:lnTo>
                    <a:pt x="109" y="49"/>
                  </a:lnTo>
                  <a:lnTo>
                    <a:pt x="115" y="51"/>
                  </a:lnTo>
                  <a:lnTo>
                    <a:pt x="119" y="51"/>
                  </a:lnTo>
                  <a:lnTo>
                    <a:pt x="139" y="51"/>
                  </a:lnTo>
                  <a:lnTo>
                    <a:pt x="139" y="51"/>
                  </a:lnTo>
                  <a:lnTo>
                    <a:pt x="143" y="51"/>
                  </a:lnTo>
                  <a:lnTo>
                    <a:pt x="148" y="49"/>
                  </a:lnTo>
                  <a:lnTo>
                    <a:pt x="152" y="48"/>
                  </a:lnTo>
                  <a:lnTo>
                    <a:pt x="156" y="45"/>
                  </a:lnTo>
                  <a:lnTo>
                    <a:pt x="159" y="42"/>
                  </a:lnTo>
                  <a:lnTo>
                    <a:pt x="161" y="39"/>
                  </a:lnTo>
                  <a:lnTo>
                    <a:pt x="163" y="35"/>
                  </a:lnTo>
                  <a:lnTo>
                    <a:pt x="164" y="31"/>
                  </a:lnTo>
                  <a:lnTo>
                    <a:pt x="176" y="31"/>
                  </a:lnTo>
                  <a:lnTo>
                    <a:pt x="176" y="31"/>
                  </a:lnTo>
                  <a:lnTo>
                    <a:pt x="177" y="35"/>
                  </a:lnTo>
                  <a:lnTo>
                    <a:pt x="179" y="39"/>
                  </a:lnTo>
                  <a:lnTo>
                    <a:pt x="181" y="42"/>
                  </a:lnTo>
                  <a:lnTo>
                    <a:pt x="185" y="45"/>
                  </a:lnTo>
                  <a:lnTo>
                    <a:pt x="189" y="48"/>
                  </a:lnTo>
                  <a:lnTo>
                    <a:pt x="192" y="49"/>
                  </a:lnTo>
                  <a:lnTo>
                    <a:pt x="197" y="51"/>
                  </a:lnTo>
                  <a:lnTo>
                    <a:pt x="201" y="51"/>
                  </a:lnTo>
                  <a:lnTo>
                    <a:pt x="222" y="51"/>
                  </a:lnTo>
                  <a:lnTo>
                    <a:pt x="222" y="51"/>
                  </a:lnTo>
                  <a:lnTo>
                    <a:pt x="226" y="51"/>
                  </a:lnTo>
                  <a:lnTo>
                    <a:pt x="231" y="49"/>
                  </a:lnTo>
                  <a:lnTo>
                    <a:pt x="234" y="48"/>
                  </a:lnTo>
                  <a:lnTo>
                    <a:pt x="238" y="45"/>
                  </a:lnTo>
                  <a:lnTo>
                    <a:pt x="241" y="42"/>
                  </a:lnTo>
                  <a:lnTo>
                    <a:pt x="243" y="39"/>
                  </a:lnTo>
                  <a:lnTo>
                    <a:pt x="245" y="35"/>
                  </a:lnTo>
                  <a:lnTo>
                    <a:pt x="246" y="31"/>
                  </a:lnTo>
                  <a:lnTo>
                    <a:pt x="252" y="31"/>
                  </a:lnTo>
                  <a:lnTo>
                    <a:pt x="252" y="31"/>
                  </a:lnTo>
                  <a:lnTo>
                    <a:pt x="255" y="31"/>
                  </a:lnTo>
                  <a:lnTo>
                    <a:pt x="257" y="30"/>
                  </a:lnTo>
                  <a:lnTo>
                    <a:pt x="258" y="28"/>
                  </a:lnTo>
                  <a:lnTo>
                    <a:pt x="258" y="26"/>
                  </a:lnTo>
                  <a:lnTo>
                    <a:pt x="258" y="26"/>
                  </a:lnTo>
                  <a:lnTo>
                    <a:pt x="258" y="24"/>
                  </a:lnTo>
                  <a:lnTo>
                    <a:pt x="257" y="22"/>
                  </a:lnTo>
                  <a:lnTo>
                    <a:pt x="255" y="21"/>
                  </a:lnTo>
                  <a:lnTo>
                    <a:pt x="252" y="21"/>
                  </a:lnTo>
                  <a:lnTo>
                    <a:pt x="252" y="21"/>
                  </a:lnTo>
                  <a:close/>
                  <a:moveTo>
                    <a:pt x="57" y="31"/>
                  </a:moveTo>
                  <a:lnTo>
                    <a:pt x="71" y="31"/>
                  </a:lnTo>
                  <a:lnTo>
                    <a:pt x="71" y="31"/>
                  </a:lnTo>
                  <a:lnTo>
                    <a:pt x="69" y="35"/>
                  </a:lnTo>
                  <a:lnTo>
                    <a:pt x="66" y="38"/>
                  </a:lnTo>
                  <a:lnTo>
                    <a:pt x="62" y="40"/>
                  </a:lnTo>
                  <a:lnTo>
                    <a:pt x="57" y="41"/>
                  </a:lnTo>
                  <a:lnTo>
                    <a:pt x="36" y="41"/>
                  </a:lnTo>
                  <a:lnTo>
                    <a:pt x="36" y="41"/>
                  </a:lnTo>
                  <a:lnTo>
                    <a:pt x="31" y="40"/>
                  </a:lnTo>
                  <a:lnTo>
                    <a:pt x="27" y="38"/>
                  </a:lnTo>
                  <a:lnTo>
                    <a:pt x="24" y="35"/>
                  </a:lnTo>
                  <a:lnTo>
                    <a:pt x="22" y="31"/>
                  </a:lnTo>
                  <a:lnTo>
                    <a:pt x="36" y="31"/>
                  </a:lnTo>
                  <a:lnTo>
                    <a:pt x="36" y="31"/>
                  </a:lnTo>
                  <a:lnTo>
                    <a:pt x="38" y="31"/>
                  </a:lnTo>
                  <a:lnTo>
                    <a:pt x="40" y="30"/>
                  </a:lnTo>
                  <a:lnTo>
                    <a:pt x="41" y="28"/>
                  </a:lnTo>
                  <a:lnTo>
                    <a:pt x="41" y="26"/>
                  </a:lnTo>
                  <a:lnTo>
                    <a:pt x="41" y="26"/>
                  </a:lnTo>
                  <a:lnTo>
                    <a:pt x="41" y="24"/>
                  </a:lnTo>
                  <a:lnTo>
                    <a:pt x="40" y="22"/>
                  </a:lnTo>
                  <a:lnTo>
                    <a:pt x="38" y="21"/>
                  </a:lnTo>
                  <a:lnTo>
                    <a:pt x="36" y="21"/>
                  </a:lnTo>
                  <a:lnTo>
                    <a:pt x="22" y="21"/>
                  </a:lnTo>
                  <a:lnTo>
                    <a:pt x="22" y="21"/>
                  </a:lnTo>
                  <a:lnTo>
                    <a:pt x="24" y="16"/>
                  </a:lnTo>
                  <a:lnTo>
                    <a:pt x="27" y="13"/>
                  </a:lnTo>
                  <a:lnTo>
                    <a:pt x="31" y="11"/>
                  </a:lnTo>
                  <a:lnTo>
                    <a:pt x="36" y="10"/>
                  </a:lnTo>
                  <a:lnTo>
                    <a:pt x="57" y="10"/>
                  </a:lnTo>
                  <a:lnTo>
                    <a:pt x="57" y="10"/>
                  </a:lnTo>
                  <a:lnTo>
                    <a:pt x="62" y="11"/>
                  </a:lnTo>
                  <a:lnTo>
                    <a:pt x="66" y="13"/>
                  </a:lnTo>
                  <a:lnTo>
                    <a:pt x="69" y="16"/>
                  </a:lnTo>
                  <a:lnTo>
                    <a:pt x="71" y="21"/>
                  </a:lnTo>
                  <a:lnTo>
                    <a:pt x="57" y="21"/>
                  </a:lnTo>
                  <a:lnTo>
                    <a:pt x="57" y="21"/>
                  </a:lnTo>
                  <a:lnTo>
                    <a:pt x="55" y="21"/>
                  </a:lnTo>
                  <a:lnTo>
                    <a:pt x="53" y="22"/>
                  </a:lnTo>
                  <a:lnTo>
                    <a:pt x="52" y="24"/>
                  </a:lnTo>
                  <a:lnTo>
                    <a:pt x="52" y="26"/>
                  </a:lnTo>
                  <a:lnTo>
                    <a:pt x="52" y="26"/>
                  </a:lnTo>
                  <a:lnTo>
                    <a:pt x="52" y="28"/>
                  </a:lnTo>
                  <a:lnTo>
                    <a:pt x="53" y="30"/>
                  </a:lnTo>
                  <a:lnTo>
                    <a:pt x="55" y="31"/>
                  </a:lnTo>
                  <a:lnTo>
                    <a:pt x="57" y="31"/>
                  </a:lnTo>
                  <a:lnTo>
                    <a:pt x="57" y="31"/>
                  </a:lnTo>
                  <a:close/>
                  <a:moveTo>
                    <a:pt x="139" y="31"/>
                  </a:moveTo>
                  <a:lnTo>
                    <a:pt x="154" y="31"/>
                  </a:lnTo>
                  <a:lnTo>
                    <a:pt x="154" y="31"/>
                  </a:lnTo>
                  <a:lnTo>
                    <a:pt x="152" y="35"/>
                  </a:lnTo>
                  <a:lnTo>
                    <a:pt x="148" y="38"/>
                  </a:lnTo>
                  <a:lnTo>
                    <a:pt x="144" y="40"/>
                  </a:lnTo>
                  <a:lnTo>
                    <a:pt x="139" y="41"/>
                  </a:lnTo>
                  <a:lnTo>
                    <a:pt x="119" y="41"/>
                  </a:lnTo>
                  <a:lnTo>
                    <a:pt x="119" y="41"/>
                  </a:lnTo>
                  <a:lnTo>
                    <a:pt x="113" y="40"/>
                  </a:lnTo>
                  <a:lnTo>
                    <a:pt x="109" y="38"/>
                  </a:lnTo>
                  <a:lnTo>
                    <a:pt x="106" y="35"/>
                  </a:lnTo>
                  <a:lnTo>
                    <a:pt x="104" y="31"/>
                  </a:lnTo>
                  <a:lnTo>
                    <a:pt x="119" y="31"/>
                  </a:lnTo>
                  <a:lnTo>
                    <a:pt x="119" y="31"/>
                  </a:lnTo>
                  <a:lnTo>
                    <a:pt x="121" y="31"/>
                  </a:lnTo>
                  <a:lnTo>
                    <a:pt x="123" y="30"/>
                  </a:lnTo>
                  <a:lnTo>
                    <a:pt x="124" y="28"/>
                  </a:lnTo>
                  <a:lnTo>
                    <a:pt x="124" y="26"/>
                  </a:lnTo>
                  <a:lnTo>
                    <a:pt x="124" y="26"/>
                  </a:lnTo>
                  <a:lnTo>
                    <a:pt x="124" y="24"/>
                  </a:lnTo>
                  <a:lnTo>
                    <a:pt x="123" y="22"/>
                  </a:lnTo>
                  <a:lnTo>
                    <a:pt x="121" y="21"/>
                  </a:lnTo>
                  <a:lnTo>
                    <a:pt x="119" y="21"/>
                  </a:lnTo>
                  <a:lnTo>
                    <a:pt x="104" y="21"/>
                  </a:lnTo>
                  <a:lnTo>
                    <a:pt x="104" y="21"/>
                  </a:lnTo>
                  <a:lnTo>
                    <a:pt x="106" y="16"/>
                  </a:lnTo>
                  <a:lnTo>
                    <a:pt x="109" y="13"/>
                  </a:lnTo>
                  <a:lnTo>
                    <a:pt x="113" y="11"/>
                  </a:lnTo>
                  <a:lnTo>
                    <a:pt x="119" y="10"/>
                  </a:lnTo>
                  <a:lnTo>
                    <a:pt x="139" y="10"/>
                  </a:lnTo>
                  <a:lnTo>
                    <a:pt x="139" y="10"/>
                  </a:lnTo>
                  <a:lnTo>
                    <a:pt x="144" y="11"/>
                  </a:lnTo>
                  <a:lnTo>
                    <a:pt x="148" y="13"/>
                  </a:lnTo>
                  <a:lnTo>
                    <a:pt x="152" y="16"/>
                  </a:lnTo>
                  <a:lnTo>
                    <a:pt x="154" y="21"/>
                  </a:lnTo>
                  <a:lnTo>
                    <a:pt x="139" y="21"/>
                  </a:lnTo>
                  <a:lnTo>
                    <a:pt x="139" y="21"/>
                  </a:lnTo>
                  <a:lnTo>
                    <a:pt x="137" y="21"/>
                  </a:lnTo>
                  <a:lnTo>
                    <a:pt x="135" y="22"/>
                  </a:lnTo>
                  <a:lnTo>
                    <a:pt x="134" y="24"/>
                  </a:lnTo>
                  <a:lnTo>
                    <a:pt x="134" y="26"/>
                  </a:lnTo>
                  <a:lnTo>
                    <a:pt x="134" y="26"/>
                  </a:lnTo>
                  <a:lnTo>
                    <a:pt x="134" y="28"/>
                  </a:lnTo>
                  <a:lnTo>
                    <a:pt x="135" y="30"/>
                  </a:lnTo>
                  <a:lnTo>
                    <a:pt x="137" y="31"/>
                  </a:lnTo>
                  <a:lnTo>
                    <a:pt x="139" y="31"/>
                  </a:lnTo>
                  <a:lnTo>
                    <a:pt x="139" y="31"/>
                  </a:lnTo>
                  <a:close/>
                  <a:moveTo>
                    <a:pt x="222" y="31"/>
                  </a:moveTo>
                  <a:lnTo>
                    <a:pt x="236" y="31"/>
                  </a:lnTo>
                  <a:lnTo>
                    <a:pt x="236" y="31"/>
                  </a:lnTo>
                  <a:lnTo>
                    <a:pt x="234" y="35"/>
                  </a:lnTo>
                  <a:lnTo>
                    <a:pt x="231" y="38"/>
                  </a:lnTo>
                  <a:lnTo>
                    <a:pt x="227" y="40"/>
                  </a:lnTo>
                  <a:lnTo>
                    <a:pt x="222" y="41"/>
                  </a:lnTo>
                  <a:lnTo>
                    <a:pt x="201" y="41"/>
                  </a:lnTo>
                  <a:lnTo>
                    <a:pt x="201" y="41"/>
                  </a:lnTo>
                  <a:lnTo>
                    <a:pt x="196" y="40"/>
                  </a:lnTo>
                  <a:lnTo>
                    <a:pt x="192" y="38"/>
                  </a:lnTo>
                  <a:lnTo>
                    <a:pt x="189" y="35"/>
                  </a:lnTo>
                  <a:lnTo>
                    <a:pt x="187" y="31"/>
                  </a:lnTo>
                  <a:lnTo>
                    <a:pt x="201" y="31"/>
                  </a:lnTo>
                  <a:lnTo>
                    <a:pt x="201" y="31"/>
                  </a:lnTo>
                  <a:lnTo>
                    <a:pt x="203" y="31"/>
                  </a:lnTo>
                  <a:lnTo>
                    <a:pt x="205" y="30"/>
                  </a:lnTo>
                  <a:lnTo>
                    <a:pt x="206" y="28"/>
                  </a:lnTo>
                  <a:lnTo>
                    <a:pt x="206" y="26"/>
                  </a:lnTo>
                  <a:lnTo>
                    <a:pt x="206" y="26"/>
                  </a:lnTo>
                  <a:lnTo>
                    <a:pt x="206" y="24"/>
                  </a:lnTo>
                  <a:lnTo>
                    <a:pt x="205" y="22"/>
                  </a:lnTo>
                  <a:lnTo>
                    <a:pt x="203" y="21"/>
                  </a:lnTo>
                  <a:lnTo>
                    <a:pt x="201" y="21"/>
                  </a:lnTo>
                  <a:lnTo>
                    <a:pt x="187" y="21"/>
                  </a:lnTo>
                  <a:lnTo>
                    <a:pt x="187" y="21"/>
                  </a:lnTo>
                  <a:lnTo>
                    <a:pt x="189" y="16"/>
                  </a:lnTo>
                  <a:lnTo>
                    <a:pt x="192" y="13"/>
                  </a:lnTo>
                  <a:lnTo>
                    <a:pt x="196" y="11"/>
                  </a:lnTo>
                  <a:lnTo>
                    <a:pt x="201" y="10"/>
                  </a:lnTo>
                  <a:lnTo>
                    <a:pt x="222" y="10"/>
                  </a:lnTo>
                  <a:lnTo>
                    <a:pt x="222" y="10"/>
                  </a:lnTo>
                  <a:lnTo>
                    <a:pt x="227" y="11"/>
                  </a:lnTo>
                  <a:lnTo>
                    <a:pt x="231" y="13"/>
                  </a:lnTo>
                  <a:lnTo>
                    <a:pt x="234" y="16"/>
                  </a:lnTo>
                  <a:lnTo>
                    <a:pt x="236" y="21"/>
                  </a:lnTo>
                  <a:lnTo>
                    <a:pt x="222" y="21"/>
                  </a:lnTo>
                  <a:lnTo>
                    <a:pt x="222" y="21"/>
                  </a:lnTo>
                  <a:lnTo>
                    <a:pt x="220" y="21"/>
                  </a:lnTo>
                  <a:lnTo>
                    <a:pt x="218" y="22"/>
                  </a:lnTo>
                  <a:lnTo>
                    <a:pt x="217" y="24"/>
                  </a:lnTo>
                  <a:lnTo>
                    <a:pt x="216" y="26"/>
                  </a:lnTo>
                  <a:lnTo>
                    <a:pt x="216" y="26"/>
                  </a:lnTo>
                  <a:lnTo>
                    <a:pt x="217" y="28"/>
                  </a:lnTo>
                  <a:lnTo>
                    <a:pt x="218" y="30"/>
                  </a:lnTo>
                  <a:lnTo>
                    <a:pt x="220" y="31"/>
                  </a:lnTo>
                  <a:lnTo>
                    <a:pt x="222" y="31"/>
                  </a:lnTo>
                  <a:lnTo>
                    <a:pt x="222" y="3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6" name="Freeform 204">
              <a:extLst>
                <a:ext uri="{FF2B5EF4-FFF2-40B4-BE49-F238E27FC236}">
                  <a16:creationId xmlns:a16="http://schemas.microsoft.com/office/drawing/2014/main" id="{75A70F77-59E2-48F1-8538-93FAF662FE95}"/>
                </a:ext>
              </a:extLst>
            </p:cNvPr>
            <p:cNvSpPr>
              <a:spLocks/>
            </p:cNvSpPr>
            <p:nvPr/>
          </p:nvSpPr>
          <p:spPr bwMode="auto">
            <a:xfrm>
              <a:off x="6862763" y="4308872"/>
              <a:ext cx="61913" cy="61913"/>
            </a:xfrm>
            <a:custGeom>
              <a:avLst/>
              <a:gdLst>
                <a:gd name="T0" fmla="*/ 51 w 52"/>
                <a:gd name="T1" fmla="*/ 42 h 52"/>
                <a:gd name="T2" fmla="*/ 10 w 52"/>
                <a:gd name="T3" fmla="*/ 1 h 52"/>
                <a:gd name="T4" fmla="*/ 10 w 52"/>
                <a:gd name="T5" fmla="*/ 1 h 52"/>
                <a:gd name="T6" fmla="*/ 7 w 52"/>
                <a:gd name="T7" fmla="*/ 0 h 52"/>
                <a:gd name="T8" fmla="*/ 5 w 52"/>
                <a:gd name="T9" fmla="*/ 0 h 52"/>
                <a:gd name="T10" fmla="*/ 3 w 52"/>
                <a:gd name="T11" fmla="*/ 0 h 52"/>
                <a:gd name="T12" fmla="*/ 1 w 52"/>
                <a:gd name="T13" fmla="*/ 1 h 52"/>
                <a:gd name="T14" fmla="*/ 1 w 52"/>
                <a:gd name="T15" fmla="*/ 1 h 52"/>
                <a:gd name="T16" fmla="*/ 0 w 52"/>
                <a:gd name="T17" fmla="*/ 3 h 52"/>
                <a:gd name="T18" fmla="*/ 0 w 52"/>
                <a:gd name="T19" fmla="*/ 5 h 52"/>
                <a:gd name="T20" fmla="*/ 0 w 52"/>
                <a:gd name="T21" fmla="*/ 7 h 52"/>
                <a:gd name="T22" fmla="*/ 1 w 52"/>
                <a:gd name="T23" fmla="*/ 10 h 52"/>
                <a:gd name="T24" fmla="*/ 42 w 52"/>
                <a:gd name="T25" fmla="*/ 51 h 52"/>
                <a:gd name="T26" fmla="*/ 42 w 52"/>
                <a:gd name="T27" fmla="*/ 51 h 52"/>
                <a:gd name="T28" fmla="*/ 45 w 52"/>
                <a:gd name="T29" fmla="*/ 52 h 52"/>
                <a:gd name="T30" fmla="*/ 47 w 52"/>
                <a:gd name="T31" fmla="*/ 52 h 52"/>
                <a:gd name="T32" fmla="*/ 49 w 52"/>
                <a:gd name="T33" fmla="*/ 52 h 52"/>
                <a:gd name="T34" fmla="*/ 51 w 52"/>
                <a:gd name="T35" fmla="*/ 51 h 52"/>
                <a:gd name="T36" fmla="*/ 51 w 52"/>
                <a:gd name="T37" fmla="*/ 51 h 52"/>
                <a:gd name="T38" fmla="*/ 52 w 52"/>
                <a:gd name="T39" fmla="*/ 49 h 52"/>
                <a:gd name="T40" fmla="*/ 52 w 52"/>
                <a:gd name="T41" fmla="*/ 47 h 52"/>
                <a:gd name="T42" fmla="*/ 52 w 52"/>
                <a:gd name="T43" fmla="*/ 45 h 52"/>
                <a:gd name="T44" fmla="*/ 51 w 52"/>
                <a:gd name="T45" fmla="*/ 42 h 52"/>
                <a:gd name="T46" fmla="*/ 51 w 52"/>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51" y="42"/>
                  </a:moveTo>
                  <a:lnTo>
                    <a:pt x="10" y="1"/>
                  </a:lnTo>
                  <a:lnTo>
                    <a:pt x="10" y="1"/>
                  </a:lnTo>
                  <a:lnTo>
                    <a:pt x="7" y="0"/>
                  </a:lnTo>
                  <a:lnTo>
                    <a:pt x="5" y="0"/>
                  </a:lnTo>
                  <a:lnTo>
                    <a:pt x="3" y="0"/>
                  </a:lnTo>
                  <a:lnTo>
                    <a:pt x="1" y="1"/>
                  </a:lnTo>
                  <a:lnTo>
                    <a:pt x="1" y="1"/>
                  </a:lnTo>
                  <a:lnTo>
                    <a:pt x="0" y="3"/>
                  </a:lnTo>
                  <a:lnTo>
                    <a:pt x="0" y="5"/>
                  </a:lnTo>
                  <a:lnTo>
                    <a:pt x="0" y="7"/>
                  </a:lnTo>
                  <a:lnTo>
                    <a:pt x="1" y="10"/>
                  </a:lnTo>
                  <a:lnTo>
                    <a:pt x="42" y="51"/>
                  </a:lnTo>
                  <a:lnTo>
                    <a:pt x="42" y="51"/>
                  </a:lnTo>
                  <a:lnTo>
                    <a:pt x="45" y="52"/>
                  </a:lnTo>
                  <a:lnTo>
                    <a:pt x="47" y="52"/>
                  </a:lnTo>
                  <a:lnTo>
                    <a:pt x="49" y="52"/>
                  </a:lnTo>
                  <a:lnTo>
                    <a:pt x="51" y="51"/>
                  </a:lnTo>
                  <a:lnTo>
                    <a:pt x="51" y="51"/>
                  </a:lnTo>
                  <a:lnTo>
                    <a:pt x="52" y="49"/>
                  </a:lnTo>
                  <a:lnTo>
                    <a:pt x="52" y="47"/>
                  </a:lnTo>
                  <a:lnTo>
                    <a:pt x="52" y="45"/>
                  </a:lnTo>
                  <a:lnTo>
                    <a:pt x="51" y="42"/>
                  </a:lnTo>
                  <a:lnTo>
                    <a:pt x="51" y="4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7" name="Freeform 205">
              <a:extLst>
                <a:ext uri="{FF2B5EF4-FFF2-40B4-BE49-F238E27FC236}">
                  <a16:creationId xmlns:a16="http://schemas.microsoft.com/office/drawing/2014/main" id="{E723C6A0-567A-4121-8DD6-BD43A96F9E31}"/>
                </a:ext>
              </a:extLst>
            </p:cNvPr>
            <p:cNvSpPr>
              <a:spLocks/>
            </p:cNvSpPr>
            <p:nvPr/>
          </p:nvSpPr>
          <p:spPr bwMode="auto">
            <a:xfrm>
              <a:off x="7108031" y="4308872"/>
              <a:ext cx="61913" cy="61913"/>
            </a:xfrm>
            <a:custGeom>
              <a:avLst/>
              <a:gdLst>
                <a:gd name="T0" fmla="*/ 42 w 52"/>
                <a:gd name="T1" fmla="*/ 1 h 52"/>
                <a:gd name="T2" fmla="*/ 1 w 52"/>
                <a:gd name="T3" fmla="*/ 42 h 52"/>
                <a:gd name="T4" fmla="*/ 1 w 52"/>
                <a:gd name="T5" fmla="*/ 42 h 52"/>
                <a:gd name="T6" fmla="*/ 0 w 52"/>
                <a:gd name="T7" fmla="*/ 45 h 52"/>
                <a:gd name="T8" fmla="*/ 0 w 52"/>
                <a:gd name="T9" fmla="*/ 47 h 52"/>
                <a:gd name="T10" fmla="*/ 0 w 52"/>
                <a:gd name="T11" fmla="*/ 49 h 52"/>
                <a:gd name="T12" fmla="*/ 1 w 52"/>
                <a:gd name="T13" fmla="*/ 51 h 52"/>
                <a:gd name="T14" fmla="*/ 1 w 52"/>
                <a:gd name="T15" fmla="*/ 51 h 52"/>
                <a:gd name="T16" fmla="*/ 3 w 52"/>
                <a:gd name="T17" fmla="*/ 52 h 52"/>
                <a:gd name="T18" fmla="*/ 5 w 52"/>
                <a:gd name="T19" fmla="*/ 52 h 52"/>
                <a:gd name="T20" fmla="*/ 7 w 52"/>
                <a:gd name="T21" fmla="*/ 52 h 52"/>
                <a:gd name="T22" fmla="*/ 9 w 52"/>
                <a:gd name="T23" fmla="*/ 51 h 52"/>
                <a:gd name="T24" fmla="*/ 51 w 52"/>
                <a:gd name="T25" fmla="*/ 10 h 52"/>
                <a:gd name="T26" fmla="*/ 51 w 52"/>
                <a:gd name="T27" fmla="*/ 10 h 52"/>
                <a:gd name="T28" fmla="*/ 52 w 52"/>
                <a:gd name="T29" fmla="*/ 7 h 52"/>
                <a:gd name="T30" fmla="*/ 52 w 52"/>
                <a:gd name="T31" fmla="*/ 5 h 52"/>
                <a:gd name="T32" fmla="*/ 52 w 52"/>
                <a:gd name="T33" fmla="*/ 3 h 52"/>
                <a:gd name="T34" fmla="*/ 51 w 52"/>
                <a:gd name="T35" fmla="*/ 1 h 52"/>
                <a:gd name="T36" fmla="*/ 51 w 52"/>
                <a:gd name="T37" fmla="*/ 1 h 52"/>
                <a:gd name="T38" fmla="*/ 49 w 52"/>
                <a:gd name="T39" fmla="*/ 0 h 52"/>
                <a:gd name="T40" fmla="*/ 46 w 52"/>
                <a:gd name="T41" fmla="*/ 0 h 52"/>
                <a:gd name="T42" fmla="*/ 44 w 52"/>
                <a:gd name="T43" fmla="*/ 0 h 52"/>
                <a:gd name="T44" fmla="*/ 42 w 52"/>
                <a:gd name="T45" fmla="*/ 1 h 52"/>
                <a:gd name="T46" fmla="*/ 42 w 52"/>
                <a:gd name="T4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42" y="1"/>
                  </a:moveTo>
                  <a:lnTo>
                    <a:pt x="1" y="42"/>
                  </a:lnTo>
                  <a:lnTo>
                    <a:pt x="1" y="42"/>
                  </a:lnTo>
                  <a:lnTo>
                    <a:pt x="0" y="45"/>
                  </a:lnTo>
                  <a:lnTo>
                    <a:pt x="0" y="47"/>
                  </a:lnTo>
                  <a:lnTo>
                    <a:pt x="0" y="49"/>
                  </a:lnTo>
                  <a:lnTo>
                    <a:pt x="1" y="51"/>
                  </a:lnTo>
                  <a:lnTo>
                    <a:pt x="1" y="51"/>
                  </a:lnTo>
                  <a:lnTo>
                    <a:pt x="3" y="52"/>
                  </a:lnTo>
                  <a:lnTo>
                    <a:pt x="5" y="52"/>
                  </a:lnTo>
                  <a:lnTo>
                    <a:pt x="7" y="52"/>
                  </a:lnTo>
                  <a:lnTo>
                    <a:pt x="9" y="51"/>
                  </a:lnTo>
                  <a:lnTo>
                    <a:pt x="51" y="10"/>
                  </a:lnTo>
                  <a:lnTo>
                    <a:pt x="51" y="10"/>
                  </a:lnTo>
                  <a:lnTo>
                    <a:pt x="52" y="7"/>
                  </a:lnTo>
                  <a:lnTo>
                    <a:pt x="52" y="5"/>
                  </a:lnTo>
                  <a:lnTo>
                    <a:pt x="52" y="3"/>
                  </a:lnTo>
                  <a:lnTo>
                    <a:pt x="51" y="1"/>
                  </a:lnTo>
                  <a:lnTo>
                    <a:pt x="51" y="1"/>
                  </a:lnTo>
                  <a:lnTo>
                    <a:pt x="49" y="0"/>
                  </a:lnTo>
                  <a:lnTo>
                    <a:pt x="46" y="0"/>
                  </a:lnTo>
                  <a:lnTo>
                    <a:pt x="44" y="0"/>
                  </a:lnTo>
                  <a:lnTo>
                    <a:pt x="42" y="1"/>
                  </a:lnTo>
                  <a:lnTo>
                    <a:pt x="42" y="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8" name="Freeform 206">
              <a:extLst>
                <a:ext uri="{FF2B5EF4-FFF2-40B4-BE49-F238E27FC236}">
                  <a16:creationId xmlns:a16="http://schemas.microsoft.com/office/drawing/2014/main" id="{A95A6E65-E3FF-4817-8854-D2B8AA309916}"/>
                </a:ext>
              </a:extLst>
            </p:cNvPr>
            <p:cNvSpPr>
              <a:spLocks/>
            </p:cNvSpPr>
            <p:nvPr/>
          </p:nvSpPr>
          <p:spPr bwMode="auto">
            <a:xfrm>
              <a:off x="6862763" y="4554140"/>
              <a:ext cx="61913" cy="61913"/>
            </a:xfrm>
            <a:custGeom>
              <a:avLst/>
              <a:gdLst>
                <a:gd name="T0" fmla="*/ 42 w 52"/>
                <a:gd name="T1" fmla="*/ 1 h 52"/>
                <a:gd name="T2" fmla="*/ 1 w 52"/>
                <a:gd name="T3" fmla="*/ 42 h 52"/>
                <a:gd name="T4" fmla="*/ 1 w 52"/>
                <a:gd name="T5" fmla="*/ 42 h 52"/>
                <a:gd name="T6" fmla="*/ 0 w 52"/>
                <a:gd name="T7" fmla="*/ 44 h 52"/>
                <a:gd name="T8" fmla="*/ 0 w 52"/>
                <a:gd name="T9" fmla="*/ 46 h 52"/>
                <a:gd name="T10" fmla="*/ 0 w 52"/>
                <a:gd name="T11" fmla="*/ 49 h 52"/>
                <a:gd name="T12" fmla="*/ 1 w 52"/>
                <a:gd name="T13" fmla="*/ 51 h 52"/>
                <a:gd name="T14" fmla="*/ 1 w 52"/>
                <a:gd name="T15" fmla="*/ 51 h 52"/>
                <a:gd name="T16" fmla="*/ 3 w 52"/>
                <a:gd name="T17" fmla="*/ 52 h 52"/>
                <a:gd name="T18" fmla="*/ 5 w 52"/>
                <a:gd name="T19" fmla="*/ 52 h 52"/>
                <a:gd name="T20" fmla="*/ 7 w 52"/>
                <a:gd name="T21" fmla="*/ 52 h 52"/>
                <a:gd name="T22" fmla="*/ 10 w 52"/>
                <a:gd name="T23" fmla="*/ 51 h 52"/>
                <a:gd name="T24" fmla="*/ 51 w 52"/>
                <a:gd name="T25" fmla="*/ 9 h 52"/>
                <a:gd name="T26" fmla="*/ 51 w 52"/>
                <a:gd name="T27" fmla="*/ 9 h 52"/>
                <a:gd name="T28" fmla="*/ 52 w 52"/>
                <a:gd name="T29" fmla="*/ 7 h 52"/>
                <a:gd name="T30" fmla="*/ 52 w 52"/>
                <a:gd name="T31" fmla="*/ 5 h 52"/>
                <a:gd name="T32" fmla="*/ 52 w 52"/>
                <a:gd name="T33" fmla="*/ 3 h 52"/>
                <a:gd name="T34" fmla="*/ 51 w 52"/>
                <a:gd name="T35" fmla="*/ 1 h 52"/>
                <a:gd name="T36" fmla="*/ 51 w 52"/>
                <a:gd name="T37" fmla="*/ 1 h 52"/>
                <a:gd name="T38" fmla="*/ 49 w 52"/>
                <a:gd name="T39" fmla="*/ 0 h 52"/>
                <a:gd name="T40" fmla="*/ 47 w 52"/>
                <a:gd name="T41" fmla="*/ 0 h 52"/>
                <a:gd name="T42" fmla="*/ 45 w 52"/>
                <a:gd name="T43" fmla="*/ 0 h 52"/>
                <a:gd name="T44" fmla="*/ 42 w 52"/>
                <a:gd name="T45" fmla="*/ 1 h 52"/>
                <a:gd name="T46" fmla="*/ 42 w 52"/>
                <a:gd name="T4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42" y="1"/>
                  </a:moveTo>
                  <a:lnTo>
                    <a:pt x="1" y="42"/>
                  </a:lnTo>
                  <a:lnTo>
                    <a:pt x="1" y="42"/>
                  </a:lnTo>
                  <a:lnTo>
                    <a:pt x="0" y="44"/>
                  </a:lnTo>
                  <a:lnTo>
                    <a:pt x="0" y="46"/>
                  </a:lnTo>
                  <a:lnTo>
                    <a:pt x="0" y="49"/>
                  </a:lnTo>
                  <a:lnTo>
                    <a:pt x="1" y="51"/>
                  </a:lnTo>
                  <a:lnTo>
                    <a:pt x="1" y="51"/>
                  </a:lnTo>
                  <a:lnTo>
                    <a:pt x="3" y="52"/>
                  </a:lnTo>
                  <a:lnTo>
                    <a:pt x="5" y="52"/>
                  </a:lnTo>
                  <a:lnTo>
                    <a:pt x="7" y="52"/>
                  </a:lnTo>
                  <a:lnTo>
                    <a:pt x="10" y="51"/>
                  </a:lnTo>
                  <a:lnTo>
                    <a:pt x="51" y="9"/>
                  </a:lnTo>
                  <a:lnTo>
                    <a:pt x="51" y="9"/>
                  </a:lnTo>
                  <a:lnTo>
                    <a:pt x="52" y="7"/>
                  </a:lnTo>
                  <a:lnTo>
                    <a:pt x="52" y="5"/>
                  </a:lnTo>
                  <a:lnTo>
                    <a:pt x="52" y="3"/>
                  </a:lnTo>
                  <a:lnTo>
                    <a:pt x="51" y="1"/>
                  </a:lnTo>
                  <a:lnTo>
                    <a:pt x="51" y="1"/>
                  </a:lnTo>
                  <a:lnTo>
                    <a:pt x="49" y="0"/>
                  </a:lnTo>
                  <a:lnTo>
                    <a:pt x="47" y="0"/>
                  </a:lnTo>
                  <a:lnTo>
                    <a:pt x="45" y="0"/>
                  </a:lnTo>
                  <a:lnTo>
                    <a:pt x="42" y="1"/>
                  </a:lnTo>
                  <a:lnTo>
                    <a:pt x="42" y="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19" name="Freeform 208">
              <a:extLst>
                <a:ext uri="{FF2B5EF4-FFF2-40B4-BE49-F238E27FC236}">
                  <a16:creationId xmlns:a16="http://schemas.microsoft.com/office/drawing/2014/main" id="{CD1E121C-796E-48BF-BCC5-5130BACE43E3}"/>
                </a:ext>
              </a:extLst>
            </p:cNvPr>
            <p:cNvSpPr>
              <a:spLocks/>
            </p:cNvSpPr>
            <p:nvPr/>
          </p:nvSpPr>
          <p:spPr bwMode="auto">
            <a:xfrm>
              <a:off x="7108031" y="4554140"/>
              <a:ext cx="61913" cy="61913"/>
            </a:xfrm>
            <a:custGeom>
              <a:avLst/>
              <a:gdLst>
                <a:gd name="T0" fmla="*/ 9 w 52"/>
                <a:gd name="T1" fmla="*/ 1 h 52"/>
                <a:gd name="T2" fmla="*/ 9 w 52"/>
                <a:gd name="T3" fmla="*/ 1 h 52"/>
                <a:gd name="T4" fmla="*/ 7 w 52"/>
                <a:gd name="T5" fmla="*/ 0 h 52"/>
                <a:gd name="T6" fmla="*/ 5 w 52"/>
                <a:gd name="T7" fmla="*/ 0 h 52"/>
                <a:gd name="T8" fmla="*/ 3 w 52"/>
                <a:gd name="T9" fmla="*/ 0 h 52"/>
                <a:gd name="T10" fmla="*/ 1 w 52"/>
                <a:gd name="T11" fmla="*/ 1 h 52"/>
                <a:gd name="T12" fmla="*/ 1 w 52"/>
                <a:gd name="T13" fmla="*/ 1 h 52"/>
                <a:gd name="T14" fmla="*/ 0 w 52"/>
                <a:gd name="T15" fmla="*/ 3 h 52"/>
                <a:gd name="T16" fmla="*/ 0 w 52"/>
                <a:gd name="T17" fmla="*/ 5 h 52"/>
                <a:gd name="T18" fmla="*/ 0 w 52"/>
                <a:gd name="T19" fmla="*/ 7 h 52"/>
                <a:gd name="T20" fmla="*/ 1 w 52"/>
                <a:gd name="T21" fmla="*/ 9 h 52"/>
                <a:gd name="T22" fmla="*/ 42 w 52"/>
                <a:gd name="T23" fmla="*/ 51 h 52"/>
                <a:gd name="T24" fmla="*/ 42 w 52"/>
                <a:gd name="T25" fmla="*/ 51 h 52"/>
                <a:gd name="T26" fmla="*/ 44 w 52"/>
                <a:gd name="T27" fmla="*/ 52 h 52"/>
                <a:gd name="T28" fmla="*/ 46 w 52"/>
                <a:gd name="T29" fmla="*/ 52 h 52"/>
                <a:gd name="T30" fmla="*/ 49 w 52"/>
                <a:gd name="T31" fmla="*/ 52 h 52"/>
                <a:gd name="T32" fmla="*/ 51 w 52"/>
                <a:gd name="T33" fmla="*/ 51 h 52"/>
                <a:gd name="T34" fmla="*/ 51 w 52"/>
                <a:gd name="T35" fmla="*/ 51 h 52"/>
                <a:gd name="T36" fmla="*/ 52 w 52"/>
                <a:gd name="T37" fmla="*/ 49 h 52"/>
                <a:gd name="T38" fmla="*/ 52 w 52"/>
                <a:gd name="T39" fmla="*/ 46 h 52"/>
                <a:gd name="T40" fmla="*/ 52 w 52"/>
                <a:gd name="T41" fmla="*/ 44 h 52"/>
                <a:gd name="T42" fmla="*/ 51 w 52"/>
                <a:gd name="T43" fmla="*/ 42 h 52"/>
                <a:gd name="T44" fmla="*/ 9 w 52"/>
                <a:gd name="T4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2">
                  <a:moveTo>
                    <a:pt x="9" y="1"/>
                  </a:moveTo>
                  <a:lnTo>
                    <a:pt x="9" y="1"/>
                  </a:lnTo>
                  <a:lnTo>
                    <a:pt x="7" y="0"/>
                  </a:lnTo>
                  <a:lnTo>
                    <a:pt x="5" y="0"/>
                  </a:lnTo>
                  <a:lnTo>
                    <a:pt x="3" y="0"/>
                  </a:lnTo>
                  <a:lnTo>
                    <a:pt x="1" y="1"/>
                  </a:lnTo>
                  <a:lnTo>
                    <a:pt x="1" y="1"/>
                  </a:lnTo>
                  <a:lnTo>
                    <a:pt x="0" y="3"/>
                  </a:lnTo>
                  <a:lnTo>
                    <a:pt x="0" y="5"/>
                  </a:lnTo>
                  <a:lnTo>
                    <a:pt x="0" y="7"/>
                  </a:lnTo>
                  <a:lnTo>
                    <a:pt x="1" y="9"/>
                  </a:lnTo>
                  <a:lnTo>
                    <a:pt x="42" y="51"/>
                  </a:lnTo>
                  <a:lnTo>
                    <a:pt x="42" y="51"/>
                  </a:lnTo>
                  <a:lnTo>
                    <a:pt x="44" y="52"/>
                  </a:lnTo>
                  <a:lnTo>
                    <a:pt x="46" y="52"/>
                  </a:lnTo>
                  <a:lnTo>
                    <a:pt x="49" y="52"/>
                  </a:lnTo>
                  <a:lnTo>
                    <a:pt x="51" y="51"/>
                  </a:lnTo>
                  <a:lnTo>
                    <a:pt x="51" y="51"/>
                  </a:lnTo>
                  <a:lnTo>
                    <a:pt x="52" y="49"/>
                  </a:lnTo>
                  <a:lnTo>
                    <a:pt x="52" y="46"/>
                  </a:lnTo>
                  <a:lnTo>
                    <a:pt x="52" y="44"/>
                  </a:lnTo>
                  <a:lnTo>
                    <a:pt x="51" y="42"/>
                  </a:lnTo>
                  <a:lnTo>
                    <a:pt x="9" y="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grpSp>
      <p:grpSp>
        <p:nvGrpSpPr>
          <p:cNvPr id="55" name="Group 54">
            <a:extLst>
              <a:ext uri="{FF2B5EF4-FFF2-40B4-BE49-F238E27FC236}">
                <a16:creationId xmlns:a16="http://schemas.microsoft.com/office/drawing/2014/main" id="{95F180A7-913F-4418-8C49-D9EE2EB21F32}"/>
              </a:ext>
            </a:extLst>
          </p:cNvPr>
          <p:cNvGrpSpPr/>
          <p:nvPr/>
        </p:nvGrpSpPr>
        <p:grpSpPr>
          <a:xfrm>
            <a:off x="4134970" y="2693539"/>
            <a:ext cx="502444" cy="502444"/>
            <a:chOff x="5784057" y="1270397"/>
            <a:chExt cx="502444" cy="502444"/>
          </a:xfrm>
        </p:grpSpPr>
        <p:sp>
          <p:nvSpPr>
            <p:cNvPr id="56" name="Freeform 140">
              <a:extLst>
                <a:ext uri="{FF2B5EF4-FFF2-40B4-BE49-F238E27FC236}">
                  <a16:creationId xmlns:a16="http://schemas.microsoft.com/office/drawing/2014/main" id="{6205B728-6723-48A1-A599-6AEAFD9D277E}"/>
                </a:ext>
              </a:extLst>
            </p:cNvPr>
            <p:cNvSpPr>
              <a:spLocks noEditPoints="1"/>
            </p:cNvSpPr>
            <p:nvPr/>
          </p:nvSpPr>
          <p:spPr bwMode="auto">
            <a:xfrm>
              <a:off x="5906692" y="1270397"/>
              <a:ext cx="258365" cy="280988"/>
            </a:xfrm>
            <a:custGeom>
              <a:avLst/>
              <a:gdLst>
                <a:gd name="T0" fmla="*/ 2 w 217"/>
                <a:gd name="T1" fmla="*/ 173 h 236"/>
                <a:gd name="T2" fmla="*/ 105 w 217"/>
                <a:gd name="T3" fmla="*/ 235 h 236"/>
                <a:gd name="T4" fmla="*/ 105 w 217"/>
                <a:gd name="T5" fmla="*/ 235 h 236"/>
                <a:gd name="T6" fmla="*/ 108 w 217"/>
                <a:gd name="T7" fmla="*/ 236 h 236"/>
                <a:gd name="T8" fmla="*/ 112 w 217"/>
                <a:gd name="T9" fmla="*/ 235 h 236"/>
                <a:gd name="T10" fmla="*/ 214 w 217"/>
                <a:gd name="T11" fmla="*/ 173 h 236"/>
                <a:gd name="T12" fmla="*/ 214 w 217"/>
                <a:gd name="T13" fmla="*/ 173 h 236"/>
                <a:gd name="T14" fmla="*/ 216 w 217"/>
                <a:gd name="T15" fmla="*/ 171 h 236"/>
                <a:gd name="T16" fmla="*/ 217 w 217"/>
                <a:gd name="T17" fmla="*/ 169 h 236"/>
                <a:gd name="T18" fmla="*/ 217 w 217"/>
                <a:gd name="T19" fmla="*/ 66 h 236"/>
                <a:gd name="T20" fmla="*/ 217 w 217"/>
                <a:gd name="T21" fmla="*/ 66 h 236"/>
                <a:gd name="T22" fmla="*/ 216 w 217"/>
                <a:gd name="T23" fmla="*/ 64 h 236"/>
                <a:gd name="T24" fmla="*/ 214 w 217"/>
                <a:gd name="T25" fmla="*/ 62 h 236"/>
                <a:gd name="T26" fmla="*/ 112 w 217"/>
                <a:gd name="T27" fmla="*/ 1 h 236"/>
                <a:gd name="T28" fmla="*/ 112 w 217"/>
                <a:gd name="T29" fmla="*/ 1 h 236"/>
                <a:gd name="T30" fmla="*/ 108 w 217"/>
                <a:gd name="T31" fmla="*/ 0 h 236"/>
                <a:gd name="T32" fmla="*/ 105 w 217"/>
                <a:gd name="T33" fmla="*/ 1 h 236"/>
                <a:gd name="T34" fmla="*/ 2 w 217"/>
                <a:gd name="T35" fmla="*/ 62 h 236"/>
                <a:gd name="T36" fmla="*/ 2 w 217"/>
                <a:gd name="T37" fmla="*/ 62 h 236"/>
                <a:gd name="T38" fmla="*/ 1 w 217"/>
                <a:gd name="T39" fmla="*/ 64 h 236"/>
                <a:gd name="T40" fmla="*/ 0 w 217"/>
                <a:gd name="T41" fmla="*/ 66 h 236"/>
                <a:gd name="T42" fmla="*/ 0 w 217"/>
                <a:gd name="T43" fmla="*/ 169 h 236"/>
                <a:gd name="T44" fmla="*/ 0 w 217"/>
                <a:gd name="T45" fmla="*/ 169 h 236"/>
                <a:gd name="T46" fmla="*/ 1 w 217"/>
                <a:gd name="T47" fmla="*/ 171 h 236"/>
                <a:gd name="T48" fmla="*/ 2 w 217"/>
                <a:gd name="T49" fmla="*/ 173 h 236"/>
                <a:gd name="T50" fmla="*/ 2 w 217"/>
                <a:gd name="T51" fmla="*/ 173 h 236"/>
                <a:gd name="T52" fmla="*/ 206 w 217"/>
                <a:gd name="T53" fmla="*/ 166 h 236"/>
                <a:gd name="T54" fmla="*/ 114 w 217"/>
                <a:gd name="T55" fmla="*/ 222 h 236"/>
                <a:gd name="T56" fmla="*/ 114 w 217"/>
                <a:gd name="T57" fmla="*/ 131 h 236"/>
                <a:gd name="T58" fmla="*/ 206 w 217"/>
                <a:gd name="T59" fmla="*/ 76 h 236"/>
                <a:gd name="T60" fmla="*/ 206 w 217"/>
                <a:gd name="T61" fmla="*/ 166 h 236"/>
                <a:gd name="T62" fmla="*/ 108 w 217"/>
                <a:gd name="T63" fmla="*/ 11 h 236"/>
                <a:gd name="T64" fmla="*/ 201 w 217"/>
                <a:gd name="T65" fmla="*/ 66 h 236"/>
                <a:gd name="T66" fmla="*/ 108 w 217"/>
                <a:gd name="T67" fmla="*/ 122 h 236"/>
                <a:gd name="T68" fmla="*/ 16 w 217"/>
                <a:gd name="T69" fmla="*/ 66 h 236"/>
                <a:gd name="T70" fmla="*/ 108 w 217"/>
                <a:gd name="T71" fmla="*/ 11 h 236"/>
                <a:gd name="T72" fmla="*/ 11 w 217"/>
                <a:gd name="T73" fmla="*/ 76 h 236"/>
                <a:gd name="T74" fmla="*/ 103 w 217"/>
                <a:gd name="T75" fmla="*/ 131 h 236"/>
                <a:gd name="T76" fmla="*/ 103 w 217"/>
                <a:gd name="T77" fmla="*/ 222 h 236"/>
                <a:gd name="T78" fmla="*/ 11 w 217"/>
                <a:gd name="T79" fmla="*/ 166 h 236"/>
                <a:gd name="T80" fmla="*/ 11 w 217"/>
                <a:gd name="T81" fmla="*/ 7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236">
                  <a:moveTo>
                    <a:pt x="2" y="173"/>
                  </a:moveTo>
                  <a:lnTo>
                    <a:pt x="105" y="235"/>
                  </a:lnTo>
                  <a:lnTo>
                    <a:pt x="105" y="235"/>
                  </a:lnTo>
                  <a:lnTo>
                    <a:pt x="108" y="236"/>
                  </a:lnTo>
                  <a:lnTo>
                    <a:pt x="112" y="235"/>
                  </a:lnTo>
                  <a:lnTo>
                    <a:pt x="214" y="173"/>
                  </a:lnTo>
                  <a:lnTo>
                    <a:pt x="214" y="173"/>
                  </a:lnTo>
                  <a:lnTo>
                    <a:pt x="216" y="171"/>
                  </a:lnTo>
                  <a:lnTo>
                    <a:pt x="217" y="169"/>
                  </a:lnTo>
                  <a:lnTo>
                    <a:pt x="217" y="66"/>
                  </a:lnTo>
                  <a:lnTo>
                    <a:pt x="217" y="66"/>
                  </a:lnTo>
                  <a:lnTo>
                    <a:pt x="216" y="64"/>
                  </a:lnTo>
                  <a:lnTo>
                    <a:pt x="214" y="62"/>
                  </a:lnTo>
                  <a:lnTo>
                    <a:pt x="112" y="1"/>
                  </a:lnTo>
                  <a:lnTo>
                    <a:pt x="112" y="1"/>
                  </a:lnTo>
                  <a:lnTo>
                    <a:pt x="108" y="0"/>
                  </a:lnTo>
                  <a:lnTo>
                    <a:pt x="105" y="1"/>
                  </a:lnTo>
                  <a:lnTo>
                    <a:pt x="2" y="62"/>
                  </a:lnTo>
                  <a:lnTo>
                    <a:pt x="2" y="62"/>
                  </a:lnTo>
                  <a:lnTo>
                    <a:pt x="1" y="64"/>
                  </a:lnTo>
                  <a:lnTo>
                    <a:pt x="0" y="66"/>
                  </a:lnTo>
                  <a:lnTo>
                    <a:pt x="0" y="169"/>
                  </a:lnTo>
                  <a:lnTo>
                    <a:pt x="0" y="169"/>
                  </a:lnTo>
                  <a:lnTo>
                    <a:pt x="1" y="171"/>
                  </a:lnTo>
                  <a:lnTo>
                    <a:pt x="2" y="173"/>
                  </a:lnTo>
                  <a:lnTo>
                    <a:pt x="2" y="173"/>
                  </a:lnTo>
                  <a:close/>
                  <a:moveTo>
                    <a:pt x="206" y="166"/>
                  </a:moveTo>
                  <a:lnTo>
                    <a:pt x="114" y="222"/>
                  </a:lnTo>
                  <a:lnTo>
                    <a:pt x="114" y="131"/>
                  </a:lnTo>
                  <a:lnTo>
                    <a:pt x="206" y="76"/>
                  </a:lnTo>
                  <a:lnTo>
                    <a:pt x="206" y="166"/>
                  </a:lnTo>
                  <a:close/>
                  <a:moveTo>
                    <a:pt x="108" y="11"/>
                  </a:moveTo>
                  <a:lnTo>
                    <a:pt x="201" y="66"/>
                  </a:lnTo>
                  <a:lnTo>
                    <a:pt x="108" y="122"/>
                  </a:lnTo>
                  <a:lnTo>
                    <a:pt x="16" y="66"/>
                  </a:lnTo>
                  <a:lnTo>
                    <a:pt x="108" y="11"/>
                  </a:lnTo>
                  <a:close/>
                  <a:moveTo>
                    <a:pt x="11" y="76"/>
                  </a:moveTo>
                  <a:lnTo>
                    <a:pt x="103" y="131"/>
                  </a:lnTo>
                  <a:lnTo>
                    <a:pt x="103" y="222"/>
                  </a:lnTo>
                  <a:lnTo>
                    <a:pt x="11" y="166"/>
                  </a:lnTo>
                  <a:lnTo>
                    <a:pt x="11" y="76"/>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57" name="Freeform 141">
              <a:extLst>
                <a:ext uri="{FF2B5EF4-FFF2-40B4-BE49-F238E27FC236}">
                  <a16:creationId xmlns:a16="http://schemas.microsoft.com/office/drawing/2014/main" id="{BD5AEA36-7628-488C-924F-B5984BFB157F}"/>
                </a:ext>
              </a:extLst>
            </p:cNvPr>
            <p:cNvSpPr>
              <a:spLocks noEditPoints="1"/>
            </p:cNvSpPr>
            <p:nvPr/>
          </p:nvSpPr>
          <p:spPr bwMode="auto">
            <a:xfrm>
              <a:off x="6128148" y="1588294"/>
              <a:ext cx="158353" cy="184547"/>
            </a:xfrm>
            <a:custGeom>
              <a:avLst/>
              <a:gdLst>
                <a:gd name="T0" fmla="*/ 131 w 133"/>
                <a:gd name="T1" fmla="*/ 42 h 155"/>
                <a:gd name="T2" fmla="*/ 70 w 133"/>
                <a:gd name="T3" fmla="*/ 1 h 155"/>
                <a:gd name="T4" fmla="*/ 70 w 133"/>
                <a:gd name="T5" fmla="*/ 1 h 155"/>
                <a:gd name="T6" fmla="*/ 67 w 133"/>
                <a:gd name="T7" fmla="*/ 0 h 155"/>
                <a:gd name="T8" fmla="*/ 63 w 133"/>
                <a:gd name="T9" fmla="*/ 1 h 155"/>
                <a:gd name="T10" fmla="*/ 2 w 133"/>
                <a:gd name="T11" fmla="*/ 42 h 155"/>
                <a:gd name="T12" fmla="*/ 2 w 133"/>
                <a:gd name="T13" fmla="*/ 42 h 155"/>
                <a:gd name="T14" fmla="*/ 1 w 133"/>
                <a:gd name="T15" fmla="*/ 44 h 155"/>
                <a:gd name="T16" fmla="*/ 0 w 133"/>
                <a:gd name="T17" fmla="*/ 46 h 155"/>
                <a:gd name="T18" fmla="*/ 0 w 133"/>
                <a:gd name="T19" fmla="*/ 108 h 155"/>
                <a:gd name="T20" fmla="*/ 0 w 133"/>
                <a:gd name="T21" fmla="*/ 108 h 155"/>
                <a:gd name="T22" fmla="*/ 1 w 133"/>
                <a:gd name="T23" fmla="*/ 110 h 155"/>
                <a:gd name="T24" fmla="*/ 2 w 133"/>
                <a:gd name="T25" fmla="*/ 112 h 155"/>
                <a:gd name="T26" fmla="*/ 63 w 133"/>
                <a:gd name="T27" fmla="*/ 154 h 155"/>
                <a:gd name="T28" fmla="*/ 63 w 133"/>
                <a:gd name="T29" fmla="*/ 154 h 155"/>
                <a:gd name="T30" fmla="*/ 67 w 133"/>
                <a:gd name="T31" fmla="*/ 155 h 155"/>
                <a:gd name="T32" fmla="*/ 70 w 133"/>
                <a:gd name="T33" fmla="*/ 154 h 155"/>
                <a:gd name="T34" fmla="*/ 131 w 133"/>
                <a:gd name="T35" fmla="*/ 112 h 155"/>
                <a:gd name="T36" fmla="*/ 131 w 133"/>
                <a:gd name="T37" fmla="*/ 112 h 155"/>
                <a:gd name="T38" fmla="*/ 132 w 133"/>
                <a:gd name="T39" fmla="*/ 110 h 155"/>
                <a:gd name="T40" fmla="*/ 133 w 133"/>
                <a:gd name="T41" fmla="*/ 108 h 155"/>
                <a:gd name="T42" fmla="*/ 133 w 133"/>
                <a:gd name="T43" fmla="*/ 46 h 155"/>
                <a:gd name="T44" fmla="*/ 133 w 133"/>
                <a:gd name="T45" fmla="*/ 46 h 155"/>
                <a:gd name="T46" fmla="*/ 132 w 133"/>
                <a:gd name="T47" fmla="*/ 44 h 155"/>
                <a:gd name="T48" fmla="*/ 131 w 133"/>
                <a:gd name="T49" fmla="*/ 42 h 155"/>
                <a:gd name="T50" fmla="*/ 131 w 133"/>
                <a:gd name="T51" fmla="*/ 42 h 155"/>
                <a:gd name="T52" fmla="*/ 61 w 133"/>
                <a:gd name="T53" fmla="*/ 140 h 155"/>
                <a:gd name="T54" fmla="*/ 10 w 133"/>
                <a:gd name="T55" fmla="*/ 105 h 155"/>
                <a:gd name="T56" fmla="*/ 10 w 133"/>
                <a:gd name="T57" fmla="*/ 56 h 155"/>
                <a:gd name="T58" fmla="*/ 61 w 133"/>
                <a:gd name="T59" fmla="*/ 91 h 155"/>
                <a:gd name="T60" fmla="*/ 61 w 133"/>
                <a:gd name="T61" fmla="*/ 140 h 155"/>
                <a:gd name="T62" fmla="*/ 67 w 133"/>
                <a:gd name="T63" fmla="*/ 81 h 155"/>
                <a:gd name="T64" fmla="*/ 14 w 133"/>
                <a:gd name="T65" fmla="*/ 46 h 155"/>
                <a:gd name="T66" fmla="*/ 67 w 133"/>
                <a:gd name="T67" fmla="*/ 11 h 155"/>
                <a:gd name="T68" fmla="*/ 119 w 133"/>
                <a:gd name="T69" fmla="*/ 46 h 155"/>
                <a:gd name="T70" fmla="*/ 67 w 133"/>
                <a:gd name="T71" fmla="*/ 81 h 155"/>
                <a:gd name="T72" fmla="*/ 123 w 133"/>
                <a:gd name="T73" fmla="*/ 105 h 155"/>
                <a:gd name="T74" fmla="*/ 72 w 133"/>
                <a:gd name="T75" fmla="*/ 140 h 155"/>
                <a:gd name="T76" fmla="*/ 72 w 133"/>
                <a:gd name="T77" fmla="*/ 91 h 155"/>
                <a:gd name="T78" fmla="*/ 123 w 133"/>
                <a:gd name="T79" fmla="*/ 56 h 155"/>
                <a:gd name="T80" fmla="*/ 123 w 133"/>
                <a:gd name="T81" fmla="*/ 10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55">
                  <a:moveTo>
                    <a:pt x="131" y="42"/>
                  </a:moveTo>
                  <a:lnTo>
                    <a:pt x="70" y="1"/>
                  </a:lnTo>
                  <a:lnTo>
                    <a:pt x="70" y="1"/>
                  </a:lnTo>
                  <a:lnTo>
                    <a:pt x="67" y="0"/>
                  </a:lnTo>
                  <a:lnTo>
                    <a:pt x="63" y="1"/>
                  </a:lnTo>
                  <a:lnTo>
                    <a:pt x="2" y="42"/>
                  </a:lnTo>
                  <a:lnTo>
                    <a:pt x="2" y="42"/>
                  </a:lnTo>
                  <a:lnTo>
                    <a:pt x="1" y="44"/>
                  </a:lnTo>
                  <a:lnTo>
                    <a:pt x="0" y="46"/>
                  </a:lnTo>
                  <a:lnTo>
                    <a:pt x="0" y="108"/>
                  </a:lnTo>
                  <a:lnTo>
                    <a:pt x="0" y="108"/>
                  </a:lnTo>
                  <a:lnTo>
                    <a:pt x="1" y="110"/>
                  </a:lnTo>
                  <a:lnTo>
                    <a:pt x="2" y="112"/>
                  </a:lnTo>
                  <a:lnTo>
                    <a:pt x="63" y="154"/>
                  </a:lnTo>
                  <a:lnTo>
                    <a:pt x="63" y="154"/>
                  </a:lnTo>
                  <a:lnTo>
                    <a:pt x="67" y="155"/>
                  </a:lnTo>
                  <a:lnTo>
                    <a:pt x="70" y="154"/>
                  </a:lnTo>
                  <a:lnTo>
                    <a:pt x="131" y="112"/>
                  </a:lnTo>
                  <a:lnTo>
                    <a:pt x="131" y="112"/>
                  </a:lnTo>
                  <a:lnTo>
                    <a:pt x="132" y="110"/>
                  </a:lnTo>
                  <a:lnTo>
                    <a:pt x="133" y="108"/>
                  </a:lnTo>
                  <a:lnTo>
                    <a:pt x="133" y="46"/>
                  </a:lnTo>
                  <a:lnTo>
                    <a:pt x="133" y="46"/>
                  </a:lnTo>
                  <a:lnTo>
                    <a:pt x="132" y="44"/>
                  </a:lnTo>
                  <a:lnTo>
                    <a:pt x="131" y="42"/>
                  </a:lnTo>
                  <a:lnTo>
                    <a:pt x="131" y="42"/>
                  </a:lnTo>
                  <a:close/>
                  <a:moveTo>
                    <a:pt x="61" y="140"/>
                  </a:moveTo>
                  <a:lnTo>
                    <a:pt x="10" y="105"/>
                  </a:lnTo>
                  <a:lnTo>
                    <a:pt x="10" y="56"/>
                  </a:lnTo>
                  <a:lnTo>
                    <a:pt x="61" y="91"/>
                  </a:lnTo>
                  <a:lnTo>
                    <a:pt x="61" y="140"/>
                  </a:lnTo>
                  <a:close/>
                  <a:moveTo>
                    <a:pt x="67" y="81"/>
                  </a:moveTo>
                  <a:lnTo>
                    <a:pt x="14" y="46"/>
                  </a:lnTo>
                  <a:lnTo>
                    <a:pt x="67" y="11"/>
                  </a:lnTo>
                  <a:lnTo>
                    <a:pt x="119" y="46"/>
                  </a:lnTo>
                  <a:lnTo>
                    <a:pt x="67" y="81"/>
                  </a:lnTo>
                  <a:close/>
                  <a:moveTo>
                    <a:pt x="123" y="105"/>
                  </a:moveTo>
                  <a:lnTo>
                    <a:pt x="72" y="140"/>
                  </a:lnTo>
                  <a:lnTo>
                    <a:pt x="72" y="91"/>
                  </a:lnTo>
                  <a:lnTo>
                    <a:pt x="123" y="56"/>
                  </a:lnTo>
                  <a:lnTo>
                    <a:pt x="123" y="105"/>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58" name="Freeform 142">
              <a:extLst>
                <a:ext uri="{FF2B5EF4-FFF2-40B4-BE49-F238E27FC236}">
                  <a16:creationId xmlns:a16="http://schemas.microsoft.com/office/drawing/2014/main" id="{718C6390-E2D8-4C24-BE9F-BBC6E2A44BCF}"/>
                </a:ext>
              </a:extLst>
            </p:cNvPr>
            <p:cNvSpPr>
              <a:spLocks noEditPoints="1"/>
            </p:cNvSpPr>
            <p:nvPr/>
          </p:nvSpPr>
          <p:spPr bwMode="auto">
            <a:xfrm>
              <a:off x="5784057" y="1588294"/>
              <a:ext cx="159544" cy="184547"/>
            </a:xfrm>
            <a:custGeom>
              <a:avLst/>
              <a:gdLst>
                <a:gd name="T0" fmla="*/ 3 w 134"/>
                <a:gd name="T1" fmla="*/ 112 h 155"/>
                <a:gd name="T2" fmla="*/ 64 w 134"/>
                <a:gd name="T3" fmla="*/ 154 h 155"/>
                <a:gd name="T4" fmla="*/ 64 w 134"/>
                <a:gd name="T5" fmla="*/ 154 h 155"/>
                <a:gd name="T6" fmla="*/ 67 w 134"/>
                <a:gd name="T7" fmla="*/ 155 h 155"/>
                <a:gd name="T8" fmla="*/ 70 w 134"/>
                <a:gd name="T9" fmla="*/ 154 h 155"/>
                <a:gd name="T10" fmla="*/ 132 w 134"/>
                <a:gd name="T11" fmla="*/ 112 h 155"/>
                <a:gd name="T12" fmla="*/ 132 w 134"/>
                <a:gd name="T13" fmla="*/ 112 h 155"/>
                <a:gd name="T14" fmla="*/ 133 w 134"/>
                <a:gd name="T15" fmla="*/ 110 h 155"/>
                <a:gd name="T16" fmla="*/ 134 w 134"/>
                <a:gd name="T17" fmla="*/ 108 h 155"/>
                <a:gd name="T18" fmla="*/ 134 w 134"/>
                <a:gd name="T19" fmla="*/ 46 h 155"/>
                <a:gd name="T20" fmla="*/ 134 w 134"/>
                <a:gd name="T21" fmla="*/ 46 h 155"/>
                <a:gd name="T22" fmla="*/ 133 w 134"/>
                <a:gd name="T23" fmla="*/ 44 h 155"/>
                <a:gd name="T24" fmla="*/ 132 w 134"/>
                <a:gd name="T25" fmla="*/ 42 h 155"/>
                <a:gd name="T26" fmla="*/ 70 w 134"/>
                <a:gd name="T27" fmla="*/ 1 h 155"/>
                <a:gd name="T28" fmla="*/ 70 w 134"/>
                <a:gd name="T29" fmla="*/ 1 h 155"/>
                <a:gd name="T30" fmla="*/ 67 w 134"/>
                <a:gd name="T31" fmla="*/ 0 h 155"/>
                <a:gd name="T32" fmla="*/ 64 w 134"/>
                <a:gd name="T33" fmla="*/ 1 h 155"/>
                <a:gd name="T34" fmla="*/ 3 w 134"/>
                <a:gd name="T35" fmla="*/ 42 h 155"/>
                <a:gd name="T36" fmla="*/ 3 w 134"/>
                <a:gd name="T37" fmla="*/ 42 h 155"/>
                <a:gd name="T38" fmla="*/ 1 w 134"/>
                <a:gd name="T39" fmla="*/ 44 h 155"/>
                <a:gd name="T40" fmla="*/ 0 w 134"/>
                <a:gd name="T41" fmla="*/ 46 h 155"/>
                <a:gd name="T42" fmla="*/ 0 w 134"/>
                <a:gd name="T43" fmla="*/ 108 h 155"/>
                <a:gd name="T44" fmla="*/ 0 w 134"/>
                <a:gd name="T45" fmla="*/ 108 h 155"/>
                <a:gd name="T46" fmla="*/ 1 w 134"/>
                <a:gd name="T47" fmla="*/ 110 h 155"/>
                <a:gd name="T48" fmla="*/ 3 w 134"/>
                <a:gd name="T49" fmla="*/ 112 h 155"/>
                <a:gd name="T50" fmla="*/ 3 w 134"/>
                <a:gd name="T51" fmla="*/ 112 h 155"/>
                <a:gd name="T52" fmla="*/ 124 w 134"/>
                <a:gd name="T53" fmla="*/ 105 h 155"/>
                <a:gd name="T54" fmla="*/ 73 w 134"/>
                <a:gd name="T55" fmla="*/ 140 h 155"/>
                <a:gd name="T56" fmla="*/ 73 w 134"/>
                <a:gd name="T57" fmla="*/ 91 h 155"/>
                <a:gd name="T58" fmla="*/ 124 w 134"/>
                <a:gd name="T59" fmla="*/ 56 h 155"/>
                <a:gd name="T60" fmla="*/ 124 w 134"/>
                <a:gd name="T61" fmla="*/ 105 h 155"/>
                <a:gd name="T62" fmla="*/ 67 w 134"/>
                <a:gd name="T63" fmla="*/ 11 h 155"/>
                <a:gd name="T64" fmla="*/ 120 w 134"/>
                <a:gd name="T65" fmla="*/ 46 h 155"/>
                <a:gd name="T66" fmla="*/ 67 w 134"/>
                <a:gd name="T67" fmla="*/ 81 h 155"/>
                <a:gd name="T68" fmla="*/ 15 w 134"/>
                <a:gd name="T69" fmla="*/ 46 h 155"/>
                <a:gd name="T70" fmla="*/ 67 w 134"/>
                <a:gd name="T71" fmla="*/ 11 h 155"/>
                <a:gd name="T72" fmla="*/ 11 w 134"/>
                <a:gd name="T73" fmla="*/ 56 h 155"/>
                <a:gd name="T74" fmla="*/ 62 w 134"/>
                <a:gd name="T75" fmla="*/ 91 h 155"/>
                <a:gd name="T76" fmla="*/ 62 w 134"/>
                <a:gd name="T77" fmla="*/ 140 h 155"/>
                <a:gd name="T78" fmla="*/ 11 w 134"/>
                <a:gd name="T79" fmla="*/ 105 h 155"/>
                <a:gd name="T80" fmla="*/ 11 w 134"/>
                <a:gd name="T81"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55">
                  <a:moveTo>
                    <a:pt x="3" y="112"/>
                  </a:moveTo>
                  <a:lnTo>
                    <a:pt x="64" y="154"/>
                  </a:lnTo>
                  <a:lnTo>
                    <a:pt x="64" y="154"/>
                  </a:lnTo>
                  <a:lnTo>
                    <a:pt x="67" y="155"/>
                  </a:lnTo>
                  <a:lnTo>
                    <a:pt x="70" y="154"/>
                  </a:lnTo>
                  <a:lnTo>
                    <a:pt x="132" y="112"/>
                  </a:lnTo>
                  <a:lnTo>
                    <a:pt x="132" y="112"/>
                  </a:lnTo>
                  <a:lnTo>
                    <a:pt x="133" y="110"/>
                  </a:lnTo>
                  <a:lnTo>
                    <a:pt x="134" y="108"/>
                  </a:lnTo>
                  <a:lnTo>
                    <a:pt x="134" y="46"/>
                  </a:lnTo>
                  <a:lnTo>
                    <a:pt x="134" y="46"/>
                  </a:lnTo>
                  <a:lnTo>
                    <a:pt x="133" y="44"/>
                  </a:lnTo>
                  <a:lnTo>
                    <a:pt x="132" y="42"/>
                  </a:lnTo>
                  <a:lnTo>
                    <a:pt x="70" y="1"/>
                  </a:lnTo>
                  <a:lnTo>
                    <a:pt x="70" y="1"/>
                  </a:lnTo>
                  <a:lnTo>
                    <a:pt x="67" y="0"/>
                  </a:lnTo>
                  <a:lnTo>
                    <a:pt x="64" y="1"/>
                  </a:lnTo>
                  <a:lnTo>
                    <a:pt x="3" y="42"/>
                  </a:lnTo>
                  <a:lnTo>
                    <a:pt x="3" y="42"/>
                  </a:lnTo>
                  <a:lnTo>
                    <a:pt x="1" y="44"/>
                  </a:lnTo>
                  <a:lnTo>
                    <a:pt x="0" y="46"/>
                  </a:lnTo>
                  <a:lnTo>
                    <a:pt x="0" y="108"/>
                  </a:lnTo>
                  <a:lnTo>
                    <a:pt x="0" y="108"/>
                  </a:lnTo>
                  <a:lnTo>
                    <a:pt x="1" y="110"/>
                  </a:lnTo>
                  <a:lnTo>
                    <a:pt x="3" y="112"/>
                  </a:lnTo>
                  <a:lnTo>
                    <a:pt x="3" y="112"/>
                  </a:lnTo>
                  <a:close/>
                  <a:moveTo>
                    <a:pt x="124" y="105"/>
                  </a:moveTo>
                  <a:lnTo>
                    <a:pt x="73" y="140"/>
                  </a:lnTo>
                  <a:lnTo>
                    <a:pt x="73" y="91"/>
                  </a:lnTo>
                  <a:lnTo>
                    <a:pt x="124" y="56"/>
                  </a:lnTo>
                  <a:lnTo>
                    <a:pt x="124" y="105"/>
                  </a:lnTo>
                  <a:close/>
                  <a:moveTo>
                    <a:pt x="67" y="11"/>
                  </a:moveTo>
                  <a:lnTo>
                    <a:pt x="120" y="46"/>
                  </a:lnTo>
                  <a:lnTo>
                    <a:pt x="67" y="81"/>
                  </a:lnTo>
                  <a:lnTo>
                    <a:pt x="15" y="46"/>
                  </a:lnTo>
                  <a:lnTo>
                    <a:pt x="67" y="11"/>
                  </a:lnTo>
                  <a:close/>
                  <a:moveTo>
                    <a:pt x="11" y="56"/>
                  </a:moveTo>
                  <a:lnTo>
                    <a:pt x="62" y="91"/>
                  </a:lnTo>
                  <a:lnTo>
                    <a:pt x="62" y="140"/>
                  </a:lnTo>
                  <a:lnTo>
                    <a:pt x="11" y="105"/>
                  </a:lnTo>
                  <a:lnTo>
                    <a:pt x="11" y="56"/>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59" name="Freeform 143">
              <a:extLst>
                <a:ext uri="{FF2B5EF4-FFF2-40B4-BE49-F238E27FC236}">
                  <a16:creationId xmlns:a16="http://schemas.microsoft.com/office/drawing/2014/main" id="{76DE4C42-51D5-41F5-A829-B9A00F350726}"/>
                </a:ext>
              </a:extLst>
            </p:cNvPr>
            <p:cNvSpPr>
              <a:spLocks/>
            </p:cNvSpPr>
            <p:nvPr/>
          </p:nvSpPr>
          <p:spPr bwMode="auto">
            <a:xfrm>
              <a:off x="5956698" y="1564481"/>
              <a:ext cx="158353" cy="121444"/>
            </a:xfrm>
            <a:custGeom>
              <a:avLst/>
              <a:gdLst>
                <a:gd name="T0" fmla="*/ 128 w 133"/>
                <a:gd name="T1" fmla="*/ 92 h 102"/>
                <a:gd name="T2" fmla="*/ 72 w 133"/>
                <a:gd name="T3" fmla="*/ 92 h 102"/>
                <a:gd name="T4" fmla="*/ 72 w 133"/>
                <a:gd name="T5" fmla="*/ 17 h 102"/>
                <a:gd name="T6" fmla="*/ 83 w 133"/>
                <a:gd name="T7" fmla="*/ 29 h 102"/>
                <a:gd name="T8" fmla="*/ 83 w 133"/>
                <a:gd name="T9" fmla="*/ 29 h 102"/>
                <a:gd name="T10" fmla="*/ 85 w 133"/>
                <a:gd name="T11" fmla="*/ 30 h 102"/>
                <a:gd name="T12" fmla="*/ 87 w 133"/>
                <a:gd name="T13" fmla="*/ 30 h 102"/>
                <a:gd name="T14" fmla="*/ 89 w 133"/>
                <a:gd name="T15" fmla="*/ 30 h 102"/>
                <a:gd name="T16" fmla="*/ 91 w 133"/>
                <a:gd name="T17" fmla="*/ 29 h 102"/>
                <a:gd name="T18" fmla="*/ 91 w 133"/>
                <a:gd name="T19" fmla="*/ 29 h 102"/>
                <a:gd name="T20" fmla="*/ 92 w 133"/>
                <a:gd name="T21" fmla="*/ 27 h 102"/>
                <a:gd name="T22" fmla="*/ 92 w 133"/>
                <a:gd name="T23" fmla="*/ 25 h 102"/>
                <a:gd name="T24" fmla="*/ 92 w 133"/>
                <a:gd name="T25" fmla="*/ 23 h 102"/>
                <a:gd name="T26" fmla="*/ 91 w 133"/>
                <a:gd name="T27" fmla="*/ 21 h 102"/>
                <a:gd name="T28" fmla="*/ 71 w 133"/>
                <a:gd name="T29" fmla="*/ 1 h 102"/>
                <a:gd name="T30" fmla="*/ 71 w 133"/>
                <a:gd name="T31" fmla="*/ 1 h 102"/>
                <a:gd name="T32" fmla="*/ 69 w 133"/>
                <a:gd name="T33" fmla="*/ 0 h 102"/>
                <a:gd name="T34" fmla="*/ 66 w 133"/>
                <a:gd name="T35" fmla="*/ 0 h 102"/>
                <a:gd name="T36" fmla="*/ 64 w 133"/>
                <a:gd name="T37" fmla="*/ 0 h 102"/>
                <a:gd name="T38" fmla="*/ 62 w 133"/>
                <a:gd name="T39" fmla="*/ 1 h 102"/>
                <a:gd name="T40" fmla="*/ 42 w 133"/>
                <a:gd name="T41" fmla="*/ 21 h 102"/>
                <a:gd name="T42" fmla="*/ 42 w 133"/>
                <a:gd name="T43" fmla="*/ 21 h 102"/>
                <a:gd name="T44" fmla="*/ 41 w 133"/>
                <a:gd name="T45" fmla="*/ 23 h 102"/>
                <a:gd name="T46" fmla="*/ 41 w 133"/>
                <a:gd name="T47" fmla="*/ 25 h 102"/>
                <a:gd name="T48" fmla="*/ 41 w 133"/>
                <a:gd name="T49" fmla="*/ 27 h 102"/>
                <a:gd name="T50" fmla="*/ 42 w 133"/>
                <a:gd name="T51" fmla="*/ 29 h 102"/>
                <a:gd name="T52" fmla="*/ 42 w 133"/>
                <a:gd name="T53" fmla="*/ 29 h 102"/>
                <a:gd name="T54" fmla="*/ 44 w 133"/>
                <a:gd name="T55" fmla="*/ 30 h 102"/>
                <a:gd name="T56" fmla="*/ 46 w 133"/>
                <a:gd name="T57" fmla="*/ 30 h 102"/>
                <a:gd name="T58" fmla="*/ 48 w 133"/>
                <a:gd name="T59" fmla="*/ 30 h 102"/>
                <a:gd name="T60" fmla="*/ 50 w 133"/>
                <a:gd name="T61" fmla="*/ 29 h 102"/>
                <a:gd name="T62" fmla="*/ 61 w 133"/>
                <a:gd name="T63" fmla="*/ 17 h 102"/>
                <a:gd name="T64" fmla="*/ 61 w 133"/>
                <a:gd name="T65" fmla="*/ 92 h 102"/>
                <a:gd name="T66" fmla="*/ 5 w 133"/>
                <a:gd name="T67" fmla="*/ 92 h 102"/>
                <a:gd name="T68" fmla="*/ 5 w 133"/>
                <a:gd name="T69" fmla="*/ 92 h 102"/>
                <a:gd name="T70" fmla="*/ 3 w 133"/>
                <a:gd name="T71" fmla="*/ 92 h 102"/>
                <a:gd name="T72" fmla="*/ 1 w 133"/>
                <a:gd name="T73" fmla="*/ 93 h 102"/>
                <a:gd name="T74" fmla="*/ 0 w 133"/>
                <a:gd name="T75" fmla="*/ 95 h 102"/>
                <a:gd name="T76" fmla="*/ 0 w 133"/>
                <a:gd name="T77" fmla="*/ 97 h 102"/>
                <a:gd name="T78" fmla="*/ 0 w 133"/>
                <a:gd name="T79" fmla="*/ 97 h 102"/>
                <a:gd name="T80" fmla="*/ 0 w 133"/>
                <a:gd name="T81" fmla="*/ 99 h 102"/>
                <a:gd name="T82" fmla="*/ 1 w 133"/>
                <a:gd name="T83" fmla="*/ 101 h 102"/>
                <a:gd name="T84" fmla="*/ 3 w 133"/>
                <a:gd name="T85" fmla="*/ 102 h 102"/>
                <a:gd name="T86" fmla="*/ 5 w 133"/>
                <a:gd name="T87" fmla="*/ 102 h 102"/>
                <a:gd name="T88" fmla="*/ 128 w 133"/>
                <a:gd name="T89" fmla="*/ 102 h 102"/>
                <a:gd name="T90" fmla="*/ 128 w 133"/>
                <a:gd name="T91" fmla="*/ 102 h 102"/>
                <a:gd name="T92" fmla="*/ 130 w 133"/>
                <a:gd name="T93" fmla="*/ 102 h 102"/>
                <a:gd name="T94" fmla="*/ 132 w 133"/>
                <a:gd name="T95" fmla="*/ 101 h 102"/>
                <a:gd name="T96" fmla="*/ 133 w 133"/>
                <a:gd name="T97" fmla="*/ 99 h 102"/>
                <a:gd name="T98" fmla="*/ 133 w 133"/>
                <a:gd name="T99" fmla="*/ 97 h 102"/>
                <a:gd name="T100" fmla="*/ 133 w 133"/>
                <a:gd name="T101" fmla="*/ 97 h 102"/>
                <a:gd name="T102" fmla="*/ 133 w 133"/>
                <a:gd name="T103" fmla="*/ 95 h 102"/>
                <a:gd name="T104" fmla="*/ 132 w 133"/>
                <a:gd name="T105" fmla="*/ 93 h 102"/>
                <a:gd name="T106" fmla="*/ 130 w 133"/>
                <a:gd name="T107" fmla="*/ 92 h 102"/>
                <a:gd name="T108" fmla="*/ 128 w 133"/>
                <a:gd name="T109" fmla="*/ 92 h 102"/>
                <a:gd name="T110" fmla="*/ 128 w 133"/>
                <a:gd name="T11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 h="102">
                  <a:moveTo>
                    <a:pt x="128" y="92"/>
                  </a:moveTo>
                  <a:lnTo>
                    <a:pt x="72" y="92"/>
                  </a:lnTo>
                  <a:lnTo>
                    <a:pt x="72" y="17"/>
                  </a:lnTo>
                  <a:lnTo>
                    <a:pt x="83" y="29"/>
                  </a:lnTo>
                  <a:lnTo>
                    <a:pt x="83" y="29"/>
                  </a:lnTo>
                  <a:lnTo>
                    <a:pt x="85" y="30"/>
                  </a:lnTo>
                  <a:lnTo>
                    <a:pt x="87" y="30"/>
                  </a:lnTo>
                  <a:lnTo>
                    <a:pt x="89" y="30"/>
                  </a:lnTo>
                  <a:lnTo>
                    <a:pt x="91" y="29"/>
                  </a:lnTo>
                  <a:lnTo>
                    <a:pt x="91" y="29"/>
                  </a:lnTo>
                  <a:lnTo>
                    <a:pt x="92" y="27"/>
                  </a:lnTo>
                  <a:lnTo>
                    <a:pt x="92" y="25"/>
                  </a:lnTo>
                  <a:lnTo>
                    <a:pt x="92" y="23"/>
                  </a:lnTo>
                  <a:lnTo>
                    <a:pt x="91" y="21"/>
                  </a:lnTo>
                  <a:lnTo>
                    <a:pt x="71" y="1"/>
                  </a:lnTo>
                  <a:lnTo>
                    <a:pt x="71" y="1"/>
                  </a:lnTo>
                  <a:lnTo>
                    <a:pt x="69" y="0"/>
                  </a:lnTo>
                  <a:lnTo>
                    <a:pt x="66" y="0"/>
                  </a:lnTo>
                  <a:lnTo>
                    <a:pt x="64" y="0"/>
                  </a:lnTo>
                  <a:lnTo>
                    <a:pt x="62" y="1"/>
                  </a:lnTo>
                  <a:lnTo>
                    <a:pt x="42" y="21"/>
                  </a:lnTo>
                  <a:lnTo>
                    <a:pt x="42" y="21"/>
                  </a:lnTo>
                  <a:lnTo>
                    <a:pt x="41" y="23"/>
                  </a:lnTo>
                  <a:lnTo>
                    <a:pt x="41" y="25"/>
                  </a:lnTo>
                  <a:lnTo>
                    <a:pt x="41" y="27"/>
                  </a:lnTo>
                  <a:lnTo>
                    <a:pt x="42" y="29"/>
                  </a:lnTo>
                  <a:lnTo>
                    <a:pt x="42" y="29"/>
                  </a:lnTo>
                  <a:lnTo>
                    <a:pt x="44" y="30"/>
                  </a:lnTo>
                  <a:lnTo>
                    <a:pt x="46" y="30"/>
                  </a:lnTo>
                  <a:lnTo>
                    <a:pt x="48" y="30"/>
                  </a:lnTo>
                  <a:lnTo>
                    <a:pt x="50" y="29"/>
                  </a:lnTo>
                  <a:lnTo>
                    <a:pt x="61" y="17"/>
                  </a:lnTo>
                  <a:lnTo>
                    <a:pt x="61" y="92"/>
                  </a:lnTo>
                  <a:lnTo>
                    <a:pt x="5" y="92"/>
                  </a:lnTo>
                  <a:lnTo>
                    <a:pt x="5" y="92"/>
                  </a:lnTo>
                  <a:lnTo>
                    <a:pt x="3" y="92"/>
                  </a:lnTo>
                  <a:lnTo>
                    <a:pt x="1" y="93"/>
                  </a:lnTo>
                  <a:lnTo>
                    <a:pt x="0" y="95"/>
                  </a:lnTo>
                  <a:lnTo>
                    <a:pt x="0" y="97"/>
                  </a:lnTo>
                  <a:lnTo>
                    <a:pt x="0" y="97"/>
                  </a:lnTo>
                  <a:lnTo>
                    <a:pt x="0" y="99"/>
                  </a:lnTo>
                  <a:lnTo>
                    <a:pt x="1" y="101"/>
                  </a:lnTo>
                  <a:lnTo>
                    <a:pt x="3" y="102"/>
                  </a:lnTo>
                  <a:lnTo>
                    <a:pt x="5" y="102"/>
                  </a:lnTo>
                  <a:lnTo>
                    <a:pt x="128" y="102"/>
                  </a:lnTo>
                  <a:lnTo>
                    <a:pt x="128" y="102"/>
                  </a:lnTo>
                  <a:lnTo>
                    <a:pt x="130" y="102"/>
                  </a:lnTo>
                  <a:lnTo>
                    <a:pt x="132" y="101"/>
                  </a:lnTo>
                  <a:lnTo>
                    <a:pt x="133" y="99"/>
                  </a:lnTo>
                  <a:lnTo>
                    <a:pt x="133" y="97"/>
                  </a:lnTo>
                  <a:lnTo>
                    <a:pt x="133" y="97"/>
                  </a:lnTo>
                  <a:lnTo>
                    <a:pt x="133" y="95"/>
                  </a:lnTo>
                  <a:lnTo>
                    <a:pt x="132" y="93"/>
                  </a:lnTo>
                  <a:lnTo>
                    <a:pt x="130" y="92"/>
                  </a:lnTo>
                  <a:lnTo>
                    <a:pt x="128" y="92"/>
                  </a:lnTo>
                  <a:lnTo>
                    <a:pt x="128" y="92"/>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grpSp>
      <p:grpSp>
        <p:nvGrpSpPr>
          <p:cNvPr id="73" name="Group 72">
            <a:extLst>
              <a:ext uri="{FF2B5EF4-FFF2-40B4-BE49-F238E27FC236}">
                <a16:creationId xmlns:a16="http://schemas.microsoft.com/office/drawing/2014/main" id="{76DD1983-DF78-4B91-BABD-A861ED735A31}"/>
              </a:ext>
            </a:extLst>
          </p:cNvPr>
          <p:cNvGrpSpPr/>
          <p:nvPr/>
        </p:nvGrpSpPr>
        <p:grpSpPr>
          <a:xfrm>
            <a:off x="6848972" y="2647013"/>
            <a:ext cx="502444" cy="555488"/>
            <a:chOff x="9080066" y="1332665"/>
            <a:chExt cx="502444" cy="555488"/>
          </a:xfrm>
        </p:grpSpPr>
        <p:grpSp>
          <p:nvGrpSpPr>
            <p:cNvPr id="71" name="Group 70">
              <a:extLst>
                <a:ext uri="{FF2B5EF4-FFF2-40B4-BE49-F238E27FC236}">
                  <a16:creationId xmlns:a16="http://schemas.microsoft.com/office/drawing/2014/main" id="{7629D4B2-B265-40D0-A52E-0B06961841A6}"/>
                </a:ext>
              </a:extLst>
            </p:cNvPr>
            <p:cNvGrpSpPr/>
            <p:nvPr/>
          </p:nvGrpSpPr>
          <p:grpSpPr>
            <a:xfrm>
              <a:off x="9080066" y="1385709"/>
              <a:ext cx="502444" cy="502444"/>
              <a:chOff x="9082259" y="1383566"/>
              <a:chExt cx="502444" cy="502444"/>
            </a:xfrm>
          </p:grpSpPr>
          <p:sp>
            <p:nvSpPr>
              <p:cNvPr id="21" name="Freeform 88">
                <a:extLst>
                  <a:ext uri="{FF2B5EF4-FFF2-40B4-BE49-F238E27FC236}">
                    <a16:creationId xmlns:a16="http://schemas.microsoft.com/office/drawing/2014/main" id="{0D30FFE3-303E-4C3E-B225-D54CAB11BF65}"/>
                  </a:ext>
                </a:extLst>
              </p:cNvPr>
              <p:cNvSpPr>
                <a:spLocks noEditPoints="1"/>
              </p:cNvSpPr>
              <p:nvPr/>
            </p:nvSpPr>
            <p:spPr bwMode="auto">
              <a:xfrm>
                <a:off x="9082259" y="1541919"/>
                <a:ext cx="159544" cy="184547"/>
              </a:xfrm>
              <a:custGeom>
                <a:avLst/>
                <a:gdLst>
                  <a:gd name="T0" fmla="*/ 134 w 134"/>
                  <a:gd name="T1" fmla="*/ 108 h 155"/>
                  <a:gd name="T2" fmla="*/ 134 w 134"/>
                  <a:gd name="T3" fmla="*/ 47 h 155"/>
                  <a:gd name="T4" fmla="*/ 134 w 134"/>
                  <a:gd name="T5" fmla="*/ 47 h 155"/>
                  <a:gd name="T6" fmla="*/ 133 w 134"/>
                  <a:gd name="T7" fmla="*/ 45 h 155"/>
                  <a:gd name="T8" fmla="*/ 132 w 134"/>
                  <a:gd name="T9" fmla="*/ 43 h 155"/>
                  <a:gd name="T10" fmla="*/ 70 w 134"/>
                  <a:gd name="T11" fmla="*/ 1 h 155"/>
                  <a:gd name="T12" fmla="*/ 70 w 134"/>
                  <a:gd name="T13" fmla="*/ 1 h 155"/>
                  <a:gd name="T14" fmla="*/ 67 w 134"/>
                  <a:gd name="T15" fmla="*/ 0 h 155"/>
                  <a:gd name="T16" fmla="*/ 64 w 134"/>
                  <a:gd name="T17" fmla="*/ 1 h 155"/>
                  <a:gd name="T18" fmla="*/ 2 w 134"/>
                  <a:gd name="T19" fmla="*/ 43 h 155"/>
                  <a:gd name="T20" fmla="*/ 2 w 134"/>
                  <a:gd name="T21" fmla="*/ 43 h 155"/>
                  <a:gd name="T22" fmla="*/ 1 w 134"/>
                  <a:gd name="T23" fmla="*/ 45 h 155"/>
                  <a:gd name="T24" fmla="*/ 0 w 134"/>
                  <a:gd name="T25" fmla="*/ 47 h 155"/>
                  <a:gd name="T26" fmla="*/ 0 w 134"/>
                  <a:gd name="T27" fmla="*/ 108 h 155"/>
                  <a:gd name="T28" fmla="*/ 0 w 134"/>
                  <a:gd name="T29" fmla="*/ 108 h 155"/>
                  <a:gd name="T30" fmla="*/ 1 w 134"/>
                  <a:gd name="T31" fmla="*/ 110 h 155"/>
                  <a:gd name="T32" fmla="*/ 2 w 134"/>
                  <a:gd name="T33" fmla="*/ 113 h 155"/>
                  <a:gd name="T34" fmla="*/ 64 w 134"/>
                  <a:gd name="T35" fmla="*/ 154 h 155"/>
                  <a:gd name="T36" fmla="*/ 64 w 134"/>
                  <a:gd name="T37" fmla="*/ 154 h 155"/>
                  <a:gd name="T38" fmla="*/ 67 w 134"/>
                  <a:gd name="T39" fmla="*/ 155 h 155"/>
                  <a:gd name="T40" fmla="*/ 70 w 134"/>
                  <a:gd name="T41" fmla="*/ 154 h 155"/>
                  <a:gd name="T42" fmla="*/ 132 w 134"/>
                  <a:gd name="T43" fmla="*/ 113 h 155"/>
                  <a:gd name="T44" fmla="*/ 132 w 134"/>
                  <a:gd name="T45" fmla="*/ 113 h 155"/>
                  <a:gd name="T46" fmla="*/ 133 w 134"/>
                  <a:gd name="T47" fmla="*/ 110 h 155"/>
                  <a:gd name="T48" fmla="*/ 134 w 134"/>
                  <a:gd name="T49" fmla="*/ 108 h 155"/>
                  <a:gd name="T50" fmla="*/ 134 w 134"/>
                  <a:gd name="T51" fmla="*/ 108 h 155"/>
                  <a:gd name="T52" fmla="*/ 62 w 134"/>
                  <a:gd name="T53" fmla="*/ 140 h 155"/>
                  <a:gd name="T54" fmla="*/ 10 w 134"/>
                  <a:gd name="T55" fmla="*/ 105 h 155"/>
                  <a:gd name="T56" fmla="*/ 10 w 134"/>
                  <a:gd name="T57" fmla="*/ 56 h 155"/>
                  <a:gd name="T58" fmla="*/ 62 w 134"/>
                  <a:gd name="T59" fmla="*/ 91 h 155"/>
                  <a:gd name="T60" fmla="*/ 62 w 134"/>
                  <a:gd name="T61" fmla="*/ 140 h 155"/>
                  <a:gd name="T62" fmla="*/ 67 w 134"/>
                  <a:gd name="T63" fmla="*/ 82 h 155"/>
                  <a:gd name="T64" fmla="*/ 14 w 134"/>
                  <a:gd name="T65" fmla="*/ 47 h 155"/>
                  <a:gd name="T66" fmla="*/ 67 w 134"/>
                  <a:gd name="T67" fmla="*/ 12 h 155"/>
                  <a:gd name="T68" fmla="*/ 119 w 134"/>
                  <a:gd name="T69" fmla="*/ 47 h 155"/>
                  <a:gd name="T70" fmla="*/ 67 w 134"/>
                  <a:gd name="T71" fmla="*/ 82 h 155"/>
                  <a:gd name="T72" fmla="*/ 124 w 134"/>
                  <a:gd name="T73" fmla="*/ 105 h 155"/>
                  <a:gd name="T74" fmla="*/ 72 w 134"/>
                  <a:gd name="T75" fmla="*/ 140 h 155"/>
                  <a:gd name="T76" fmla="*/ 72 w 134"/>
                  <a:gd name="T77" fmla="*/ 91 h 155"/>
                  <a:gd name="T78" fmla="*/ 124 w 134"/>
                  <a:gd name="T79" fmla="*/ 56 h 155"/>
                  <a:gd name="T80" fmla="*/ 124 w 134"/>
                  <a:gd name="T81" fmla="*/ 10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55">
                    <a:moveTo>
                      <a:pt x="134" y="108"/>
                    </a:moveTo>
                    <a:lnTo>
                      <a:pt x="134" y="47"/>
                    </a:lnTo>
                    <a:lnTo>
                      <a:pt x="134" y="47"/>
                    </a:lnTo>
                    <a:lnTo>
                      <a:pt x="133" y="45"/>
                    </a:lnTo>
                    <a:lnTo>
                      <a:pt x="132" y="43"/>
                    </a:lnTo>
                    <a:lnTo>
                      <a:pt x="70" y="1"/>
                    </a:lnTo>
                    <a:lnTo>
                      <a:pt x="70" y="1"/>
                    </a:lnTo>
                    <a:lnTo>
                      <a:pt x="67" y="0"/>
                    </a:lnTo>
                    <a:lnTo>
                      <a:pt x="64" y="1"/>
                    </a:lnTo>
                    <a:lnTo>
                      <a:pt x="2" y="43"/>
                    </a:lnTo>
                    <a:lnTo>
                      <a:pt x="2" y="43"/>
                    </a:lnTo>
                    <a:lnTo>
                      <a:pt x="1" y="45"/>
                    </a:lnTo>
                    <a:lnTo>
                      <a:pt x="0" y="47"/>
                    </a:lnTo>
                    <a:lnTo>
                      <a:pt x="0" y="108"/>
                    </a:lnTo>
                    <a:lnTo>
                      <a:pt x="0" y="108"/>
                    </a:lnTo>
                    <a:lnTo>
                      <a:pt x="1" y="110"/>
                    </a:lnTo>
                    <a:lnTo>
                      <a:pt x="2" y="113"/>
                    </a:lnTo>
                    <a:lnTo>
                      <a:pt x="64" y="154"/>
                    </a:lnTo>
                    <a:lnTo>
                      <a:pt x="64" y="154"/>
                    </a:lnTo>
                    <a:lnTo>
                      <a:pt x="67" y="155"/>
                    </a:lnTo>
                    <a:lnTo>
                      <a:pt x="70" y="154"/>
                    </a:lnTo>
                    <a:lnTo>
                      <a:pt x="132" y="113"/>
                    </a:lnTo>
                    <a:lnTo>
                      <a:pt x="132" y="113"/>
                    </a:lnTo>
                    <a:lnTo>
                      <a:pt x="133" y="110"/>
                    </a:lnTo>
                    <a:lnTo>
                      <a:pt x="134" y="108"/>
                    </a:lnTo>
                    <a:lnTo>
                      <a:pt x="134" y="108"/>
                    </a:lnTo>
                    <a:close/>
                    <a:moveTo>
                      <a:pt x="62" y="140"/>
                    </a:moveTo>
                    <a:lnTo>
                      <a:pt x="10" y="105"/>
                    </a:lnTo>
                    <a:lnTo>
                      <a:pt x="10" y="56"/>
                    </a:lnTo>
                    <a:lnTo>
                      <a:pt x="62" y="91"/>
                    </a:lnTo>
                    <a:lnTo>
                      <a:pt x="62" y="140"/>
                    </a:lnTo>
                    <a:close/>
                    <a:moveTo>
                      <a:pt x="67" y="82"/>
                    </a:moveTo>
                    <a:lnTo>
                      <a:pt x="14" y="47"/>
                    </a:lnTo>
                    <a:lnTo>
                      <a:pt x="67" y="12"/>
                    </a:lnTo>
                    <a:lnTo>
                      <a:pt x="119" y="47"/>
                    </a:lnTo>
                    <a:lnTo>
                      <a:pt x="67" y="82"/>
                    </a:lnTo>
                    <a:close/>
                    <a:moveTo>
                      <a:pt x="124" y="105"/>
                    </a:moveTo>
                    <a:lnTo>
                      <a:pt x="72" y="140"/>
                    </a:lnTo>
                    <a:lnTo>
                      <a:pt x="72" y="91"/>
                    </a:lnTo>
                    <a:lnTo>
                      <a:pt x="124" y="56"/>
                    </a:lnTo>
                    <a:lnTo>
                      <a:pt x="124" y="105"/>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2" name="Freeform 89">
                <a:extLst>
                  <a:ext uri="{FF2B5EF4-FFF2-40B4-BE49-F238E27FC236}">
                    <a16:creationId xmlns:a16="http://schemas.microsoft.com/office/drawing/2014/main" id="{793346EE-9F4B-45D5-837E-8F078760CA23}"/>
                  </a:ext>
                </a:extLst>
              </p:cNvPr>
              <p:cNvSpPr>
                <a:spLocks noEditPoints="1"/>
              </p:cNvSpPr>
              <p:nvPr/>
            </p:nvSpPr>
            <p:spPr bwMode="auto">
              <a:xfrm>
                <a:off x="9425159" y="1541919"/>
                <a:ext cx="159544" cy="184547"/>
              </a:xfrm>
              <a:custGeom>
                <a:avLst/>
                <a:gdLst>
                  <a:gd name="T0" fmla="*/ 132 w 134"/>
                  <a:gd name="T1" fmla="*/ 43 h 155"/>
                  <a:gd name="T2" fmla="*/ 70 w 134"/>
                  <a:gd name="T3" fmla="*/ 1 h 155"/>
                  <a:gd name="T4" fmla="*/ 70 w 134"/>
                  <a:gd name="T5" fmla="*/ 1 h 155"/>
                  <a:gd name="T6" fmla="*/ 67 w 134"/>
                  <a:gd name="T7" fmla="*/ 0 h 155"/>
                  <a:gd name="T8" fmla="*/ 64 w 134"/>
                  <a:gd name="T9" fmla="*/ 1 h 155"/>
                  <a:gd name="T10" fmla="*/ 2 w 134"/>
                  <a:gd name="T11" fmla="*/ 43 h 155"/>
                  <a:gd name="T12" fmla="*/ 2 w 134"/>
                  <a:gd name="T13" fmla="*/ 43 h 155"/>
                  <a:gd name="T14" fmla="*/ 1 w 134"/>
                  <a:gd name="T15" fmla="*/ 45 h 155"/>
                  <a:gd name="T16" fmla="*/ 0 w 134"/>
                  <a:gd name="T17" fmla="*/ 47 h 155"/>
                  <a:gd name="T18" fmla="*/ 0 w 134"/>
                  <a:gd name="T19" fmla="*/ 108 h 155"/>
                  <a:gd name="T20" fmla="*/ 0 w 134"/>
                  <a:gd name="T21" fmla="*/ 108 h 155"/>
                  <a:gd name="T22" fmla="*/ 1 w 134"/>
                  <a:gd name="T23" fmla="*/ 110 h 155"/>
                  <a:gd name="T24" fmla="*/ 2 w 134"/>
                  <a:gd name="T25" fmla="*/ 113 h 155"/>
                  <a:gd name="T26" fmla="*/ 64 w 134"/>
                  <a:gd name="T27" fmla="*/ 154 h 155"/>
                  <a:gd name="T28" fmla="*/ 64 w 134"/>
                  <a:gd name="T29" fmla="*/ 154 h 155"/>
                  <a:gd name="T30" fmla="*/ 67 w 134"/>
                  <a:gd name="T31" fmla="*/ 155 h 155"/>
                  <a:gd name="T32" fmla="*/ 70 w 134"/>
                  <a:gd name="T33" fmla="*/ 154 h 155"/>
                  <a:gd name="T34" fmla="*/ 132 w 134"/>
                  <a:gd name="T35" fmla="*/ 113 h 155"/>
                  <a:gd name="T36" fmla="*/ 132 w 134"/>
                  <a:gd name="T37" fmla="*/ 113 h 155"/>
                  <a:gd name="T38" fmla="*/ 133 w 134"/>
                  <a:gd name="T39" fmla="*/ 110 h 155"/>
                  <a:gd name="T40" fmla="*/ 134 w 134"/>
                  <a:gd name="T41" fmla="*/ 108 h 155"/>
                  <a:gd name="T42" fmla="*/ 134 w 134"/>
                  <a:gd name="T43" fmla="*/ 47 h 155"/>
                  <a:gd name="T44" fmla="*/ 134 w 134"/>
                  <a:gd name="T45" fmla="*/ 47 h 155"/>
                  <a:gd name="T46" fmla="*/ 133 w 134"/>
                  <a:gd name="T47" fmla="*/ 45 h 155"/>
                  <a:gd name="T48" fmla="*/ 132 w 134"/>
                  <a:gd name="T49" fmla="*/ 43 h 155"/>
                  <a:gd name="T50" fmla="*/ 132 w 134"/>
                  <a:gd name="T51" fmla="*/ 43 h 155"/>
                  <a:gd name="T52" fmla="*/ 62 w 134"/>
                  <a:gd name="T53" fmla="*/ 140 h 155"/>
                  <a:gd name="T54" fmla="*/ 10 w 134"/>
                  <a:gd name="T55" fmla="*/ 105 h 155"/>
                  <a:gd name="T56" fmla="*/ 10 w 134"/>
                  <a:gd name="T57" fmla="*/ 56 h 155"/>
                  <a:gd name="T58" fmla="*/ 62 w 134"/>
                  <a:gd name="T59" fmla="*/ 91 h 155"/>
                  <a:gd name="T60" fmla="*/ 62 w 134"/>
                  <a:gd name="T61" fmla="*/ 140 h 155"/>
                  <a:gd name="T62" fmla="*/ 67 w 134"/>
                  <a:gd name="T63" fmla="*/ 82 h 155"/>
                  <a:gd name="T64" fmla="*/ 15 w 134"/>
                  <a:gd name="T65" fmla="*/ 47 h 155"/>
                  <a:gd name="T66" fmla="*/ 67 w 134"/>
                  <a:gd name="T67" fmla="*/ 12 h 155"/>
                  <a:gd name="T68" fmla="*/ 120 w 134"/>
                  <a:gd name="T69" fmla="*/ 47 h 155"/>
                  <a:gd name="T70" fmla="*/ 67 w 134"/>
                  <a:gd name="T71" fmla="*/ 82 h 155"/>
                  <a:gd name="T72" fmla="*/ 124 w 134"/>
                  <a:gd name="T73" fmla="*/ 105 h 155"/>
                  <a:gd name="T74" fmla="*/ 72 w 134"/>
                  <a:gd name="T75" fmla="*/ 140 h 155"/>
                  <a:gd name="T76" fmla="*/ 72 w 134"/>
                  <a:gd name="T77" fmla="*/ 91 h 155"/>
                  <a:gd name="T78" fmla="*/ 124 w 134"/>
                  <a:gd name="T79" fmla="*/ 56 h 155"/>
                  <a:gd name="T80" fmla="*/ 124 w 134"/>
                  <a:gd name="T81" fmla="*/ 10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55">
                    <a:moveTo>
                      <a:pt x="132" y="43"/>
                    </a:moveTo>
                    <a:lnTo>
                      <a:pt x="70" y="1"/>
                    </a:lnTo>
                    <a:lnTo>
                      <a:pt x="70" y="1"/>
                    </a:lnTo>
                    <a:lnTo>
                      <a:pt x="67" y="0"/>
                    </a:lnTo>
                    <a:lnTo>
                      <a:pt x="64" y="1"/>
                    </a:lnTo>
                    <a:lnTo>
                      <a:pt x="2" y="43"/>
                    </a:lnTo>
                    <a:lnTo>
                      <a:pt x="2" y="43"/>
                    </a:lnTo>
                    <a:lnTo>
                      <a:pt x="1" y="45"/>
                    </a:lnTo>
                    <a:lnTo>
                      <a:pt x="0" y="47"/>
                    </a:lnTo>
                    <a:lnTo>
                      <a:pt x="0" y="108"/>
                    </a:lnTo>
                    <a:lnTo>
                      <a:pt x="0" y="108"/>
                    </a:lnTo>
                    <a:lnTo>
                      <a:pt x="1" y="110"/>
                    </a:lnTo>
                    <a:lnTo>
                      <a:pt x="2" y="113"/>
                    </a:lnTo>
                    <a:lnTo>
                      <a:pt x="64" y="154"/>
                    </a:lnTo>
                    <a:lnTo>
                      <a:pt x="64" y="154"/>
                    </a:lnTo>
                    <a:lnTo>
                      <a:pt x="67" y="155"/>
                    </a:lnTo>
                    <a:lnTo>
                      <a:pt x="70" y="154"/>
                    </a:lnTo>
                    <a:lnTo>
                      <a:pt x="132" y="113"/>
                    </a:lnTo>
                    <a:lnTo>
                      <a:pt x="132" y="113"/>
                    </a:lnTo>
                    <a:lnTo>
                      <a:pt x="133" y="110"/>
                    </a:lnTo>
                    <a:lnTo>
                      <a:pt x="134" y="108"/>
                    </a:lnTo>
                    <a:lnTo>
                      <a:pt x="134" y="47"/>
                    </a:lnTo>
                    <a:lnTo>
                      <a:pt x="134" y="47"/>
                    </a:lnTo>
                    <a:lnTo>
                      <a:pt x="133" y="45"/>
                    </a:lnTo>
                    <a:lnTo>
                      <a:pt x="132" y="43"/>
                    </a:lnTo>
                    <a:lnTo>
                      <a:pt x="132" y="43"/>
                    </a:lnTo>
                    <a:close/>
                    <a:moveTo>
                      <a:pt x="62" y="140"/>
                    </a:moveTo>
                    <a:lnTo>
                      <a:pt x="10" y="105"/>
                    </a:lnTo>
                    <a:lnTo>
                      <a:pt x="10" y="56"/>
                    </a:lnTo>
                    <a:lnTo>
                      <a:pt x="62" y="91"/>
                    </a:lnTo>
                    <a:lnTo>
                      <a:pt x="62" y="140"/>
                    </a:lnTo>
                    <a:close/>
                    <a:moveTo>
                      <a:pt x="67" y="82"/>
                    </a:moveTo>
                    <a:lnTo>
                      <a:pt x="15" y="47"/>
                    </a:lnTo>
                    <a:lnTo>
                      <a:pt x="67" y="12"/>
                    </a:lnTo>
                    <a:lnTo>
                      <a:pt x="120" y="47"/>
                    </a:lnTo>
                    <a:lnTo>
                      <a:pt x="67" y="82"/>
                    </a:lnTo>
                    <a:close/>
                    <a:moveTo>
                      <a:pt x="124" y="105"/>
                    </a:moveTo>
                    <a:lnTo>
                      <a:pt x="72" y="140"/>
                    </a:lnTo>
                    <a:lnTo>
                      <a:pt x="72" y="91"/>
                    </a:lnTo>
                    <a:lnTo>
                      <a:pt x="124" y="56"/>
                    </a:lnTo>
                    <a:lnTo>
                      <a:pt x="124" y="105"/>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3" name="Freeform 90">
                <a:extLst>
                  <a:ext uri="{FF2B5EF4-FFF2-40B4-BE49-F238E27FC236}">
                    <a16:creationId xmlns:a16="http://schemas.microsoft.com/office/drawing/2014/main" id="{17E63BBF-479F-4BE8-AB9C-060809516D6D}"/>
                  </a:ext>
                </a:extLst>
              </p:cNvPr>
              <p:cNvSpPr>
                <a:spLocks noEditPoints="1"/>
              </p:cNvSpPr>
              <p:nvPr/>
            </p:nvSpPr>
            <p:spPr bwMode="auto">
              <a:xfrm>
                <a:off x="9229896" y="1383566"/>
                <a:ext cx="207169" cy="208359"/>
              </a:xfrm>
              <a:custGeom>
                <a:avLst/>
                <a:gdLst>
                  <a:gd name="T0" fmla="*/ 78 w 174"/>
                  <a:gd name="T1" fmla="*/ 0 h 175"/>
                  <a:gd name="T2" fmla="*/ 53 w 174"/>
                  <a:gd name="T3" fmla="*/ 7 h 175"/>
                  <a:gd name="T4" fmla="*/ 31 w 174"/>
                  <a:gd name="T5" fmla="*/ 19 h 175"/>
                  <a:gd name="T6" fmla="*/ 15 w 174"/>
                  <a:gd name="T7" fmla="*/ 39 h 175"/>
                  <a:gd name="T8" fmla="*/ 4 w 174"/>
                  <a:gd name="T9" fmla="*/ 61 h 175"/>
                  <a:gd name="T10" fmla="*/ 0 w 174"/>
                  <a:gd name="T11" fmla="*/ 87 h 175"/>
                  <a:gd name="T12" fmla="*/ 2 w 174"/>
                  <a:gd name="T13" fmla="*/ 105 h 175"/>
                  <a:gd name="T14" fmla="*/ 10 w 174"/>
                  <a:gd name="T15" fmla="*/ 128 h 175"/>
                  <a:gd name="T16" fmla="*/ 25 w 174"/>
                  <a:gd name="T17" fmla="*/ 149 h 175"/>
                  <a:gd name="T18" fmla="*/ 46 w 174"/>
                  <a:gd name="T19" fmla="*/ 164 h 175"/>
                  <a:gd name="T20" fmla="*/ 70 w 174"/>
                  <a:gd name="T21" fmla="*/ 172 h 175"/>
                  <a:gd name="T22" fmla="*/ 87 w 174"/>
                  <a:gd name="T23" fmla="*/ 175 h 175"/>
                  <a:gd name="T24" fmla="*/ 113 w 174"/>
                  <a:gd name="T25" fmla="*/ 170 h 175"/>
                  <a:gd name="T26" fmla="*/ 135 w 174"/>
                  <a:gd name="T27" fmla="*/ 159 h 175"/>
                  <a:gd name="T28" fmla="*/ 155 w 174"/>
                  <a:gd name="T29" fmla="*/ 143 h 175"/>
                  <a:gd name="T30" fmla="*/ 167 w 174"/>
                  <a:gd name="T31" fmla="*/ 121 h 175"/>
                  <a:gd name="T32" fmla="*/ 174 w 174"/>
                  <a:gd name="T33" fmla="*/ 96 h 175"/>
                  <a:gd name="T34" fmla="*/ 174 w 174"/>
                  <a:gd name="T35" fmla="*/ 78 h 175"/>
                  <a:gd name="T36" fmla="*/ 167 w 174"/>
                  <a:gd name="T37" fmla="*/ 53 h 175"/>
                  <a:gd name="T38" fmla="*/ 155 w 174"/>
                  <a:gd name="T39" fmla="*/ 31 h 175"/>
                  <a:gd name="T40" fmla="*/ 135 w 174"/>
                  <a:gd name="T41" fmla="*/ 15 h 175"/>
                  <a:gd name="T42" fmla="*/ 113 w 174"/>
                  <a:gd name="T43" fmla="*/ 4 h 175"/>
                  <a:gd name="T44" fmla="*/ 87 w 174"/>
                  <a:gd name="T45" fmla="*/ 0 h 175"/>
                  <a:gd name="T46" fmla="*/ 87 w 174"/>
                  <a:gd name="T47" fmla="*/ 164 h 175"/>
                  <a:gd name="T48" fmla="*/ 64 w 174"/>
                  <a:gd name="T49" fmla="*/ 161 h 175"/>
                  <a:gd name="T50" fmla="*/ 44 w 174"/>
                  <a:gd name="T51" fmla="*/ 151 h 175"/>
                  <a:gd name="T52" fmla="*/ 27 w 174"/>
                  <a:gd name="T53" fmla="*/ 136 h 175"/>
                  <a:gd name="T54" fmla="*/ 16 w 174"/>
                  <a:gd name="T55" fmla="*/ 117 h 175"/>
                  <a:gd name="T56" fmla="*/ 10 w 174"/>
                  <a:gd name="T57" fmla="*/ 95 h 175"/>
                  <a:gd name="T58" fmla="*/ 10 w 174"/>
                  <a:gd name="T59" fmla="*/ 79 h 175"/>
                  <a:gd name="T60" fmla="*/ 16 w 174"/>
                  <a:gd name="T61" fmla="*/ 57 h 175"/>
                  <a:gd name="T62" fmla="*/ 27 w 174"/>
                  <a:gd name="T63" fmla="*/ 38 h 175"/>
                  <a:gd name="T64" fmla="*/ 44 w 174"/>
                  <a:gd name="T65" fmla="*/ 23 h 175"/>
                  <a:gd name="T66" fmla="*/ 64 w 174"/>
                  <a:gd name="T67" fmla="*/ 13 h 175"/>
                  <a:gd name="T68" fmla="*/ 87 w 174"/>
                  <a:gd name="T69" fmla="*/ 10 h 175"/>
                  <a:gd name="T70" fmla="*/ 102 w 174"/>
                  <a:gd name="T71" fmla="*/ 12 h 175"/>
                  <a:gd name="T72" fmla="*/ 124 w 174"/>
                  <a:gd name="T73" fmla="*/ 19 h 175"/>
                  <a:gd name="T74" fmla="*/ 142 w 174"/>
                  <a:gd name="T75" fmla="*/ 32 h 175"/>
                  <a:gd name="T76" fmla="*/ 155 w 174"/>
                  <a:gd name="T77" fmla="*/ 50 h 175"/>
                  <a:gd name="T78" fmla="*/ 162 w 174"/>
                  <a:gd name="T79" fmla="*/ 72 h 175"/>
                  <a:gd name="T80" fmla="*/ 164 w 174"/>
                  <a:gd name="T81" fmla="*/ 87 h 175"/>
                  <a:gd name="T82" fmla="*/ 161 w 174"/>
                  <a:gd name="T83" fmla="*/ 110 h 175"/>
                  <a:gd name="T84" fmla="*/ 151 w 174"/>
                  <a:gd name="T85" fmla="*/ 130 h 175"/>
                  <a:gd name="T86" fmla="*/ 136 w 174"/>
                  <a:gd name="T87" fmla="*/ 147 h 175"/>
                  <a:gd name="T88" fmla="*/ 117 w 174"/>
                  <a:gd name="T89" fmla="*/ 158 h 175"/>
                  <a:gd name="T90" fmla="*/ 95 w 174"/>
                  <a:gd name="T91" fmla="*/ 16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75">
                    <a:moveTo>
                      <a:pt x="87" y="0"/>
                    </a:moveTo>
                    <a:lnTo>
                      <a:pt x="87" y="0"/>
                    </a:lnTo>
                    <a:lnTo>
                      <a:pt x="78" y="0"/>
                    </a:lnTo>
                    <a:lnTo>
                      <a:pt x="70" y="2"/>
                    </a:lnTo>
                    <a:lnTo>
                      <a:pt x="61" y="4"/>
                    </a:lnTo>
                    <a:lnTo>
                      <a:pt x="53" y="7"/>
                    </a:lnTo>
                    <a:lnTo>
                      <a:pt x="46" y="10"/>
                    </a:lnTo>
                    <a:lnTo>
                      <a:pt x="39" y="15"/>
                    </a:lnTo>
                    <a:lnTo>
                      <a:pt x="31" y="19"/>
                    </a:lnTo>
                    <a:lnTo>
                      <a:pt x="25" y="25"/>
                    </a:lnTo>
                    <a:lnTo>
                      <a:pt x="19" y="31"/>
                    </a:lnTo>
                    <a:lnTo>
                      <a:pt x="15" y="39"/>
                    </a:lnTo>
                    <a:lnTo>
                      <a:pt x="10" y="46"/>
                    </a:lnTo>
                    <a:lnTo>
                      <a:pt x="7" y="53"/>
                    </a:lnTo>
                    <a:lnTo>
                      <a:pt x="4" y="61"/>
                    </a:lnTo>
                    <a:lnTo>
                      <a:pt x="2" y="70"/>
                    </a:lnTo>
                    <a:lnTo>
                      <a:pt x="0" y="78"/>
                    </a:lnTo>
                    <a:lnTo>
                      <a:pt x="0" y="87"/>
                    </a:lnTo>
                    <a:lnTo>
                      <a:pt x="0" y="87"/>
                    </a:lnTo>
                    <a:lnTo>
                      <a:pt x="0" y="96"/>
                    </a:lnTo>
                    <a:lnTo>
                      <a:pt x="2" y="105"/>
                    </a:lnTo>
                    <a:lnTo>
                      <a:pt x="4" y="113"/>
                    </a:lnTo>
                    <a:lnTo>
                      <a:pt x="7" y="121"/>
                    </a:lnTo>
                    <a:lnTo>
                      <a:pt x="10" y="128"/>
                    </a:lnTo>
                    <a:lnTo>
                      <a:pt x="15" y="135"/>
                    </a:lnTo>
                    <a:lnTo>
                      <a:pt x="19" y="143"/>
                    </a:lnTo>
                    <a:lnTo>
                      <a:pt x="25" y="149"/>
                    </a:lnTo>
                    <a:lnTo>
                      <a:pt x="31" y="155"/>
                    </a:lnTo>
                    <a:lnTo>
                      <a:pt x="39" y="159"/>
                    </a:lnTo>
                    <a:lnTo>
                      <a:pt x="46" y="164"/>
                    </a:lnTo>
                    <a:lnTo>
                      <a:pt x="53" y="167"/>
                    </a:lnTo>
                    <a:lnTo>
                      <a:pt x="61" y="170"/>
                    </a:lnTo>
                    <a:lnTo>
                      <a:pt x="70" y="172"/>
                    </a:lnTo>
                    <a:lnTo>
                      <a:pt x="78" y="175"/>
                    </a:lnTo>
                    <a:lnTo>
                      <a:pt x="87" y="175"/>
                    </a:lnTo>
                    <a:lnTo>
                      <a:pt x="87" y="175"/>
                    </a:lnTo>
                    <a:lnTo>
                      <a:pt x="96" y="175"/>
                    </a:lnTo>
                    <a:lnTo>
                      <a:pt x="104" y="172"/>
                    </a:lnTo>
                    <a:lnTo>
                      <a:pt x="113" y="170"/>
                    </a:lnTo>
                    <a:lnTo>
                      <a:pt x="121" y="167"/>
                    </a:lnTo>
                    <a:lnTo>
                      <a:pt x="128" y="164"/>
                    </a:lnTo>
                    <a:lnTo>
                      <a:pt x="135" y="159"/>
                    </a:lnTo>
                    <a:lnTo>
                      <a:pt x="143" y="155"/>
                    </a:lnTo>
                    <a:lnTo>
                      <a:pt x="149" y="149"/>
                    </a:lnTo>
                    <a:lnTo>
                      <a:pt x="155" y="143"/>
                    </a:lnTo>
                    <a:lnTo>
                      <a:pt x="159" y="135"/>
                    </a:lnTo>
                    <a:lnTo>
                      <a:pt x="164" y="128"/>
                    </a:lnTo>
                    <a:lnTo>
                      <a:pt x="167" y="121"/>
                    </a:lnTo>
                    <a:lnTo>
                      <a:pt x="170" y="113"/>
                    </a:lnTo>
                    <a:lnTo>
                      <a:pt x="172" y="105"/>
                    </a:lnTo>
                    <a:lnTo>
                      <a:pt x="174" y="96"/>
                    </a:lnTo>
                    <a:lnTo>
                      <a:pt x="174" y="87"/>
                    </a:lnTo>
                    <a:lnTo>
                      <a:pt x="174" y="87"/>
                    </a:lnTo>
                    <a:lnTo>
                      <a:pt x="174" y="78"/>
                    </a:lnTo>
                    <a:lnTo>
                      <a:pt x="172" y="70"/>
                    </a:lnTo>
                    <a:lnTo>
                      <a:pt x="170" y="61"/>
                    </a:lnTo>
                    <a:lnTo>
                      <a:pt x="167" y="53"/>
                    </a:lnTo>
                    <a:lnTo>
                      <a:pt x="164" y="46"/>
                    </a:lnTo>
                    <a:lnTo>
                      <a:pt x="159" y="39"/>
                    </a:lnTo>
                    <a:lnTo>
                      <a:pt x="155" y="31"/>
                    </a:lnTo>
                    <a:lnTo>
                      <a:pt x="149" y="25"/>
                    </a:lnTo>
                    <a:lnTo>
                      <a:pt x="143" y="19"/>
                    </a:lnTo>
                    <a:lnTo>
                      <a:pt x="135" y="15"/>
                    </a:lnTo>
                    <a:lnTo>
                      <a:pt x="128" y="10"/>
                    </a:lnTo>
                    <a:lnTo>
                      <a:pt x="121" y="7"/>
                    </a:lnTo>
                    <a:lnTo>
                      <a:pt x="113" y="4"/>
                    </a:lnTo>
                    <a:lnTo>
                      <a:pt x="104" y="2"/>
                    </a:lnTo>
                    <a:lnTo>
                      <a:pt x="96" y="0"/>
                    </a:lnTo>
                    <a:lnTo>
                      <a:pt x="87" y="0"/>
                    </a:lnTo>
                    <a:lnTo>
                      <a:pt x="87" y="0"/>
                    </a:lnTo>
                    <a:close/>
                    <a:moveTo>
                      <a:pt x="87" y="164"/>
                    </a:moveTo>
                    <a:lnTo>
                      <a:pt x="87" y="164"/>
                    </a:lnTo>
                    <a:lnTo>
                      <a:pt x="79" y="164"/>
                    </a:lnTo>
                    <a:lnTo>
                      <a:pt x="72" y="162"/>
                    </a:lnTo>
                    <a:lnTo>
                      <a:pt x="64" y="161"/>
                    </a:lnTo>
                    <a:lnTo>
                      <a:pt x="57" y="158"/>
                    </a:lnTo>
                    <a:lnTo>
                      <a:pt x="50" y="155"/>
                    </a:lnTo>
                    <a:lnTo>
                      <a:pt x="44" y="151"/>
                    </a:lnTo>
                    <a:lnTo>
                      <a:pt x="38" y="147"/>
                    </a:lnTo>
                    <a:lnTo>
                      <a:pt x="32" y="142"/>
                    </a:lnTo>
                    <a:lnTo>
                      <a:pt x="27" y="136"/>
                    </a:lnTo>
                    <a:lnTo>
                      <a:pt x="23" y="130"/>
                    </a:lnTo>
                    <a:lnTo>
                      <a:pt x="19" y="124"/>
                    </a:lnTo>
                    <a:lnTo>
                      <a:pt x="16" y="117"/>
                    </a:lnTo>
                    <a:lnTo>
                      <a:pt x="13" y="110"/>
                    </a:lnTo>
                    <a:lnTo>
                      <a:pt x="12" y="102"/>
                    </a:lnTo>
                    <a:lnTo>
                      <a:pt x="10" y="95"/>
                    </a:lnTo>
                    <a:lnTo>
                      <a:pt x="10" y="87"/>
                    </a:lnTo>
                    <a:lnTo>
                      <a:pt x="10" y="87"/>
                    </a:lnTo>
                    <a:lnTo>
                      <a:pt x="10" y="79"/>
                    </a:lnTo>
                    <a:lnTo>
                      <a:pt x="12" y="72"/>
                    </a:lnTo>
                    <a:lnTo>
                      <a:pt x="13" y="64"/>
                    </a:lnTo>
                    <a:lnTo>
                      <a:pt x="16" y="57"/>
                    </a:lnTo>
                    <a:lnTo>
                      <a:pt x="19" y="50"/>
                    </a:lnTo>
                    <a:lnTo>
                      <a:pt x="23" y="44"/>
                    </a:lnTo>
                    <a:lnTo>
                      <a:pt x="27" y="38"/>
                    </a:lnTo>
                    <a:lnTo>
                      <a:pt x="32" y="32"/>
                    </a:lnTo>
                    <a:lnTo>
                      <a:pt x="38" y="27"/>
                    </a:lnTo>
                    <a:lnTo>
                      <a:pt x="44" y="23"/>
                    </a:lnTo>
                    <a:lnTo>
                      <a:pt x="50" y="19"/>
                    </a:lnTo>
                    <a:lnTo>
                      <a:pt x="57" y="16"/>
                    </a:lnTo>
                    <a:lnTo>
                      <a:pt x="64" y="13"/>
                    </a:lnTo>
                    <a:lnTo>
                      <a:pt x="72" y="12"/>
                    </a:lnTo>
                    <a:lnTo>
                      <a:pt x="79" y="10"/>
                    </a:lnTo>
                    <a:lnTo>
                      <a:pt x="87" y="10"/>
                    </a:lnTo>
                    <a:lnTo>
                      <a:pt x="87" y="10"/>
                    </a:lnTo>
                    <a:lnTo>
                      <a:pt x="95" y="10"/>
                    </a:lnTo>
                    <a:lnTo>
                      <a:pt x="102" y="12"/>
                    </a:lnTo>
                    <a:lnTo>
                      <a:pt x="110" y="13"/>
                    </a:lnTo>
                    <a:lnTo>
                      <a:pt x="117" y="16"/>
                    </a:lnTo>
                    <a:lnTo>
                      <a:pt x="124" y="19"/>
                    </a:lnTo>
                    <a:lnTo>
                      <a:pt x="130" y="23"/>
                    </a:lnTo>
                    <a:lnTo>
                      <a:pt x="136" y="27"/>
                    </a:lnTo>
                    <a:lnTo>
                      <a:pt x="142" y="32"/>
                    </a:lnTo>
                    <a:lnTo>
                      <a:pt x="147" y="38"/>
                    </a:lnTo>
                    <a:lnTo>
                      <a:pt x="151" y="44"/>
                    </a:lnTo>
                    <a:lnTo>
                      <a:pt x="155" y="50"/>
                    </a:lnTo>
                    <a:lnTo>
                      <a:pt x="158" y="57"/>
                    </a:lnTo>
                    <a:lnTo>
                      <a:pt x="161" y="64"/>
                    </a:lnTo>
                    <a:lnTo>
                      <a:pt x="162" y="72"/>
                    </a:lnTo>
                    <a:lnTo>
                      <a:pt x="164" y="79"/>
                    </a:lnTo>
                    <a:lnTo>
                      <a:pt x="164" y="87"/>
                    </a:lnTo>
                    <a:lnTo>
                      <a:pt x="164" y="87"/>
                    </a:lnTo>
                    <a:lnTo>
                      <a:pt x="164" y="95"/>
                    </a:lnTo>
                    <a:lnTo>
                      <a:pt x="162" y="102"/>
                    </a:lnTo>
                    <a:lnTo>
                      <a:pt x="161" y="110"/>
                    </a:lnTo>
                    <a:lnTo>
                      <a:pt x="158" y="117"/>
                    </a:lnTo>
                    <a:lnTo>
                      <a:pt x="155" y="124"/>
                    </a:lnTo>
                    <a:lnTo>
                      <a:pt x="151" y="130"/>
                    </a:lnTo>
                    <a:lnTo>
                      <a:pt x="147" y="136"/>
                    </a:lnTo>
                    <a:lnTo>
                      <a:pt x="142" y="142"/>
                    </a:lnTo>
                    <a:lnTo>
                      <a:pt x="136" y="147"/>
                    </a:lnTo>
                    <a:lnTo>
                      <a:pt x="130" y="151"/>
                    </a:lnTo>
                    <a:lnTo>
                      <a:pt x="124" y="155"/>
                    </a:lnTo>
                    <a:lnTo>
                      <a:pt x="117" y="158"/>
                    </a:lnTo>
                    <a:lnTo>
                      <a:pt x="110" y="161"/>
                    </a:lnTo>
                    <a:lnTo>
                      <a:pt x="102" y="162"/>
                    </a:lnTo>
                    <a:lnTo>
                      <a:pt x="95" y="164"/>
                    </a:lnTo>
                    <a:lnTo>
                      <a:pt x="87" y="164"/>
                    </a:lnTo>
                    <a:lnTo>
                      <a:pt x="87" y="164"/>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4" name="Freeform 91">
                <a:extLst>
                  <a:ext uri="{FF2B5EF4-FFF2-40B4-BE49-F238E27FC236}">
                    <a16:creationId xmlns:a16="http://schemas.microsoft.com/office/drawing/2014/main" id="{F56AD714-624C-43BB-B3E0-83FAE8090944}"/>
                  </a:ext>
                </a:extLst>
              </p:cNvPr>
              <p:cNvSpPr>
                <a:spLocks noEditPoints="1"/>
              </p:cNvSpPr>
              <p:nvPr/>
            </p:nvSpPr>
            <p:spPr bwMode="auto">
              <a:xfrm>
                <a:off x="9229896" y="1677650"/>
                <a:ext cx="207169" cy="208360"/>
              </a:xfrm>
              <a:custGeom>
                <a:avLst/>
                <a:gdLst>
                  <a:gd name="T0" fmla="*/ 104 w 174"/>
                  <a:gd name="T1" fmla="*/ 172 h 175"/>
                  <a:gd name="T2" fmla="*/ 135 w 174"/>
                  <a:gd name="T3" fmla="*/ 159 h 175"/>
                  <a:gd name="T4" fmla="*/ 159 w 174"/>
                  <a:gd name="T5" fmla="*/ 135 h 175"/>
                  <a:gd name="T6" fmla="*/ 172 w 174"/>
                  <a:gd name="T7" fmla="*/ 105 h 175"/>
                  <a:gd name="T8" fmla="*/ 174 w 174"/>
                  <a:gd name="T9" fmla="*/ 78 h 175"/>
                  <a:gd name="T10" fmla="*/ 164 w 174"/>
                  <a:gd name="T11" fmla="*/ 46 h 175"/>
                  <a:gd name="T12" fmla="*/ 143 w 174"/>
                  <a:gd name="T13" fmla="*/ 19 h 175"/>
                  <a:gd name="T14" fmla="*/ 113 w 174"/>
                  <a:gd name="T15" fmla="*/ 4 h 175"/>
                  <a:gd name="T16" fmla="*/ 87 w 174"/>
                  <a:gd name="T17" fmla="*/ 0 h 175"/>
                  <a:gd name="T18" fmla="*/ 53 w 174"/>
                  <a:gd name="T19" fmla="*/ 7 h 175"/>
                  <a:gd name="T20" fmla="*/ 25 w 174"/>
                  <a:gd name="T21" fmla="*/ 25 h 175"/>
                  <a:gd name="T22" fmla="*/ 7 w 174"/>
                  <a:gd name="T23" fmla="*/ 53 h 175"/>
                  <a:gd name="T24" fmla="*/ 0 w 174"/>
                  <a:gd name="T25" fmla="*/ 87 h 175"/>
                  <a:gd name="T26" fmla="*/ 4 w 174"/>
                  <a:gd name="T27" fmla="*/ 113 h 175"/>
                  <a:gd name="T28" fmla="*/ 19 w 174"/>
                  <a:gd name="T29" fmla="*/ 143 h 175"/>
                  <a:gd name="T30" fmla="*/ 46 w 174"/>
                  <a:gd name="T31" fmla="*/ 164 h 175"/>
                  <a:gd name="T32" fmla="*/ 78 w 174"/>
                  <a:gd name="T33" fmla="*/ 175 h 175"/>
                  <a:gd name="T34" fmla="*/ 146 w 174"/>
                  <a:gd name="T35" fmla="*/ 136 h 175"/>
                  <a:gd name="T36" fmla="*/ 120 w 174"/>
                  <a:gd name="T37" fmla="*/ 157 h 175"/>
                  <a:gd name="T38" fmla="*/ 87 w 174"/>
                  <a:gd name="T39" fmla="*/ 164 h 175"/>
                  <a:gd name="T40" fmla="*/ 61 w 174"/>
                  <a:gd name="T41" fmla="*/ 160 h 175"/>
                  <a:gd name="T42" fmla="*/ 33 w 174"/>
                  <a:gd name="T43" fmla="*/ 143 h 175"/>
                  <a:gd name="T44" fmla="*/ 29 w 174"/>
                  <a:gd name="T45" fmla="*/ 128 h 175"/>
                  <a:gd name="T46" fmla="*/ 143 w 174"/>
                  <a:gd name="T47" fmla="*/ 126 h 175"/>
                  <a:gd name="T48" fmla="*/ 80 w 174"/>
                  <a:gd name="T49" fmla="*/ 98 h 175"/>
                  <a:gd name="T50" fmla="*/ 66 w 174"/>
                  <a:gd name="T51" fmla="*/ 87 h 175"/>
                  <a:gd name="T52" fmla="*/ 64 w 174"/>
                  <a:gd name="T53" fmla="*/ 45 h 175"/>
                  <a:gd name="T54" fmla="*/ 68 w 174"/>
                  <a:gd name="T55" fmla="*/ 41 h 175"/>
                  <a:gd name="T56" fmla="*/ 109 w 174"/>
                  <a:gd name="T57" fmla="*/ 42 h 175"/>
                  <a:gd name="T58" fmla="*/ 110 w 174"/>
                  <a:gd name="T59" fmla="*/ 81 h 175"/>
                  <a:gd name="T60" fmla="*/ 103 w 174"/>
                  <a:gd name="T61" fmla="*/ 92 h 175"/>
                  <a:gd name="T62" fmla="*/ 87 w 174"/>
                  <a:gd name="T63" fmla="*/ 100 h 175"/>
                  <a:gd name="T64" fmla="*/ 19 w 174"/>
                  <a:gd name="T65" fmla="*/ 124 h 175"/>
                  <a:gd name="T66" fmla="*/ 11 w 174"/>
                  <a:gd name="T67" fmla="*/ 97 h 175"/>
                  <a:gd name="T68" fmla="*/ 12 w 174"/>
                  <a:gd name="T69" fmla="*/ 72 h 175"/>
                  <a:gd name="T70" fmla="*/ 23 w 174"/>
                  <a:gd name="T71" fmla="*/ 44 h 175"/>
                  <a:gd name="T72" fmla="*/ 44 w 174"/>
                  <a:gd name="T73" fmla="*/ 23 h 175"/>
                  <a:gd name="T74" fmla="*/ 72 w 174"/>
                  <a:gd name="T75" fmla="*/ 12 h 175"/>
                  <a:gd name="T76" fmla="*/ 95 w 174"/>
                  <a:gd name="T77" fmla="*/ 10 h 175"/>
                  <a:gd name="T78" fmla="*/ 124 w 174"/>
                  <a:gd name="T79" fmla="*/ 19 h 175"/>
                  <a:gd name="T80" fmla="*/ 147 w 174"/>
                  <a:gd name="T81" fmla="*/ 38 h 175"/>
                  <a:gd name="T82" fmla="*/ 161 w 174"/>
                  <a:gd name="T83" fmla="*/ 64 h 175"/>
                  <a:gd name="T84" fmla="*/ 164 w 174"/>
                  <a:gd name="T85" fmla="*/ 87 h 175"/>
                  <a:gd name="T86" fmla="*/ 155 w 174"/>
                  <a:gd name="T87" fmla="*/ 124 h 175"/>
                  <a:gd name="T88" fmla="*/ 103 w 174"/>
                  <a:gd name="T89" fmla="*/ 105 h 175"/>
                  <a:gd name="T90" fmla="*/ 117 w 174"/>
                  <a:gd name="T91" fmla="*/ 92 h 175"/>
                  <a:gd name="T92" fmla="*/ 120 w 174"/>
                  <a:gd name="T93" fmla="*/ 45 h 175"/>
                  <a:gd name="T94" fmla="*/ 106 w 174"/>
                  <a:gd name="T95" fmla="*/ 30 h 175"/>
                  <a:gd name="T96" fmla="*/ 58 w 174"/>
                  <a:gd name="T97" fmla="*/ 35 h 175"/>
                  <a:gd name="T98" fmla="*/ 54 w 174"/>
                  <a:gd name="T99" fmla="*/ 81 h 175"/>
                  <a:gd name="T100" fmla="*/ 64 w 174"/>
                  <a:gd name="T101" fmla="*/ 100 h 175"/>
                  <a:gd name="T102" fmla="*/ 23 w 174"/>
                  <a:gd name="T103" fmla="*/ 12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5">
                    <a:moveTo>
                      <a:pt x="87" y="175"/>
                    </a:moveTo>
                    <a:lnTo>
                      <a:pt x="87" y="175"/>
                    </a:lnTo>
                    <a:lnTo>
                      <a:pt x="96" y="175"/>
                    </a:lnTo>
                    <a:lnTo>
                      <a:pt x="104" y="172"/>
                    </a:lnTo>
                    <a:lnTo>
                      <a:pt x="113" y="170"/>
                    </a:lnTo>
                    <a:lnTo>
                      <a:pt x="121" y="167"/>
                    </a:lnTo>
                    <a:lnTo>
                      <a:pt x="128" y="164"/>
                    </a:lnTo>
                    <a:lnTo>
                      <a:pt x="135" y="159"/>
                    </a:lnTo>
                    <a:lnTo>
                      <a:pt x="143" y="155"/>
                    </a:lnTo>
                    <a:lnTo>
                      <a:pt x="149" y="149"/>
                    </a:lnTo>
                    <a:lnTo>
                      <a:pt x="155" y="143"/>
                    </a:lnTo>
                    <a:lnTo>
                      <a:pt x="159" y="135"/>
                    </a:lnTo>
                    <a:lnTo>
                      <a:pt x="164" y="128"/>
                    </a:lnTo>
                    <a:lnTo>
                      <a:pt x="167" y="121"/>
                    </a:lnTo>
                    <a:lnTo>
                      <a:pt x="170" y="113"/>
                    </a:lnTo>
                    <a:lnTo>
                      <a:pt x="172" y="105"/>
                    </a:lnTo>
                    <a:lnTo>
                      <a:pt x="174" y="96"/>
                    </a:lnTo>
                    <a:lnTo>
                      <a:pt x="174" y="87"/>
                    </a:lnTo>
                    <a:lnTo>
                      <a:pt x="174" y="87"/>
                    </a:lnTo>
                    <a:lnTo>
                      <a:pt x="174" y="78"/>
                    </a:lnTo>
                    <a:lnTo>
                      <a:pt x="172" y="70"/>
                    </a:lnTo>
                    <a:lnTo>
                      <a:pt x="170" y="61"/>
                    </a:lnTo>
                    <a:lnTo>
                      <a:pt x="167" y="53"/>
                    </a:lnTo>
                    <a:lnTo>
                      <a:pt x="164" y="46"/>
                    </a:lnTo>
                    <a:lnTo>
                      <a:pt x="159" y="39"/>
                    </a:lnTo>
                    <a:lnTo>
                      <a:pt x="155" y="31"/>
                    </a:lnTo>
                    <a:lnTo>
                      <a:pt x="149" y="25"/>
                    </a:lnTo>
                    <a:lnTo>
                      <a:pt x="143" y="19"/>
                    </a:lnTo>
                    <a:lnTo>
                      <a:pt x="135" y="15"/>
                    </a:lnTo>
                    <a:lnTo>
                      <a:pt x="128" y="10"/>
                    </a:lnTo>
                    <a:lnTo>
                      <a:pt x="121" y="7"/>
                    </a:lnTo>
                    <a:lnTo>
                      <a:pt x="113" y="4"/>
                    </a:lnTo>
                    <a:lnTo>
                      <a:pt x="104" y="2"/>
                    </a:lnTo>
                    <a:lnTo>
                      <a:pt x="96" y="0"/>
                    </a:lnTo>
                    <a:lnTo>
                      <a:pt x="87" y="0"/>
                    </a:lnTo>
                    <a:lnTo>
                      <a:pt x="87" y="0"/>
                    </a:lnTo>
                    <a:lnTo>
                      <a:pt x="78" y="0"/>
                    </a:lnTo>
                    <a:lnTo>
                      <a:pt x="70" y="2"/>
                    </a:lnTo>
                    <a:lnTo>
                      <a:pt x="61" y="4"/>
                    </a:lnTo>
                    <a:lnTo>
                      <a:pt x="53" y="7"/>
                    </a:lnTo>
                    <a:lnTo>
                      <a:pt x="46" y="10"/>
                    </a:lnTo>
                    <a:lnTo>
                      <a:pt x="39" y="15"/>
                    </a:lnTo>
                    <a:lnTo>
                      <a:pt x="31" y="19"/>
                    </a:lnTo>
                    <a:lnTo>
                      <a:pt x="25" y="25"/>
                    </a:lnTo>
                    <a:lnTo>
                      <a:pt x="19" y="31"/>
                    </a:lnTo>
                    <a:lnTo>
                      <a:pt x="15" y="39"/>
                    </a:lnTo>
                    <a:lnTo>
                      <a:pt x="10" y="46"/>
                    </a:lnTo>
                    <a:lnTo>
                      <a:pt x="7" y="53"/>
                    </a:lnTo>
                    <a:lnTo>
                      <a:pt x="4" y="61"/>
                    </a:lnTo>
                    <a:lnTo>
                      <a:pt x="2" y="70"/>
                    </a:lnTo>
                    <a:lnTo>
                      <a:pt x="0" y="78"/>
                    </a:lnTo>
                    <a:lnTo>
                      <a:pt x="0" y="87"/>
                    </a:lnTo>
                    <a:lnTo>
                      <a:pt x="0" y="87"/>
                    </a:lnTo>
                    <a:lnTo>
                      <a:pt x="0" y="96"/>
                    </a:lnTo>
                    <a:lnTo>
                      <a:pt x="2" y="105"/>
                    </a:lnTo>
                    <a:lnTo>
                      <a:pt x="4" y="113"/>
                    </a:lnTo>
                    <a:lnTo>
                      <a:pt x="7" y="121"/>
                    </a:lnTo>
                    <a:lnTo>
                      <a:pt x="10" y="128"/>
                    </a:lnTo>
                    <a:lnTo>
                      <a:pt x="15" y="135"/>
                    </a:lnTo>
                    <a:lnTo>
                      <a:pt x="19" y="143"/>
                    </a:lnTo>
                    <a:lnTo>
                      <a:pt x="25" y="149"/>
                    </a:lnTo>
                    <a:lnTo>
                      <a:pt x="31" y="155"/>
                    </a:lnTo>
                    <a:lnTo>
                      <a:pt x="39" y="159"/>
                    </a:lnTo>
                    <a:lnTo>
                      <a:pt x="46" y="164"/>
                    </a:lnTo>
                    <a:lnTo>
                      <a:pt x="53" y="167"/>
                    </a:lnTo>
                    <a:lnTo>
                      <a:pt x="61" y="170"/>
                    </a:lnTo>
                    <a:lnTo>
                      <a:pt x="70" y="172"/>
                    </a:lnTo>
                    <a:lnTo>
                      <a:pt x="78" y="175"/>
                    </a:lnTo>
                    <a:lnTo>
                      <a:pt x="87" y="175"/>
                    </a:lnTo>
                    <a:lnTo>
                      <a:pt x="87" y="175"/>
                    </a:lnTo>
                    <a:close/>
                    <a:moveTo>
                      <a:pt x="146" y="136"/>
                    </a:moveTo>
                    <a:lnTo>
                      <a:pt x="146" y="136"/>
                    </a:lnTo>
                    <a:lnTo>
                      <a:pt x="141" y="143"/>
                    </a:lnTo>
                    <a:lnTo>
                      <a:pt x="134" y="148"/>
                    </a:lnTo>
                    <a:lnTo>
                      <a:pt x="127" y="153"/>
                    </a:lnTo>
                    <a:lnTo>
                      <a:pt x="120" y="157"/>
                    </a:lnTo>
                    <a:lnTo>
                      <a:pt x="113" y="160"/>
                    </a:lnTo>
                    <a:lnTo>
                      <a:pt x="104" y="162"/>
                    </a:lnTo>
                    <a:lnTo>
                      <a:pt x="95" y="164"/>
                    </a:lnTo>
                    <a:lnTo>
                      <a:pt x="87" y="164"/>
                    </a:lnTo>
                    <a:lnTo>
                      <a:pt x="87" y="164"/>
                    </a:lnTo>
                    <a:lnTo>
                      <a:pt x="79" y="164"/>
                    </a:lnTo>
                    <a:lnTo>
                      <a:pt x="70" y="162"/>
                    </a:lnTo>
                    <a:lnTo>
                      <a:pt x="61" y="160"/>
                    </a:lnTo>
                    <a:lnTo>
                      <a:pt x="54" y="157"/>
                    </a:lnTo>
                    <a:lnTo>
                      <a:pt x="47" y="153"/>
                    </a:lnTo>
                    <a:lnTo>
                      <a:pt x="40" y="148"/>
                    </a:lnTo>
                    <a:lnTo>
                      <a:pt x="33" y="143"/>
                    </a:lnTo>
                    <a:lnTo>
                      <a:pt x="28" y="136"/>
                    </a:lnTo>
                    <a:lnTo>
                      <a:pt x="28" y="130"/>
                    </a:lnTo>
                    <a:lnTo>
                      <a:pt x="28" y="130"/>
                    </a:lnTo>
                    <a:lnTo>
                      <a:pt x="29" y="128"/>
                    </a:lnTo>
                    <a:lnTo>
                      <a:pt x="31" y="126"/>
                    </a:lnTo>
                    <a:lnTo>
                      <a:pt x="87" y="111"/>
                    </a:lnTo>
                    <a:lnTo>
                      <a:pt x="143" y="126"/>
                    </a:lnTo>
                    <a:lnTo>
                      <a:pt x="143" y="126"/>
                    </a:lnTo>
                    <a:lnTo>
                      <a:pt x="145" y="128"/>
                    </a:lnTo>
                    <a:lnTo>
                      <a:pt x="146" y="130"/>
                    </a:lnTo>
                    <a:lnTo>
                      <a:pt x="146" y="136"/>
                    </a:lnTo>
                    <a:close/>
                    <a:moveTo>
                      <a:pt x="80" y="98"/>
                    </a:moveTo>
                    <a:lnTo>
                      <a:pt x="71" y="92"/>
                    </a:lnTo>
                    <a:lnTo>
                      <a:pt x="71" y="92"/>
                    </a:lnTo>
                    <a:lnTo>
                      <a:pt x="68" y="90"/>
                    </a:lnTo>
                    <a:lnTo>
                      <a:pt x="66" y="87"/>
                    </a:lnTo>
                    <a:lnTo>
                      <a:pt x="65" y="84"/>
                    </a:lnTo>
                    <a:lnTo>
                      <a:pt x="64" y="81"/>
                    </a:lnTo>
                    <a:lnTo>
                      <a:pt x="64" y="45"/>
                    </a:lnTo>
                    <a:lnTo>
                      <a:pt x="64" y="45"/>
                    </a:lnTo>
                    <a:lnTo>
                      <a:pt x="65" y="44"/>
                    </a:lnTo>
                    <a:lnTo>
                      <a:pt x="65" y="42"/>
                    </a:lnTo>
                    <a:lnTo>
                      <a:pt x="67" y="42"/>
                    </a:lnTo>
                    <a:lnTo>
                      <a:pt x="68" y="41"/>
                    </a:lnTo>
                    <a:lnTo>
                      <a:pt x="106" y="41"/>
                    </a:lnTo>
                    <a:lnTo>
                      <a:pt x="106" y="41"/>
                    </a:lnTo>
                    <a:lnTo>
                      <a:pt x="107" y="42"/>
                    </a:lnTo>
                    <a:lnTo>
                      <a:pt x="109" y="42"/>
                    </a:lnTo>
                    <a:lnTo>
                      <a:pt x="109" y="44"/>
                    </a:lnTo>
                    <a:lnTo>
                      <a:pt x="110" y="45"/>
                    </a:lnTo>
                    <a:lnTo>
                      <a:pt x="110" y="81"/>
                    </a:lnTo>
                    <a:lnTo>
                      <a:pt x="110" y="81"/>
                    </a:lnTo>
                    <a:lnTo>
                      <a:pt x="109" y="84"/>
                    </a:lnTo>
                    <a:lnTo>
                      <a:pt x="108" y="87"/>
                    </a:lnTo>
                    <a:lnTo>
                      <a:pt x="106" y="90"/>
                    </a:lnTo>
                    <a:lnTo>
                      <a:pt x="103" y="92"/>
                    </a:lnTo>
                    <a:lnTo>
                      <a:pt x="94" y="98"/>
                    </a:lnTo>
                    <a:lnTo>
                      <a:pt x="94" y="98"/>
                    </a:lnTo>
                    <a:lnTo>
                      <a:pt x="91" y="99"/>
                    </a:lnTo>
                    <a:lnTo>
                      <a:pt x="87" y="100"/>
                    </a:lnTo>
                    <a:lnTo>
                      <a:pt x="83" y="99"/>
                    </a:lnTo>
                    <a:lnTo>
                      <a:pt x="80" y="98"/>
                    </a:lnTo>
                    <a:lnTo>
                      <a:pt x="80" y="98"/>
                    </a:lnTo>
                    <a:close/>
                    <a:moveTo>
                      <a:pt x="19" y="124"/>
                    </a:moveTo>
                    <a:lnTo>
                      <a:pt x="19" y="124"/>
                    </a:lnTo>
                    <a:lnTo>
                      <a:pt x="15" y="116"/>
                    </a:lnTo>
                    <a:lnTo>
                      <a:pt x="12" y="107"/>
                    </a:lnTo>
                    <a:lnTo>
                      <a:pt x="11" y="97"/>
                    </a:lnTo>
                    <a:lnTo>
                      <a:pt x="10" y="87"/>
                    </a:lnTo>
                    <a:lnTo>
                      <a:pt x="10" y="87"/>
                    </a:lnTo>
                    <a:lnTo>
                      <a:pt x="10" y="79"/>
                    </a:lnTo>
                    <a:lnTo>
                      <a:pt x="12" y="72"/>
                    </a:lnTo>
                    <a:lnTo>
                      <a:pt x="13" y="64"/>
                    </a:lnTo>
                    <a:lnTo>
                      <a:pt x="16" y="57"/>
                    </a:lnTo>
                    <a:lnTo>
                      <a:pt x="19" y="50"/>
                    </a:lnTo>
                    <a:lnTo>
                      <a:pt x="23" y="44"/>
                    </a:lnTo>
                    <a:lnTo>
                      <a:pt x="27" y="38"/>
                    </a:lnTo>
                    <a:lnTo>
                      <a:pt x="32" y="33"/>
                    </a:lnTo>
                    <a:lnTo>
                      <a:pt x="38" y="27"/>
                    </a:lnTo>
                    <a:lnTo>
                      <a:pt x="44" y="23"/>
                    </a:lnTo>
                    <a:lnTo>
                      <a:pt x="50" y="19"/>
                    </a:lnTo>
                    <a:lnTo>
                      <a:pt x="57" y="16"/>
                    </a:lnTo>
                    <a:lnTo>
                      <a:pt x="64" y="13"/>
                    </a:lnTo>
                    <a:lnTo>
                      <a:pt x="72" y="12"/>
                    </a:lnTo>
                    <a:lnTo>
                      <a:pt x="79" y="10"/>
                    </a:lnTo>
                    <a:lnTo>
                      <a:pt x="87" y="10"/>
                    </a:lnTo>
                    <a:lnTo>
                      <a:pt x="87" y="10"/>
                    </a:lnTo>
                    <a:lnTo>
                      <a:pt x="95" y="10"/>
                    </a:lnTo>
                    <a:lnTo>
                      <a:pt x="102" y="12"/>
                    </a:lnTo>
                    <a:lnTo>
                      <a:pt x="110" y="13"/>
                    </a:lnTo>
                    <a:lnTo>
                      <a:pt x="117" y="16"/>
                    </a:lnTo>
                    <a:lnTo>
                      <a:pt x="124" y="19"/>
                    </a:lnTo>
                    <a:lnTo>
                      <a:pt x="130" y="23"/>
                    </a:lnTo>
                    <a:lnTo>
                      <a:pt x="136" y="27"/>
                    </a:lnTo>
                    <a:lnTo>
                      <a:pt x="142" y="33"/>
                    </a:lnTo>
                    <a:lnTo>
                      <a:pt x="147" y="38"/>
                    </a:lnTo>
                    <a:lnTo>
                      <a:pt x="151" y="44"/>
                    </a:lnTo>
                    <a:lnTo>
                      <a:pt x="155" y="50"/>
                    </a:lnTo>
                    <a:lnTo>
                      <a:pt x="158" y="57"/>
                    </a:lnTo>
                    <a:lnTo>
                      <a:pt x="161" y="64"/>
                    </a:lnTo>
                    <a:lnTo>
                      <a:pt x="162" y="72"/>
                    </a:lnTo>
                    <a:lnTo>
                      <a:pt x="164" y="79"/>
                    </a:lnTo>
                    <a:lnTo>
                      <a:pt x="164" y="87"/>
                    </a:lnTo>
                    <a:lnTo>
                      <a:pt x="164" y="87"/>
                    </a:lnTo>
                    <a:lnTo>
                      <a:pt x="163" y="97"/>
                    </a:lnTo>
                    <a:lnTo>
                      <a:pt x="162" y="107"/>
                    </a:lnTo>
                    <a:lnTo>
                      <a:pt x="159" y="116"/>
                    </a:lnTo>
                    <a:lnTo>
                      <a:pt x="155" y="124"/>
                    </a:lnTo>
                    <a:lnTo>
                      <a:pt x="155" y="124"/>
                    </a:lnTo>
                    <a:lnTo>
                      <a:pt x="151" y="120"/>
                    </a:lnTo>
                    <a:lnTo>
                      <a:pt x="146" y="117"/>
                    </a:lnTo>
                    <a:lnTo>
                      <a:pt x="103" y="105"/>
                    </a:lnTo>
                    <a:lnTo>
                      <a:pt x="110" y="100"/>
                    </a:lnTo>
                    <a:lnTo>
                      <a:pt x="110" y="100"/>
                    </a:lnTo>
                    <a:lnTo>
                      <a:pt x="114" y="96"/>
                    </a:lnTo>
                    <a:lnTo>
                      <a:pt x="117" y="92"/>
                    </a:lnTo>
                    <a:lnTo>
                      <a:pt x="119" y="87"/>
                    </a:lnTo>
                    <a:lnTo>
                      <a:pt x="120" y="81"/>
                    </a:lnTo>
                    <a:lnTo>
                      <a:pt x="120" y="45"/>
                    </a:lnTo>
                    <a:lnTo>
                      <a:pt x="120" y="45"/>
                    </a:lnTo>
                    <a:lnTo>
                      <a:pt x="119" y="40"/>
                    </a:lnTo>
                    <a:lnTo>
                      <a:pt x="116" y="35"/>
                    </a:lnTo>
                    <a:lnTo>
                      <a:pt x="111" y="31"/>
                    </a:lnTo>
                    <a:lnTo>
                      <a:pt x="106" y="30"/>
                    </a:lnTo>
                    <a:lnTo>
                      <a:pt x="68" y="30"/>
                    </a:lnTo>
                    <a:lnTo>
                      <a:pt x="68" y="30"/>
                    </a:lnTo>
                    <a:lnTo>
                      <a:pt x="63" y="31"/>
                    </a:lnTo>
                    <a:lnTo>
                      <a:pt x="58" y="35"/>
                    </a:lnTo>
                    <a:lnTo>
                      <a:pt x="55" y="40"/>
                    </a:lnTo>
                    <a:lnTo>
                      <a:pt x="54" y="45"/>
                    </a:lnTo>
                    <a:lnTo>
                      <a:pt x="54" y="81"/>
                    </a:lnTo>
                    <a:lnTo>
                      <a:pt x="54" y="81"/>
                    </a:lnTo>
                    <a:lnTo>
                      <a:pt x="55" y="87"/>
                    </a:lnTo>
                    <a:lnTo>
                      <a:pt x="57" y="92"/>
                    </a:lnTo>
                    <a:lnTo>
                      <a:pt x="60" y="96"/>
                    </a:lnTo>
                    <a:lnTo>
                      <a:pt x="64" y="100"/>
                    </a:lnTo>
                    <a:lnTo>
                      <a:pt x="71" y="105"/>
                    </a:lnTo>
                    <a:lnTo>
                      <a:pt x="28" y="117"/>
                    </a:lnTo>
                    <a:lnTo>
                      <a:pt x="28" y="117"/>
                    </a:lnTo>
                    <a:lnTo>
                      <a:pt x="23" y="120"/>
                    </a:lnTo>
                    <a:lnTo>
                      <a:pt x="19" y="124"/>
                    </a:lnTo>
                    <a:lnTo>
                      <a:pt x="19" y="124"/>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6" name="Freeform 93">
                <a:extLst>
                  <a:ext uri="{FF2B5EF4-FFF2-40B4-BE49-F238E27FC236}">
                    <a16:creationId xmlns:a16="http://schemas.microsoft.com/office/drawing/2014/main" id="{2F498B51-A5E2-4F49-9E69-897302DB72F2}"/>
                  </a:ext>
                </a:extLst>
              </p:cNvPr>
              <p:cNvSpPr>
                <a:spLocks/>
              </p:cNvSpPr>
              <p:nvPr/>
            </p:nvSpPr>
            <p:spPr bwMode="auto">
              <a:xfrm>
                <a:off x="9156077" y="1481198"/>
                <a:ext cx="60722" cy="48815"/>
              </a:xfrm>
              <a:custGeom>
                <a:avLst/>
                <a:gdLst>
                  <a:gd name="T0" fmla="*/ 10 w 51"/>
                  <a:gd name="T1" fmla="*/ 36 h 41"/>
                  <a:gd name="T2" fmla="*/ 10 w 51"/>
                  <a:gd name="T3" fmla="*/ 10 h 41"/>
                  <a:gd name="T4" fmla="*/ 46 w 51"/>
                  <a:gd name="T5" fmla="*/ 10 h 41"/>
                  <a:gd name="T6" fmla="*/ 46 w 51"/>
                  <a:gd name="T7" fmla="*/ 10 h 41"/>
                  <a:gd name="T8" fmla="*/ 48 w 51"/>
                  <a:gd name="T9" fmla="*/ 10 h 41"/>
                  <a:gd name="T10" fmla="*/ 50 w 51"/>
                  <a:gd name="T11" fmla="*/ 9 h 41"/>
                  <a:gd name="T12" fmla="*/ 51 w 51"/>
                  <a:gd name="T13" fmla="*/ 7 h 41"/>
                  <a:gd name="T14" fmla="*/ 51 w 51"/>
                  <a:gd name="T15" fmla="*/ 5 h 41"/>
                  <a:gd name="T16" fmla="*/ 51 w 51"/>
                  <a:gd name="T17" fmla="*/ 5 h 41"/>
                  <a:gd name="T18" fmla="*/ 51 w 51"/>
                  <a:gd name="T19" fmla="*/ 3 h 41"/>
                  <a:gd name="T20" fmla="*/ 50 w 51"/>
                  <a:gd name="T21" fmla="*/ 1 h 41"/>
                  <a:gd name="T22" fmla="*/ 48 w 51"/>
                  <a:gd name="T23" fmla="*/ 0 h 41"/>
                  <a:gd name="T24" fmla="*/ 46 w 51"/>
                  <a:gd name="T25" fmla="*/ 0 h 41"/>
                  <a:gd name="T26" fmla="*/ 5 w 51"/>
                  <a:gd name="T27" fmla="*/ 0 h 41"/>
                  <a:gd name="T28" fmla="*/ 5 w 51"/>
                  <a:gd name="T29" fmla="*/ 0 h 41"/>
                  <a:gd name="T30" fmla="*/ 3 w 51"/>
                  <a:gd name="T31" fmla="*/ 0 h 41"/>
                  <a:gd name="T32" fmla="*/ 1 w 51"/>
                  <a:gd name="T33" fmla="*/ 1 h 41"/>
                  <a:gd name="T34" fmla="*/ 0 w 51"/>
                  <a:gd name="T35" fmla="*/ 3 h 41"/>
                  <a:gd name="T36" fmla="*/ 0 w 51"/>
                  <a:gd name="T37" fmla="*/ 5 h 41"/>
                  <a:gd name="T38" fmla="*/ 0 w 51"/>
                  <a:gd name="T39" fmla="*/ 36 h 41"/>
                  <a:gd name="T40" fmla="*/ 0 w 51"/>
                  <a:gd name="T41" fmla="*/ 36 h 41"/>
                  <a:gd name="T42" fmla="*/ 0 w 51"/>
                  <a:gd name="T43" fmla="*/ 38 h 41"/>
                  <a:gd name="T44" fmla="*/ 1 w 51"/>
                  <a:gd name="T45" fmla="*/ 40 h 41"/>
                  <a:gd name="T46" fmla="*/ 3 w 51"/>
                  <a:gd name="T47" fmla="*/ 41 h 41"/>
                  <a:gd name="T48" fmla="*/ 5 w 51"/>
                  <a:gd name="T49" fmla="*/ 41 h 41"/>
                  <a:gd name="T50" fmla="*/ 5 w 51"/>
                  <a:gd name="T51" fmla="*/ 41 h 41"/>
                  <a:gd name="T52" fmla="*/ 7 w 51"/>
                  <a:gd name="T53" fmla="*/ 41 h 41"/>
                  <a:gd name="T54" fmla="*/ 9 w 51"/>
                  <a:gd name="T55" fmla="*/ 40 h 41"/>
                  <a:gd name="T56" fmla="*/ 10 w 51"/>
                  <a:gd name="T57" fmla="*/ 38 h 41"/>
                  <a:gd name="T58" fmla="*/ 10 w 51"/>
                  <a:gd name="T59" fmla="*/ 36 h 41"/>
                  <a:gd name="T60" fmla="*/ 10 w 51"/>
                  <a:gd name="T61"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1">
                    <a:moveTo>
                      <a:pt x="10" y="36"/>
                    </a:moveTo>
                    <a:lnTo>
                      <a:pt x="10" y="10"/>
                    </a:lnTo>
                    <a:lnTo>
                      <a:pt x="46" y="10"/>
                    </a:lnTo>
                    <a:lnTo>
                      <a:pt x="46" y="10"/>
                    </a:lnTo>
                    <a:lnTo>
                      <a:pt x="48" y="10"/>
                    </a:lnTo>
                    <a:lnTo>
                      <a:pt x="50" y="9"/>
                    </a:lnTo>
                    <a:lnTo>
                      <a:pt x="51" y="7"/>
                    </a:lnTo>
                    <a:lnTo>
                      <a:pt x="51" y="5"/>
                    </a:lnTo>
                    <a:lnTo>
                      <a:pt x="51" y="5"/>
                    </a:lnTo>
                    <a:lnTo>
                      <a:pt x="51" y="3"/>
                    </a:lnTo>
                    <a:lnTo>
                      <a:pt x="50" y="1"/>
                    </a:lnTo>
                    <a:lnTo>
                      <a:pt x="48" y="0"/>
                    </a:lnTo>
                    <a:lnTo>
                      <a:pt x="46" y="0"/>
                    </a:lnTo>
                    <a:lnTo>
                      <a:pt x="5" y="0"/>
                    </a:lnTo>
                    <a:lnTo>
                      <a:pt x="5" y="0"/>
                    </a:lnTo>
                    <a:lnTo>
                      <a:pt x="3" y="0"/>
                    </a:lnTo>
                    <a:lnTo>
                      <a:pt x="1" y="1"/>
                    </a:lnTo>
                    <a:lnTo>
                      <a:pt x="0" y="3"/>
                    </a:lnTo>
                    <a:lnTo>
                      <a:pt x="0" y="5"/>
                    </a:lnTo>
                    <a:lnTo>
                      <a:pt x="0" y="36"/>
                    </a:lnTo>
                    <a:lnTo>
                      <a:pt x="0" y="36"/>
                    </a:lnTo>
                    <a:lnTo>
                      <a:pt x="0" y="38"/>
                    </a:lnTo>
                    <a:lnTo>
                      <a:pt x="1" y="40"/>
                    </a:lnTo>
                    <a:lnTo>
                      <a:pt x="3" y="41"/>
                    </a:lnTo>
                    <a:lnTo>
                      <a:pt x="5" y="41"/>
                    </a:lnTo>
                    <a:lnTo>
                      <a:pt x="5" y="41"/>
                    </a:lnTo>
                    <a:lnTo>
                      <a:pt x="7" y="41"/>
                    </a:lnTo>
                    <a:lnTo>
                      <a:pt x="9" y="40"/>
                    </a:lnTo>
                    <a:lnTo>
                      <a:pt x="10" y="38"/>
                    </a:lnTo>
                    <a:lnTo>
                      <a:pt x="10" y="36"/>
                    </a:lnTo>
                    <a:lnTo>
                      <a:pt x="10" y="36"/>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7" name="Freeform 94">
                <a:extLst>
                  <a:ext uri="{FF2B5EF4-FFF2-40B4-BE49-F238E27FC236}">
                    <a16:creationId xmlns:a16="http://schemas.microsoft.com/office/drawing/2014/main" id="{31437CB3-1FD7-4AB6-9CDD-01DF8D5FA2CA}"/>
                  </a:ext>
                </a:extLst>
              </p:cNvPr>
              <p:cNvSpPr>
                <a:spLocks/>
              </p:cNvSpPr>
              <p:nvPr/>
            </p:nvSpPr>
            <p:spPr bwMode="auto">
              <a:xfrm>
                <a:off x="9450162" y="1481198"/>
                <a:ext cx="60722" cy="48815"/>
              </a:xfrm>
              <a:custGeom>
                <a:avLst/>
                <a:gdLst>
                  <a:gd name="T0" fmla="*/ 46 w 51"/>
                  <a:gd name="T1" fmla="*/ 41 h 41"/>
                  <a:gd name="T2" fmla="*/ 46 w 51"/>
                  <a:gd name="T3" fmla="*/ 41 h 41"/>
                  <a:gd name="T4" fmla="*/ 48 w 51"/>
                  <a:gd name="T5" fmla="*/ 41 h 41"/>
                  <a:gd name="T6" fmla="*/ 50 w 51"/>
                  <a:gd name="T7" fmla="*/ 40 h 41"/>
                  <a:gd name="T8" fmla="*/ 51 w 51"/>
                  <a:gd name="T9" fmla="*/ 38 h 41"/>
                  <a:gd name="T10" fmla="*/ 51 w 51"/>
                  <a:gd name="T11" fmla="*/ 36 h 41"/>
                  <a:gd name="T12" fmla="*/ 51 w 51"/>
                  <a:gd name="T13" fmla="*/ 5 h 41"/>
                  <a:gd name="T14" fmla="*/ 51 w 51"/>
                  <a:gd name="T15" fmla="*/ 5 h 41"/>
                  <a:gd name="T16" fmla="*/ 51 w 51"/>
                  <a:gd name="T17" fmla="*/ 3 h 41"/>
                  <a:gd name="T18" fmla="*/ 50 w 51"/>
                  <a:gd name="T19" fmla="*/ 1 h 41"/>
                  <a:gd name="T20" fmla="*/ 48 w 51"/>
                  <a:gd name="T21" fmla="*/ 0 h 41"/>
                  <a:gd name="T22" fmla="*/ 46 w 51"/>
                  <a:gd name="T23" fmla="*/ 0 h 41"/>
                  <a:gd name="T24" fmla="*/ 5 w 51"/>
                  <a:gd name="T25" fmla="*/ 0 h 41"/>
                  <a:gd name="T26" fmla="*/ 5 w 51"/>
                  <a:gd name="T27" fmla="*/ 0 h 41"/>
                  <a:gd name="T28" fmla="*/ 3 w 51"/>
                  <a:gd name="T29" fmla="*/ 0 h 41"/>
                  <a:gd name="T30" fmla="*/ 1 w 51"/>
                  <a:gd name="T31" fmla="*/ 1 h 41"/>
                  <a:gd name="T32" fmla="*/ 0 w 51"/>
                  <a:gd name="T33" fmla="*/ 3 h 41"/>
                  <a:gd name="T34" fmla="*/ 0 w 51"/>
                  <a:gd name="T35" fmla="*/ 5 h 41"/>
                  <a:gd name="T36" fmla="*/ 0 w 51"/>
                  <a:gd name="T37" fmla="*/ 5 h 41"/>
                  <a:gd name="T38" fmla="*/ 0 w 51"/>
                  <a:gd name="T39" fmla="*/ 7 h 41"/>
                  <a:gd name="T40" fmla="*/ 1 w 51"/>
                  <a:gd name="T41" fmla="*/ 9 h 41"/>
                  <a:gd name="T42" fmla="*/ 3 w 51"/>
                  <a:gd name="T43" fmla="*/ 10 h 41"/>
                  <a:gd name="T44" fmla="*/ 5 w 51"/>
                  <a:gd name="T45" fmla="*/ 10 h 41"/>
                  <a:gd name="T46" fmla="*/ 41 w 51"/>
                  <a:gd name="T47" fmla="*/ 10 h 41"/>
                  <a:gd name="T48" fmla="*/ 41 w 51"/>
                  <a:gd name="T49" fmla="*/ 36 h 41"/>
                  <a:gd name="T50" fmla="*/ 41 w 51"/>
                  <a:gd name="T51" fmla="*/ 36 h 41"/>
                  <a:gd name="T52" fmla="*/ 41 w 51"/>
                  <a:gd name="T53" fmla="*/ 38 h 41"/>
                  <a:gd name="T54" fmla="*/ 42 w 51"/>
                  <a:gd name="T55" fmla="*/ 40 h 41"/>
                  <a:gd name="T56" fmla="*/ 44 w 51"/>
                  <a:gd name="T57" fmla="*/ 41 h 41"/>
                  <a:gd name="T58" fmla="*/ 46 w 51"/>
                  <a:gd name="T59" fmla="*/ 41 h 41"/>
                  <a:gd name="T60" fmla="*/ 46 w 51"/>
                  <a:gd name="T6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1">
                    <a:moveTo>
                      <a:pt x="46" y="41"/>
                    </a:moveTo>
                    <a:lnTo>
                      <a:pt x="46" y="41"/>
                    </a:lnTo>
                    <a:lnTo>
                      <a:pt x="48" y="41"/>
                    </a:lnTo>
                    <a:lnTo>
                      <a:pt x="50" y="40"/>
                    </a:lnTo>
                    <a:lnTo>
                      <a:pt x="51" y="38"/>
                    </a:lnTo>
                    <a:lnTo>
                      <a:pt x="51" y="36"/>
                    </a:lnTo>
                    <a:lnTo>
                      <a:pt x="51" y="5"/>
                    </a:lnTo>
                    <a:lnTo>
                      <a:pt x="51" y="5"/>
                    </a:lnTo>
                    <a:lnTo>
                      <a:pt x="51" y="3"/>
                    </a:lnTo>
                    <a:lnTo>
                      <a:pt x="50" y="1"/>
                    </a:lnTo>
                    <a:lnTo>
                      <a:pt x="48" y="0"/>
                    </a:lnTo>
                    <a:lnTo>
                      <a:pt x="46" y="0"/>
                    </a:lnTo>
                    <a:lnTo>
                      <a:pt x="5" y="0"/>
                    </a:lnTo>
                    <a:lnTo>
                      <a:pt x="5" y="0"/>
                    </a:lnTo>
                    <a:lnTo>
                      <a:pt x="3" y="0"/>
                    </a:lnTo>
                    <a:lnTo>
                      <a:pt x="1" y="1"/>
                    </a:lnTo>
                    <a:lnTo>
                      <a:pt x="0" y="3"/>
                    </a:lnTo>
                    <a:lnTo>
                      <a:pt x="0" y="5"/>
                    </a:lnTo>
                    <a:lnTo>
                      <a:pt x="0" y="5"/>
                    </a:lnTo>
                    <a:lnTo>
                      <a:pt x="0" y="7"/>
                    </a:lnTo>
                    <a:lnTo>
                      <a:pt x="1" y="9"/>
                    </a:lnTo>
                    <a:lnTo>
                      <a:pt x="3" y="10"/>
                    </a:lnTo>
                    <a:lnTo>
                      <a:pt x="5" y="10"/>
                    </a:lnTo>
                    <a:lnTo>
                      <a:pt x="41" y="10"/>
                    </a:lnTo>
                    <a:lnTo>
                      <a:pt x="41" y="36"/>
                    </a:lnTo>
                    <a:lnTo>
                      <a:pt x="41" y="36"/>
                    </a:lnTo>
                    <a:lnTo>
                      <a:pt x="41" y="38"/>
                    </a:lnTo>
                    <a:lnTo>
                      <a:pt x="42" y="40"/>
                    </a:lnTo>
                    <a:lnTo>
                      <a:pt x="44" y="41"/>
                    </a:lnTo>
                    <a:lnTo>
                      <a:pt x="46" y="41"/>
                    </a:lnTo>
                    <a:lnTo>
                      <a:pt x="46" y="4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8" name="Freeform 95">
                <a:extLst>
                  <a:ext uri="{FF2B5EF4-FFF2-40B4-BE49-F238E27FC236}">
                    <a16:creationId xmlns:a16="http://schemas.microsoft.com/office/drawing/2014/main" id="{8E3BC502-1044-48D1-AFB1-3103A316B545}"/>
                  </a:ext>
                </a:extLst>
              </p:cNvPr>
              <p:cNvSpPr>
                <a:spLocks/>
              </p:cNvSpPr>
              <p:nvPr/>
            </p:nvSpPr>
            <p:spPr bwMode="auto">
              <a:xfrm>
                <a:off x="9156077" y="1738373"/>
                <a:ext cx="60722" cy="48815"/>
              </a:xfrm>
              <a:custGeom>
                <a:avLst/>
                <a:gdLst>
                  <a:gd name="T0" fmla="*/ 5 w 51"/>
                  <a:gd name="T1" fmla="*/ 0 h 41"/>
                  <a:gd name="T2" fmla="*/ 5 w 51"/>
                  <a:gd name="T3" fmla="*/ 0 h 41"/>
                  <a:gd name="T4" fmla="*/ 3 w 51"/>
                  <a:gd name="T5" fmla="*/ 0 h 41"/>
                  <a:gd name="T6" fmla="*/ 1 w 51"/>
                  <a:gd name="T7" fmla="*/ 1 h 41"/>
                  <a:gd name="T8" fmla="*/ 0 w 51"/>
                  <a:gd name="T9" fmla="*/ 3 h 41"/>
                  <a:gd name="T10" fmla="*/ 0 w 51"/>
                  <a:gd name="T11" fmla="*/ 5 h 41"/>
                  <a:gd name="T12" fmla="*/ 0 w 51"/>
                  <a:gd name="T13" fmla="*/ 36 h 41"/>
                  <a:gd name="T14" fmla="*/ 0 w 51"/>
                  <a:gd name="T15" fmla="*/ 36 h 41"/>
                  <a:gd name="T16" fmla="*/ 0 w 51"/>
                  <a:gd name="T17" fmla="*/ 38 h 41"/>
                  <a:gd name="T18" fmla="*/ 1 w 51"/>
                  <a:gd name="T19" fmla="*/ 40 h 41"/>
                  <a:gd name="T20" fmla="*/ 3 w 51"/>
                  <a:gd name="T21" fmla="*/ 41 h 41"/>
                  <a:gd name="T22" fmla="*/ 5 w 51"/>
                  <a:gd name="T23" fmla="*/ 41 h 41"/>
                  <a:gd name="T24" fmla="*/ 46 w 51"/>
                  <a:gd name="T25" fmla="*/ 41 h 41"/>
                  <a:gd name="T26" fmla="*/ 46 w 51"/>
                  <a:gd name="T27" fmla="*/ 41 h 41"/>
                  <a:gd name="T28" fmla="*/ 48 w 51"/>
                  <a:gd name="T29" fmla="*/ 41 h 41"/>
                  <a:gd name="T30" fmla="*/ 50 w 51"/>
                  <a:gd name="T31" fmla="*/ 40 h 41"/>
                  <a:gd name="T32" fmla="*/ 51 w 51"/>
                  <a:gd name="T33" fmla="*/ 38 h 41"/>
                  <a:gd name="T34" fmla="*/ 51 w 51"/>
                  <a:gd name="T35" fmla="*/ 36 h 41"/>
                  <a:gd name="T36" fmla="*/ 51 w 51"/>
                  <a:gd name="T37" fmla="*/ 36 h 41"/>
                  <a:gd name="T38" fmla="*/ 51 w 51"/>
                  <a:gd name="T39" fmla="*/ 34 h 41"/>
                  <a:gd name="T40" fmla="*/ 50 w 51"/>
                  <a:gd name="T41" fmla="*/ 32 h 41"/>
                  <a:gd name="T42" fmla="*/ 48 w 51"/>
                  <a:gd name="T43" fmla="*/ 31 h 41"/>
                  <a:gd name="T44" fmla="*/ 46 w 51"/>
                  <a:gd name="T45" fmla="*/ 31 h 41"/>
                  <a:gd name="T46" fmla="*/ 10 w 51"/>
                  <a:gd name="T47" fmla="*/ 31 h 41"/>
                  <a:gd name="T48" fmla="*/ 10 w 51"/>
                  <a:gd name="T49" fmla="*/ 5 h 41"/>
                  <a:gd name="T50" fmla="*/ 10 w 51"/>
                  <a:gd name="T51" fmla="*/ 5 h 41"/>
                  <a:gd name="T52" fmla="*/ 10 w 51"/>
                  <a:gd name="T53" fmla="*/ 3 h 41"/>
                  <a:gd name="T54" fmla="*/ 9 w 51"/>
                  <a:gd name="T55" fmla="*/ 1 h 41"/>
                  <a:gd name="T56" fmla="*/ 7 w 51"/>
                  <a:gd name="T57" fmla="*/ 0 h 41"/>
                  <a:gd name="T58" fmla="*/ 5 w 51"/>
                  <a:gd name="T59" fmla="*/ 0 h 41"/>
                  <a:gd name="T60" fmla="*/ 5 w 51"/>
                  <a:gd name="T6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1">
                    <a:moveTo>
                      <a:pt x="5" y="0"/>
                    </a:moveTo>
                    <a:lnTo>
                      <a:pt x="5" y="0"/>
                    </a:lnTo>
                    <a:lnTo>
                      <a:pt x="3" y="0"/>
                    </a:lnTo>
                    <a:lnTo>
                      <a:pt x="1" y="1"/>
                    </a:lnTo>
                    <a:lnTo>
                      <a:pt x="0" y="3"/>
                    </a:lnTo>
                    <a:lnTo>
                      <a:pt x="0" y="5"/>
                    </a:lnTo>
                    <a:lnTo>
                      <a:pt x="0" y="36"/>
                    </a:lnTo>
                    <a:lnTo>
                      <a:pt x="0" y="36"/>
                    </a:lnTo>
                    <a:lnTo>
                      <a:pt x="0" y="38"/>
                    </a:lnTo>
                    <a:lnTo>
                      <a:pt x="1" y="40"/>
                    </a:lnTo>
                    <a:lnTo>
                      <a:pt x="3" y="41"/>
                    </a:lnTo>
                    <a:lnTo>
                      <a:pt x="5" y="41"/>
                    </a:lnTo>
                    <a:lnTo>
                      <a:pt x="46" y="41"/>
                    </a:lnTo>
                    <a:lnTo>
                      <a:pt x="46" y="41"/>
                    </a:lnTo>
                    <a:lnTo>
                      <a:pt x="48" y="41"/>
                    </a:lnTo>
                    <a:lnTo>
                      <a:pt x="50" y="40"/>
                    </a:lnTo>
                    <a:lnTo>
                      <a:pt x="51" y="38"/>
                    </a:lnTo>
                    <a:lnTo>
                      <a:pt x="51" y="36"/>
                    </a:lnTo>
                    <a:lnTo>
                      <a:pt x="51" y="36"/>
                    </a:lnTo>
                    <a:lnTo>
                      <a:pt x="51" y="34"/>
                    </a:lnTo>
                    <a:lnTo>
                      <a:pt x="50" y="32"/>
                    </a:lnTo>
                    <a:lnTo>
                      <a:pt x="48" y="31"/>
                    </a:lnTo>
                    <a:lnTo>
                      <a:pt x="46" y="31"/>
                    </a:lnTo>
                    <a:lnTo>
                      <a:pt x="10" y="31"/>
                    </a:lnTo>
                    <a:lnTo>
                      <a:pt x="10" y="5"/>
                    </a:lnTo>
                    <a:lnTo>
                      <a:pt x="10" y="5"/>
                    </a:lnTo>
                    <a:lnTo>
                      <a:pt x="10" y="3"/>
                    </a:lnTo>
                    <a:lnTo>
                      <a:pt x="9" y="1"/>
                    </a:lnTo>
                    <a:lnTo>
                      <a:pt x="7" y="0"/>
                    </a:lnTo>
                    <a:lnTo>
                      <a:pt x="5" y="0"/>
                    </a:lnTo>
                    <a:lnTo>
                      <a:pt x="5" y="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sp>
            <p:nvSpPr>
              <p:cNvPr id="29" name="Freeform 96">
                <a:extLst>
                  <a:ext uri="{FF2B5EF4-FFF2-40B4-BE49-F238E27FC236}">
                    <a16:creationId xmlns:a16="http://schemas.microsoft.com/office/drawing/2014/main" id="{D3CB4632-B984-42AE-AD37-EEEAECA5BCC7}"/>
                  </a:ext>
                </a:extLst>
              </p:cNvPr>
              <p:cNvSpPr>
                <a:spLocks/>
              </p:cNvSpPr>
              <p:nvPr/>
            </p:nvSpPr>
            <p:spPr bwMode="auto">
              <a:xfrm>
                <a:off x="9450162" y="1738373"/>
                <a:ext cx="60722" cy="48815"/>
              </a:xfrm>
              <a:custGeom>
                <a:avLst/>
                <a:gdLst>
                  <a:gd name="T0" fmla="*/ 46 w 51"/>
                  <a:gd name="T1" fmla="*/ 41 h 41"/>
                  <a:gd name="T2" fmla="*/ 46 w 51"/>
                  <a:gd name="T3" fmla="*/ 41 h 41"/>
                  <a:gd name="T4" fmla="*/ 48 w 51"/>
                  <a:gd name="T5" fmla="*/ 41 h 41"/>
                  <a:gd name="T6" fmla="*/ 50 w 51"/>
                  <a:gd name="T7" fmla="*/ 40 h 41"/>
                  <a:gd name="T8" fmla="*/ 51 w 51"/>
                  <a:gd name="T9" fmla="*/ 38 h 41"/>
                  <a:gd name="T10" fmla="*/ 51 w 51"/>
                  <a:gd name="T11" fmla="*/ 36 h 41"/>
                  <a:gd name="T12" fmla="*/ 51 w 51"/>
                  <a:gd name="T13" fmla="*/ 5 h 41"/>
                  <a:gd name="T14" fmla="*/ 51 w 51"/>
                  <a:gd name="T15" fmla="*/ 5 h 41"/>
                  <a:gd name="T16" fmla="*/ 51 w 51"/>
                  <a:gd name="T17" fmla="*/ 3 h 41"/>
                  <a:gd name="T18" fmla="*/ 50 w 51"/>
                  <a:gd name="T19" fmla="*/ 1 h 41"/>
                  <a:gd name="T20" fmla="*/ 48 w 51"/>
                  <a:gd name="T21" fmla="*/ 0 h 41"/>
                  <a:gd name="T22" fmla="*/ 46 w 51"/>
                  <a:gd name="T23" fmla="*/ 0 h 41"/>
                  <a:gd name="T24" fmla="*/ 46 w 51"/>
                  <a:gd name="T25" fmla="*/ 0 h 41"/>
                  <a:gd name="T26" fmla="*/ 44 w 51"/>
                  <a:gd name="T27" fmla="*/ 0 h 41"/>
                  <a:gd name="T28" fmla="*/ 42 w 51"/>
                  <a:gd name="T29" fmla="*/ 1 h 41"/>
                  <a:gd name="T30" fmla="*/ 41 w 51"/>
                  <a:gd name="T31" fmla="*/ 3 h 41"/>
                  <a:gd name="T32" fmla="*/ 41 w 51"/>
                  <a:gd name="T33" fmla="*/ 5 h 41"/>
                  <a:gd name="T34" fmla="*/ 41 w 51"/>
                  <a:gd name="T35" fmla="*/ 31 h 41"/>
                  <a:gd name="T36" fmla="*/ 5 w 51"/>
                  <a:gd name="T37" fmla="*/ 31 h 41"/>
                  <a:gd name="T38" fmla="*/ 5 w 51"/>
                  <a:gd name="T39" fmla="*/ 31 h 41"/>
                  <a:gd name="T40" fmla="*/ 3 w 51"/>
                  <a:gd name="T41" fmla="*/ 31 h 41"/>
                  <a:gd name="T42" fmla="*/ 1 w 51"/>
                  <a:gd name="T43" fmla="*/ 32 h 41"/>
                  <a:gd name="T44" fmla="*/ 0 w 51"/>
                  <a:gd name="T45" fmla="*/ 34 h 41"/>
                  <a:gd name="T46" fmla="*/ 0 w 51"/>
                  <a:gd name="T47" fmla="*/ 36 h 41"/>
                  <a:gd name="T48" fmla="*/ 0 w 51"/>
                  <a:gd name="T49" fmla="*/ 36 h 41"/>
                  <a:gd name="T50" fmla="*/ 0 w 51"/>
                  <a:gd name="T51" fmla="*/ 38 h 41"/>
                  <a:gd name="T52" fmla="*/ 1 w 51"/>
                  <a:gd name="T53" fmla="*/ 40 h 41"/>
                  <a:gd name="T54" fmla="*/ 3 w 51"/>
                  <a:gd name="T55" fmla="*/ 41 h 41"/>
                  <a:gd name="T56" fmla="*/ 5 w 51"/>
                  <a:gd name="T57" fmla="*/ 41 h 41"/>
                  <a:gd name="T58" fmla="*/ 46 w 51"/>
                  <a:gd name="T5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41">
                    <a:moveTo>
                      <a:pt x="46" y="41"/>
                    </a:moveTo>
                    <a:lnTo>
                      <a:pt x="46" y="41"/>
                    </a:lnTo>
                    <a:lnTo>
                      <a:pt x="48" y="41"/>
                    </a:lnTo>
                    <a:lnTo>
                      <a:pt x="50" y="40"/>
                    </a:lnTo>
                    <a:lnTo>
                      <a:pt x="51" y="38"/>
                    </a:lnTo>
                    <a:lnTo>
                      <a:pt x="51" y="36"/>
                    </a:lnTo>
                    <a:lnTo>
                      <a:pt x="51" y="5"/>
                    </a:lnTo>
                    <a:lnTo>
                      <a:pt x="51" y="5"/>
                    </a:lnTo>
                    <a:lnTo>
                      <a:pt x="51" y="3"/>
                    </a:lnTo>
                    <a:lnTo>
                      <a:pt x="50" y="1"/>
                    </a:lnTo>
                    <a:lnTo>
                      <a:pt x="48" y="0"/>
                    </a:lnTo>
                    <a:lnTo>
                      <a:pt x="46" y="0"/>
                    </a:lnTo>
                    <a:lnTo>
                      <a:pt x="46" y="0"/>
                    </a:lnTo>
                    <a:lnTo>
                      <a:pt x="44" y="0"/>
                    </a:lnTo>
                    <a:lnTo>
                      <a:pt x="42" y="1"/>
                    </a:lnTo>
                    <a:lnTo>
                      <a:pt x="41" y="3"/>
                    </a:lnTo>
                    <a:lnTo>
                      <a:pt x="41" y="5"/>
                    </a:lnTo>
                    <a:lnTo>
                      <a:pt x="41" y="31"/>
                    </a:lnTo>
                    <a:lnTo>
                      <a:pt x="5" y="31"/>
                    </a:lnTo>
                    <a:lnTo>
                      <a:pt x="5" y="31"/>
                    </a:lnTo>
                    <a:lnTo>
                      <a:pt x="3" y="31"/>
                    </a:lnTo>
                    <a:lnTo>
                      <a:pt x="1" y="32"/>
                    </a:lnTo>
                    <a:lnTo>
                      <a:pt x="0" y="34"/>
                    </a:lnTo>
                    <a:lnTo>
                      <a:pt x="0" y="36"/>
                    </a:lnTo>
                    <a:lnTo>
                      <a:pt x="0" y="36"/>
                    </a:lnTo>
                    <a:lnTo>
                      <a:pt x="0" y="38"/>
                    </a:lnTo>
                    <a:lnTo>
                      <a:pt x="1" y="40"/>
                    </a:lnTo>
                    <a:lnTo>
                      <a:pt x="3" y="41"/>
                    </a:lnTo>
                    <a:lnTo>
                      <a:pt x="5" y="41"/>
                    </a:lnTo>
                    <a:lnTo>
                      <a:pt x="46" y="41"/>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dirty="0"/>
              </a:p>
            </p:txBody>
          </p:sp>
        </p:grpSp>
        <p:sp>
          <p:nvSpPr>
            <p:cNvPr id="72" name="TextBox 71">
              <a:extLst>
                <a:ext uri="{FF2B5EF4-FFF2-40B4-BE49-F238E27FC236}">
                  <a16:creationId xmlns:a16="http://schemas.microsoft.com/office/drawing/2014/main" id="{C7E15A6F-38A5-4D51-9FCF-3BA1513F9DA8}"/>
                </a:ext>
              </a:extLst>
            </p:cNvPr>
            <p:cNvSpPr txBox="1"/>
            <p:nvPr/>
          </p:nvSpPr>
          <p:spPr>
            <a:xfrm>
              <a:off x="9208635" y="1332665"/>
              <a:ext cx="143046" cy="307777"/>
            </a:xfrm>
            <a:prstGeom prst="rect">
              <a:avLst/>
            </a:prstGeom>
            <a:noFill/>
          </p:spPr>
          <p:txBody>
            <a:bodyPr wrap="square" rtlCol="0">
              <a:spAutoFit/>
            </a:bodyPr>
            <a:lstStyle/>
            <a:p>
              <a:r>
                <a:rPr lang="en-US" sz="1400" dirty="0">
                  <a:solidFill>
                    <a:srgbClr val="414141"/>
                  </a:solidFill>
                </a:rPr>
                <a:t>$</a:t>
              </a:r>
            </a:p>
          </p:txBody>
        </p:sp>
      </p:grpSp>
      <p:sp>
        <p:nvSpPr>
          <p:cNvPr id="94" name="Rectangle 93">
            <a:extLst>
              <a:ext uri="{FF2B5EF4-FFF2-40B4-BE49-F238E27FC236}">
                <a16:creationId xmlns:a16="http://schemas.microsoft.com/office/drawing/2014/main" id="{2A148B9D-BBAB-4260-8CBA-BF25E696244F}"/>
              </a:ext>
            </a:extLst>
          </p:cNvPr>
          <p:cNvSpPr/>
          <p:nvPr/>
        </p:nvSpPr>
        <p:spPr>
          <a:xfrm>
            <a:off x="431505" y="709011"/>
            <a:ext cx="2372611" cy="1760936"/>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C33E5EC-055E-4ECB-9183-4F835EE0664D}"/>
              </a:ext>
            </a:extLst>
          </p:cNvPr>
          <p:cNvSpPr/>
          <p:nvPr/>
        </p:nvSpPr>
        <p:spPr>
          <a:xfrm>
            <a:off x="3214555" y="706664"/>
            <a:ext cx="2372611" cy="1760936"/>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DCB6ECA-0B76-444A-B23C-AFA6A10EC41D}"/>
              </a:ext>
            </a:extLst>
          </p:cNvPr>
          <p:cNvSpPr/>
          <p:nvPr/>
        </p:nvSpPr>
        <p:spPr>
          <a:xfrm>
            <a:off x="5964776" y="727765"/>
            <a:ext cx="2372611" cy="1760936"/>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D59C6FF-03AF-483E-9E1A-C8330F1EC418}"/>
              </a:ext>
            </a:extLst>
          </p:cNvPr>
          <p:cNvGrpSpPr/>
          <p:nvPr/>
        </p:nvGrpSpPr>
        <p:grpSpPr>
          <a:xfrm>
            <a:off x="443225" y="2631592"/>
            <a:ext cx="7905882" cy="2022461"/>
            <a:chOff x="443225" y="2631592"/>
            <a:chExt cx="7905882" cy="1782037"/>
          </a:xfrm>
        </p:grpSpPr>
        <p:sp>
          <p:nvSpPr>
            <p:cNvPr id="99" name="Rectangle 98">
              <a:extLst>
                <a:ext uri="{FF2B5EF4-FFF2-40B4-BE49-F238E27FC236}">
                  <a16:creationId xmlns:a16="http://schemas.microsoft.com/office/drawing/2014/main" id="{DD18F213-B623-4E00-9F4F-6348D12B5086}"/>
                </a:ext>
              </a:extLst>
            </p:cNvPr>
            <p:cNvSpPr/>
            <p:nvPr/>
          </p:nvSpPr>
          <p:spPr>
            <a:xfrm>
              <a:off x="443225" y="2633939"/>
              <a:ext cx="2372611" cy="1760936"/>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78ED9D3-38AB-4E7D-91AF-880B19864DCE}"/>
                </a:ext>
              </a:extLst>
            </p:cNvPr>
            <p:cNvSpPr/>
            <p:nvPr/>
          </p:nvSpPr>
          <p:spPr>
            <a:xfrm>
              <a:off x="3226275" y="2631592"/>
              <a:ext cx="2372611" cy="1760936"/>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921756D-7A70-4A99-AF06-F3A93552BA04}"/>
                </a:ext>
              </a:extLst>
            </p:cNvPr>
            <p:cNvSpPr/>
            <p:nvPr/>
          </p:nvSpPr>
          <p:spPr>
            <a:xfrm>
              <a:off x="5976496" y="2652693"/>
              <a:ext cx="2372611" cy="1760936"/>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11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9700" y="139700"/>
            <a:ext cx="3975100" cy="495300"/>
          </a:xfrm>
        </p:spPr>
        <p:txBody>
          <a:bodyPr>
            <a:noAutofit/>
          </a:bodyPr>
          <a:lstStyle/>
          <a:p>
            <a:r>
              <a:rPr lang="en-US" sz="3600">
                <a:latin typeface="IBM Plex Sans" charset="0"/>
                <a:ea typeface="IBM Plex Sans" charset="0"/>
                <a:cs typeface="IBM Plex Sans" charset="0"/>
              </a:rPr>
              <a:t>What will we solve together?</a:t>
            </a:r>
            <a:endParaRPr lang="en-US" sz="3600" dirty="0">
              <a:latin typeface="IBM Plex Sans" charset="0"/>
              <a:ea typeface="IBM Plex Sans" charset="0"/>
              <a:cs typeface="IBM Plex Sans" charset="0"/>
            </a:endParaRPr>
          </a:p>
        </p:txBody>
      </p:sp>
      <p:sp>
        <p:nvSpPr>
          <p:cNvPr id="3" name="Text Placeholder 2"/>
          <p:cNvSpPr>
            <a:spLocks noGrp="1"/>
          </p:cNvSpPr>
          <p:nvPr>
            <p:ph type="body" sz="quarter" idx="11"/>
          </p:nvPr>
        </p:nvSpPr>
        <p:spPr>
          <a:xfrm>
            <a:off x="133350" y="2086049"/>
            <a:ext cx="3048000" cy="755434"/>
          </a:xfrm>
        </p:spPr>
        <p:txBody>
          <a:bodyPr/>
          <a:lstStyle/>
          <a:p>
            <a:r>
              <a:rPr lang="en-US" dirty="0">
                <a:latin typeface="IBM Plex Sans" charset="0"/>
                <a:ea typeface="IBM Plex Sans" charset="0"/>
                <a:cs typeface="IBM Plex Sans" charset="0"/>
              </a:rPr>
              <a:t>Nitin Gaur</a:t>
            </a:r>
          </a:p>
          <a:p>
            <a:r>
              <a:rPr lang="en-US" dirty="0" err="1">
                <a:latin typeface="IBM Plex Sans" charset="0"/>
                <a:ea typeface="IBM Plex Sans" charset="0"/>
                <a:cs typeface="IBM Plex Sans" charset="0"/>
              </a:rPr>
              <a:t>ngaur@us.ibm.com</a:t>
            </a:r>
            <a:endParaRPr lang="en-US" dirty="0">
              <a:latin typeface="IBM Plex Sans" charset="0"/>
              <a:ea typeface="IBM Plex Sans" charset="0"/>
              <a:cs typeface="IBM Plex Sans" charset="0"/>
            </a:endParaRPr>
          </a:p>
        </p:txBody>
      </p:sp>
    </p:spTree>
    <p:extLst>
      <p:ext uri="{BB962C8B-B14F-4D97-AF65-F5344CB8AC3E}">
        <p14:creationId xmlns:p14="http://schemas.microsoft.com/office/powerpoint/2010/main" val="176691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14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729" y="273056"/>
            <a:ext cx="3789045" cy="3068150"/>
          </a:xfrm>
        </p:spPr>
        <p:txBody>
          <a:bodyPr>
            <a:noAutofit/>
          </a:bodyPr>
          <a:lstStyle/>
          <a:p>
            <a:pPr>
              <a:spcBef>
                <a:spcPts val="0"/>
              </a:spcBef>
            </a:pPr>
            <a:r>
              <a:rPr lang="en-US" sz="3200" b="1" dirty="0">
                <a:solidFill>
                  <a:schemeClr val="tx1"/>
                </a:solidFill>
                <a:latin typeface="IBM Plex Sans" charset="0"/>
                <a:ea typeface="IBM Plex Sans" charset="0"/>
                <a:cs typeface="IBM Plex Sans" charset="0"/>
              </a:rPr>
              <a:t>We believe by</a:t>
            </a:r>
            <a:r>
              <a:rPr lang="is-IS" sz="3200" b="1" dirty="0">
                <a:solidFill>
                  <a:schemeClr val="tx1"/>
                </a:solidFill>
                <a:latin typeface="IBM Plex Sans" charset="0"/>
                <a:ea typeface="IBM Plex Sans" charset="0"/>
                <a:cs typeface="IBM Plex Sans" charset="0"/>
              </a:rPr>
              <a:t> </a:t>
            </a:r>
            <a:r>
              <a:rPr lang="en-US" sz="3200" b="1" dirty="0">
                <a:solidFill>
                  <a:schemeClr val="tx1"/>
                </a:solidFill>
                <a:latin typeface="IBM Plex Sans" charset="0"/>
                <a:ea typeface="IBM Plex Sans" charset="0"/>
                <a:cs typeface="IBM Plex Sans" charset="0"/>
              </a:rPr>
              <a:t>strengthening our trust, we are empowered to change the world.</a:t>
            </a:r>
          </a:p>
          <a:p>
            <a:endParaRPr lang="en-US" sz="1600" b="1" dirty="0">
              <a:solidFill>
                <a:schemeClr val="tx1"/>
              </a:solidFill>
              <a:latin typeface="IBM Plex Sans" charset="0"/>
              <a:ea typeface="IBM Plex Sans" charset="0"/>
              <a:cs typeface="IBM Plex Sans" charset="0"/>
            </a:endParaRPr>
          </a:p>
          <a:p>
            <a:endParaRPr lang="en-US" sz="1600" b="1" dirty="0">
              <a:solidFill>
                <a:schemeClr val="tx1"/>
              </a:solidFill>
              <a:latin typeface="IBM Plex Sans" charset="0"/>
              <a:ea typeface="IBM Plex Sans" charset="0"/>
              <a:cs typeface="IBM Plex Sans" charset="0"/>
            </a:endParaRPr>
          </a:p>
          <a:p>
            <a:endParaRPr lang="en-US" sz="1100" b="1" dirty="0">
              <a:solidFill>
                <a:schemeClr val="tx1"/>
              </a:solidFill>
              <a:latin typeface="IBM Plex Sans" charset="0"/>
              <a:ea typeface="IBM Plex Sans" charset="0"/>
              <a:cs typeface="IBM Plex Sans" charset="0"/>
            </a:endParaRPr>
          </a:p>
          <a:p>
            <a:pPr>
              <a:spcBef>
                <a:spcPts val="0"/>
              </a:spcBef>
            </a:pPr>
            <a:r>
              <a:rPr lang="en-US" sz="3200" b="1" dirty="0">
                <a:latin typeface="IBM Plex Sans" charset="0"/>
                <a:ea typeface="IBM Plex Sans" charset="0"/>
                <a:cs typeface="IBM Plex Sans" charset="0"/>
              </a:rPr>
              <a:t>What will we </a:t>
            </a:r>
          </a:p>
          <a:p>
            <a:pPr>
              <a:spcBef>
                <a:spcPts val="0"/>
              </a:spcBef>
            </a:pPr>
            <a:r>
              <a:rPr lang="en-US" sz="3200" b="1" dirty="0">
                <a:latin typeface="IBM Plex Sans" charset="0"/>
                <a:ea typeface="IBM Plex Sans" charset="0"/>
                <a:cs typeface="IBM Plex Sans" charset="0"/>
              </a:rPr>
              <a:t>solve together?</a:t>
            </a:r>
          </a:p>
        </p:txBody>
      </p:sp>
      <p:pic>
        <p:nvPicPr>
          <p:cNvPr id="6" name="Content Placeholder 5"/>
          <p:cNvPicPr>
            <a:picLocks noGrp="1" noChangeAspect="1"/>
          </p:cNvPicPr>
          <p:nvPr>
            <p:ph sz="quarter" idx="24"/>
          </p:nvPr>
        </p:nvPicPr>
        <p:blipFill>
          <a:blip r:embed="rId3" cstate="print">
            <a:extLst>
              <a:ext uri="{28A0092B-C50C-407E-A947-70E740481C1C}">
                <a14:useLocalDpi xmlns:a14="http://schemas.microsoft.com/office/drawing/2010/main"/>
              </a:ext>
            </a:extLst>
          </a:blip>
          <a:stretch>
            <a:fillRect/>
          </a:stretch>
        </p:blipFill>
        <p:spPr>
          <a:xfrm>
            <a:off x="4086225" y="390074"/>
            <a:ext cx="1495425" cy="1220102"/>
          </a:xfrm>
        </p:spPr>
      </p:pic>
      <p:pic>
        <p:nvPicPr>
          <p:cNvPr id="7" name="Content Placeholder 6"/>
          <p:cNvPicPr>
            <a:picLocks noGrp="1" noChangeAspect="1"/>
          </p:cNvPicPr>
          <p:nvPr>
            <p:ph sz="quarter" idx="25"/>
          </p:nvPr>
        </p:nvPicPr>
        <p:blipFill>
          <a:blip r:embed="rId4" cstate="print">
            <a:extLst>
              <a:ext uri="{28A0092B-C50C-407E-A947-70E740481C1C}">
                <a14:useLocalDpi xmlns:a14="http://schemas.microsoft.com/office/drawing/2010/main"/>
              </a:ext>
            </a:extLst>
          </a:blip>
          <a:stretch>
            <a:fillRect/>
          </a:stretch>
        </p:blipFill>
        <p:spPr>
          <a:xfrm>
            <a:off x="5773738" y="2082631"/>
            <a:ext cx="1495425" cy="998876"/>
          </a:xfrm>
        </p:spPr>
      </p:pic>
      <p:pic>
        <p:nvPicPr>
          <p:cNvPr id="8" name="Content Placeholder 7"/>
          <p:cNvPicPr>
            <a:picLocks noGrp="1" noChangeAspect="1"/>
          </p:cNvPicPr>
          <p:nvPr>
            <p:ph sz="quarter" idx="27"/>
          </p:nvPr>
        </p:nvPicPr>
        <p:blipFill>
          <a:blip r:embed="rId5" cstate="print">
            <a:extLst>
              <a:ext uri="{28A0092B-C50C-407E-A947-70E740481C1C}">
                <a14:useLocalDpi xmlns:a14="http://schemas.microsoft.com/office/drawing/2010/main"/>
              </a:ext>
            </a:extLst>
          </a:blip>
          <a:stretch>
            <a:fillRect/>
          </a:stretch>
        </p:blipFill>
        <p:spPr>
          <a:xfrm>
            <a:off x="7461250" y="3684046"/>
            <a:ext cx="1495425" cy="998033"/>
          </a:xfrm>
        </p:spPr>
      </p:pic>
    </p:spTree>
    <p:extLst>
      <p:ext uri="{BB962C8B-B14F-4D97-AF65-F5344CB8AC3E}">
        <p14:creationId xmlns:p14="http://schemas.microsoft.com/office/powerpoint/2010/main" val="62537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45606" y="-1"/>
            <a:ext cx="4587385" cy="5143501"/>
          </a:xfrm>
          <a:prstGeom prst="rect">
            <a:avLst/>
          </a:prstGeom>
        </p:spPr>
      </p:pic>
      <p:pic>
        <p:nvPicPr>
          <p:cNvPr id="11" name="Picture 10" descr="bkgd9.png"/>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l="50239"/>
          <a:stretch/>
        </p:blipFill>
        <p:spPr>
          <a:xfrm>
            <a:off x="0" y="0"/>
            <a:ext cx="4550168" cy="5143500"/>
          </a:xfrm>
          <a:prstGeom prst="rect">
            <a:avLst/>
          </a:prstGeom>
        </p:spPr>
      </p:pic>
      <p:sp>
        <p:nvSpPr>
          <p:cNvPr id="12" name="Text Placeholder 1"/>
          <p:cNvSpPr txBox="1">
            <a:spLocks/>
          </p:cNvSpPr>
          <p:nvPr/>
        </p:nvSpPr>
        <p:spPr>
          <a:xfrm>
            <a:off x="224058" y="275559"/>
            <a:ext cx="4347942" cy="233371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kern="1200">
                <a:ln>
                  <a:noFill/>
                </a:ln>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8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4000" b="1" dirty="0">
                <a:solidFill>
                  <a:schemeClr val="bg1"/>
                </a:solidFill>
                <a:latin typeface="IBM Plex Sans" charset="0"/>
                <a:ea typeface="IBM Plex Sans" charset="0"/>
                <a:cs typeface="IBM Plex Sans" charset="0"/>
                <a:sym typeface="Helvetica Neue Light"/>
              </a:rPr>
              <a:t>We’re entering a new era. </a:t>
            </a:r>
          </a:p>
          <a:p>
            <a:pPr>
              <a:lnSpc>
                <a:spcPct val="90000"/>
              </a:lnSpc>
            </a:pPr>
            <a:endParaRPr lang="en-US" altLang="en-US" sz="4000" b="1" dirty="0">
              <a:solidFill>
                <a:schemeClr val="bg1"/>
              </a:solidFill>
              <a:latin typeface="IBM Plex Sans" charset="0"/>
              <a:ea typeface="IBM Plex Sans" charset="0"/>
              <a:cs typeface="IBM Plex Sans" charset="0"/>
              <a:sym typeface="Helvetica Neue Light"/>
            </a:endParaRPr>
          </a:p>
          <a:p>
            <a:pPr>
              <a:lnSpc>
                <a:spcPct val="90000"/>
              </a:lnSpc>
            </a:pPr>
            <a:r>
              <a:rPr lang="en-US" altLang="en-US" sz="4000" b="1" dirty="0">
                <a:solidFill>
                  <a:schemeClr val="bg1"/>
                </a:solidFill>
                <a:latin typeface="IBM Plex Sans" charset="0"/>
                <a:ea typeface="IBM Plex Sans" charset="0"/>
                <a:cs typeface="IBM Plex Sans" charset="0"/>
                <a:sym typeface="Helvetica Neue Light"/>
              </a:rPr>
              <a:t>But old problems are still slowing us down.</a:t>
            </a:r>
            <a:endParaRPr lang="en-US" sz="4000" b="1" dirty="0">
              <a:solidFill>
                <a:schemeClr val="bg1"/>
              </a:solidFill>
              <a:latin typeface="IBM Plex Sans" charset="0"/>
              <a:ea typeface="IBM Plex Sans" charset="0"/>
              <a:cs typeface="IBM Plex Sans" charset="0"/>
            </a:endParaRPr>
          </a:p>
        </p:txBody>
      </p:sp>
      <p:sp>
        <p:nvSpPr>
          <p:cNvPr id="24" name="Rectangle 23"/>
          <p:cNvSpPr/>
          <p:nvPr/>
        </p:nvSpPr>
        <p:spPr>
          <a:xfrm>
            <a:off x="4946107" y="461589"/>
            <a:ext cx="3773140" cy="1323439"/>
          </a:xfrm>
          <a:prstGeom prst="rect">
            <a:avLst/>
          </a:prstGeom>
        </p:spPr>
        <p:txBody>
          <a:bodyPr wrap="square">
            <a:spAutoFit/>
          </a:bodyPr>
          <a:lstStyle/>
          <a:p>
            <a:pPr defTabSz="457189">
              <a:defRPr/>
            </a:pPr>
            <a:r>
              <a:rPr lang="en-US" sz="1600" b="1" dirty="0">
                <a:solidFill>
                  <a:srgbClr val="0064FF"/>
                </a:solidFill>
                <a:latin typeface="IBM Plex Sans" charset="0"/>
                <a:ea typeface="IBM Plex Sans" charset="0"/>
                <a:cs typeface="IBM Plex Sans" charset="0"/>
              </a:rPr>
              <a:t>TRUST DISRUPTION</a:t>
            </a:r>
          </a:p>
          <a:p>
            <a:pPr lvl="0">
              <a:buClr>
                <a:schemeClr val="lt2"/>
              </a:buClr>
              <a:buSzPct val="25000"/>
              <a:defRPr/>
            </a:pPr>
            <a:r>
              <a:rPr lang="en-US" sz="1600" dirty="0">
                <a:solidFill>
                  <a:schemeClr val="tx1">
                    <a:lumMod val="50000"/>
                    <a:lumOff val="50000"/>
                  </a:schemeClr>
                </a:solidFill>
                <a:latin typeface="IBM Plex Sans" charset="0"/>
                <a:ea typeface="IBM Plex Sans" charset="0"/>
                <a:cs typeface="IBM Plex Sans" charset="0"/>
                <a:sym typeface="Arial"/>
              </a:rPr>
              <a:t>the digital economy has made trust more important than ever—but also more difficult to establish </a:t>
            </a:r>
          </a:p>
          <a:p>
            <a:pPr defTabSz="457189">
              <a:defRPr/>
            </a:pPr>
            <a:r>
              <a:rPr lang="en-US" sz="1600" dirty="0">
                <a:solidFill>
                  <a:srgbClr val="FFFFFF"/>
                </a:solidFill>
                <a:latin typeface="IBM Plex Sans" charset="0"/>
                <a:ea typeface="IBM Plex Sans" charset="0"/>
                <a:cs typeface="IBM Plex Sans" charset="0"/>
              </a:rPr>
              <a:t> </a:t>
            </a:r>
          </a:p>
        </p:txBody>
      </p:sp>
      <p:cxnSp>
        <p:nvCxnSpPr>
          <p:cNvPr id="28" name="Straight Connector 27"/>
          <p:cNvCxnSpPr/>
          <p:nvPr/>
        </p:nvCxnSpPr>
        <p:spPr>
          <a:xfrm flipH="1">
            <a:off x="5037592" y="1577147"/>
            <a:ext cx="2743200" cy="0"/>
          </a:xfrm>
          <a:prstGeom prst="line">
            <a:avLst/>
          </a:prstGeom>
          <a:ln w="12700">
            <a:solidFill>
              <a:srgbClr val="D8D8D8"/>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4946107" y="1877484"/>
            <a:ext cx="3773348" cy="1077218"/>
          </a:xfrm>
          <a:prstGeom prst="rect">
            <a:avLst/>
          </a:prstGeom>
        </p:spPr>
        <p:txBody>
          <a:bodyPr wrap="square">
            <a:spAutoFit/>
          </a:bodyPr>
          <a:lstStyle/>
          <a:p>
            <a:pPr defTabSz="457189">
              <a:defRPr/>
            </a:pPr>
            <a:r>
              <a:rPr lang="en-US" sz="1600" b="1" dirty="0">
                <a:solidFill>
                  <a:srgbClr val="0064FF"/>
                </a:solidFill>
                <a:latin typeface="IBM Plex Sans" charset="0"/>
                <a:ea typeface="IBM Plex Sans" charset="0"/>
                <a:cs typeface="IBM Plex Sans" charset="0"/>
              </a:rPr>
              <a:t>DATA DISRUPTION</a:t>
            </a:r>
            <a:endParaRPr lang="en-US" sz="1600" dirty="0">
              <a:solidFill>
                <a:srgbClr val="0064FF"/>
              </a:solidFill>
              <a:latin typeface="IBM Plex Sans" charset="0"/>
              <a:ea typeface="IBM Plex Sans" charset="0"/>
              <a:cs typeface="IBM Plex Sans" charset="0"/>
            </a:endParaRPr>
          </a:p>
          <a:p>
            <a:pPr defTabSz="457189">
              <a:defRPr/>
            </a:pPr>
            <a:r>
              <a:rPr lang="en-US" sz="1600" dirty="0">
                <a:solidFill>
                  <a:schemeClr val="tx1">
                    <a:lumMod val="50000"/>
                    <a:lumOff val="50000"/>
                  </a:schemeClr>
                </a:solidFill>
                <a:latin typeface="IBM Plex Sans" charset="0"/>
                <a:ea typeface="IBM Plex Sans" charset="0"/>
                <a:cs typeface="IBM Plex Sans" charset="0"/>
              </a:rPr>
              <a:t>by not capitalizing on insights uncovered from the world’s next natural resource -- their data. </a:t>
            </a:r>
            <a:endParaRPr lang="en-US" b="1" dirty="0">
              <a:solidFill>
                <a:srgbClr val="5FC8F1"/>
              </a:solidFill>
              <a:latin typeface="IBM Plex Sans" charset="0"/>
              <a:ea typeface="IBM Plex Sans" charset="0"/>
              <a:cs typeface="IBM Plex Sans" charset="0"/>
            </a:endParaRPr>
          </a:p>
        </p:txBody>
      </p:sp>
      <p:pic>
        <p:nvPicPr>
          <p:cNvPr id="35" name="Picture 34" descr="BlockchainLogo_DarkGray.eps"/>
          <p:cNvPicPr>
            <a:picLocks noChangeAspect="1"/>
          </p:cNvPicPr>
          <p:nvPr/>
        </p:nvPicPr>
        <p:blipFill>
          <a:blip r:embed="rId6" cstate="print">
            <a:lum bright="100000"/>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37" name="Picture 36" descr="IBMLogo_White.eps"/>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cxnSp>
        <p:nvCxnSpPr>
          <p:cNvPr id="17" name="Straight Connector 16"/>
          <p:cNvCxnSpPr/>
          <p:nvPr/>
        </p:nvCxnSpPr>
        <p:spPr>
          <a:xfrm flipH="1">
            <a:off x="5037592" y="3192710"/>
            <a:ext cx="2743200" cy="0"/>
          </a:xfrm>
          <a:prstGeom prst="line">
            <a:avLst/>
          </a:prstGeom>
          <a:ln w="12700">
            <a:solidFill>
              <a:srgbClr val="D8D8D8"/>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946107" y="3514247"/>
            <a:ext cx="3565003" cy="1077218"/>
          </a:xfrm>
          <a:prstGeom prst="rect">
            <a:avLst/>
          </a:prstGeom>
        </p:spPr>
        <p:txBody>
          <a:bodyPr wrap="square">
            <a:spAutoFit/>
          </a:bodyPr>
          <a:lstStyle/>
          <a:p>
            <a:pPr defTabSz="457189">
              <a:defRPr/>
            </a:pPr>
            <a:r>
              <a:rPr lang="en-US" sz="1600" b="1" dirty="0">
                <a:solidFill>
                  <a:srgbClr val="0064FF"/>
                </a:solidFill>
                <a:latin typeface="IBM Plex Sans" charset="0"/>
                <a:ea typeface="IBM Plex Sans" charset="0"/>
                <a:cs typeface="IBM Plex Sans" charset="0"/>
              </a:rPr>
              <a:t>BUSINESS DISRUPTION</a:t>
            </a:r>
          </a:p>
          <a:p>
            <a:pPr fontAlgn="t"/>
            <a:r>
              <a:rPr lang="en-US" sz="1600" dirty="0">
                <a:solidFill>
                  <a:schemeClr val="tx1">
                    <a:lumMod val="50000"/>
                    <a:lumOff val="50000"/>
                  </a:schemeClr>
                </a:solidFill>
                <a:latin typeface="IBM Plex Sans" charset="0"/>
                <a:ea typeface="IBM Plex Sans" charset="0"/>
                <a:cs typeface="IBM Plex Sans" charset="0"/>
              </a:rPr>
              <a:t>is coming from all around, to achieve future growth collaboration with new kinds of partners will be required. </a:t>
            </a:r>
          </a:p>
        </p:txBody>
      </p:sp>
    </p:spTree>
    <p:extLst>
      <p:ext uri="{BB962C8B-B14F-4D97-AF65-F5344CB8AC3E}">
        <p14:creationId xmlns:p14="http://schemas.microsoft.com/office/powerpoint/2010/main" val="291819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3090B-3175-442A-A1F8-144D0CCCCC32}"/>
              </a:ext>
            </a:extLst>
          </p:cNvPr>
          <p:cNvPicPr>
            <a:picLocks noChangeAspect="1"/>
          </p:cNvPicPr>
          <p:nvPr/>
        </p:nvPicPr>
        <p:blipFill>
          <a:blip r:embed="rId2"/>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9EE4FDC3-800F-4847-BE17-8455B569F367}"/>
              </a:ext>
            </a:extLst>
          </p:cNvPr>
          <p:cNvSpPr/>
          <p:nvPr/>
        </p:nvSpPr>
        <p:spPr>
          <a:xfrm>
            <a:off x="0" y="0"/>
            <a:ext cx="9144000" cy="5143500"/>
          </a:xfrm>
          <a:prstGeom prst="rect">
            <a:avLst/>
          </a:prstGeom>
          <a:solidFill>
            <a:srgbClr val="000000">
              <a:alpha val="6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lockchainLogo_White.eps">
            <a:extLst>
              <a:ext uri="{FF2B5EF4-FFF2-40B4-BE49-F238E27FC236}">
                <a16:creationId xmlns:a16="http://schemas.microsoft.com/office/drawing/2014/main" id="{3B54C02E-2A1A-4D99-8F79-F5033C37B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a:extLst>
              <a:ext uri="{FF2B5EF4-FFF2-40B4-BE49-F238E27FC236}">
                <a16:creationId xmlns:a16="http://schemas.microsoft.com/office/drawing/2014/main" id="{C2690B4F-10AE-4C85-951C-F664E4F20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11" name="Picture 10" descr="BLOCKCHAIN4_MARK_BLUE.png">
            <a:extLst>
              <a:ext uri="{FF2B5EF4-FFF2-40B4-BE49-F238E27FC236}">
                <a16:creationId xmlns:a16="http://schemas.microsoft.com/office/drawing/2014/main" id="{A05E0264-68A0-4071-926B-15D89B9F18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a:extLst>
              <a:ext uri="{FF2B5EF4-FFF2-40B4-BE49-F238E27FC236}">
                <a16:creationId xmlns:a16="http://schemas.microsoft.com/office/drawing/2014/main" id="{9DF0B15A-AC9B-4596-A8DA-75F99D9ABEA0}"/>
              </a:ext>
            </a:extLst>
          </p:cNvPr>
          <p:cNvSpPr txBox="1"/>
          <p:nvPr/>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4</a:t>
            </a:fld>
            <a:endParaRPr lang="en-US" sz="900" dirty="0">
              <a:solidFill>
                <a:schemeClr val="accent3"/>
              </a:solidFill>
            </a:endParaRPr>
          </a:p>
        </p:txBody>
      </p:sp>
      <p:sp>
        <p:nvSpPr>
          <p:cNvPr id="13" name="TextBox 12">
            <a:extLst>
              <a:ext uri="{FF2B5EF4-FFF2-40B4-BE49-F238E27FC236}">
                <a16:creationId xmlns:a16="http://schemas.microsoft.com/office/drawing/2014/main" id="{E53C3A77-77B1-4C4F-BDA8-B3A467AFFFCF}"/>
              </a:ext>
            </a:extLst>
          </p:cNvPr>
          <p:cNvSpPr txBox="1"/>
          <p:nvPr/>
        </p:nvSpPr>
        <p:spPr>
          <a:xfrm>
            <a:off x="400928" y="324579"/>
            <a:ext cx="5725551" cy="553998"/>
          </a:xfrm>
          <a:prstGeom prst="rect">
            <a:avLst/>
          </a:prstGeom>
          <a:noFill/>
        </p:spPr>
        <p:txBody>
          <a:bodyPr wrap="square" rtlCol="0">
            <a:spAutoFit/>
          </a:bodyPr>
          <a:lstStyle/>
          <a:p>
            <a:r>
              <a:rPr lang="en-US" sz="3000" dirty="0">
                <a:solidFill>
                  <a:schemeClr val="bg1"/>
                </a:solidFill>
              </a:rPr>
              <a:t>Blockchain and Digital Money</a:t>
            </a:r>
          </a:p>
        </p:txBody>
      </p:sp>
      <p:sp>
        <p:nvSpPr>
          <p:cNvPr id="14" name="Text Placeholder 6">
            <a:extLst>
              <a:ext uri="{FF2B5EF4-FFF2-40B4-BE49-F238E27FC236}">
                <a16:creationId xmlns:a16="http://schemas.microsoft.com/office/drawing/2014/main" id="{DD46935E-8A0A-4149-87DC-AF077B2DAB05}"/>
              </a:ext>
            </a:extLst>
          </p:cNvPr>
          <p:cNvSpPr txBox="1">
            <a:spLocks/>
          </p:cNvSpPr>
          <p:nvPr/>
        </p:nvSpPr>
        <p:spPr>
          <a:xfrm>
            <a:off x="2106317" y="2497595"/>
            <a:ext cx="1701873" cy="47288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kern="1200">
                <a:ln>
                  <a:noFill/>
                </a:ln>
                <a:solidFill>
                  <a:srgbClr val="0064FF"/>
                </a:solidFill>
                <a:latin typeface="Arial"/>
                <a:ea typeface="+mn-ea"/>
                <a:cs typeface="Arial"/>
              </a:defRPr>
            </a:lvl1pPr>
            <a:lvl2pPr marL="742950" indent="-28575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
              </a:spcBef>
            </a:pPr>
            <a:r>
              <a:rPr lang="en-US" sz="3800" dirty="0">
                <a:solidFill>
                  <a:srgbClr val="FFC000"/>
                </a:solidFill>
                <a:latin typeface="+mn-lt"/>
              </a:rPr>
              <a:t>Trust</a:t>
            </a:r>
          </a:p>
        </p:txBody>
      </p:sp>
      <p:sp>
        <p:nvSpPr>
          <p:cNvPr id="15" name="Text Placeholder 6">
            <a:extLst>
              <a:ext uri="{FF2B5EF4-FFF2-40B4-BE49-F238E27FC236}">
                <a16:creationId xmlns:a16="http://schemas.microsoft.com/office/drawing/2014/main" id="{9CDBFA3B-E2D2-4423-A7E0-E0C79F54167C}"/>
              </a:ext>
            </a:extLst>
          </p:cNvPr>
          <p:cNvSpPr txBox="1">
            <a:spLocks/>
          </p:cNvSpPr>
          <p:nvPr/>
        </p:nvSpPr>
        <p:spPr>
          <a:xfrm>
            <a:off x="400928" y="1918106"/>
            <a:ext cx="1701873" cy="55665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kern="1200">
                <a:ln>
                  <a:noFill/>
                </a:ln>
                <a:solidFill>
                  <a:srgbClr val="0064FF"/>
                </a:solidFill>
                <a:latin typeface="Arial"/>
                <a:ea typeface="+mn-ea"/>
                <a:cs typeface="Arial"/>
              </a:defRPr>
            </a:lvl1pPr>
            <a:lvl2pPr marL="742950" indent="-28575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
              </a:spcBef>
            </a:pPr>
            <a:r>
              <a:rPr lang="en-US" sz="3800" dirty="0">
                <a:solidFill>
                  <a:srgbClr val="FFC000"/>
                </a:solidFill>
                <a:latin typeface="+mn-lt"/>
              </a:rPr>
              <a:t>Time</a:t>
            </a:r>
          </a:p>
        </p:txBody>
      </p:sp>
      <p:sp>
        <p:nvSpPr>
          <p:cNvPr id="17" name="Text Placeholder 6">
            <a:extLst>
              <a:ext uri="{FF2B5EF4-FFF2-40B4-BE49-F238E27FC236}">
                <a16:creationId xmlns:a16="http://schemas.microsoft.com/office/drawing/2014/main" id="{641E2753-3727-4BCC-9BEE-AD20E96AE1FF}"/>
              </a:ext>
            </a:extLst>
          </p:cNvPr>
          <p:cNvSpPr txBox="1">
            <a:spLocks/>
          </p:cNvSpPr>
          <p:nvPr/>
        </p:nvSpPr>
        <p:spPr>
          <a:xfrm>
            <a:off x="1554318" y="2029943"/>
            <a:ext cx="1040694" cy="55392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kern="1200">
                <a:ln>
                  <a:noFill/>
                </a:ln>
                <a:solidFill>
                  <a:srgbClr val="0064FF"/>
                </a:solidFill>
                <a:latin typeface="Arial"/>
                <a:ea typeface="+mn-ea"/>
                <a:cs typeface="Arial"/>
              </a:defRPr>
            </a:lvl1pPr>
            <a:lvl2pPr marL="742950" indent="-28575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12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200"/>
              </a:spcBef>
            </a:pPr>
            <a:r>
              <a:rPr lang="en-US" sz="4800" dirty="0">
                <a:solidFill>
                  <a:srgbClr val="FFC000"/>
                </a:solidFill>
                <a:latin typeface="+mn-lt"/>
              </a:rPr>
              <a:t>&amp;</a:t>
            </a:r>
          </a:p>
        </p:txBody>
      </p:sp>
    </p:spTree>
    <p:extLst>
      <p:ext uri="{BB962C8B-B14F-4D97-AF65-F5344CB8AC3E}">
        <p14:creationId xmlns:p14="http://schemas.microsoft.com/office/powerpoint/2010/main" val="119541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6EF9F23D-791E-409D-95A1-EBA07366B9BF}"/>
              </a:ext>
            </a:extLst>
          </p:cNvPr>
          <p:cNvSpPr/>
          <p:nvPr/>
        </p:nvSpPr>
        <p:spPr>
          <a:xfrm>
            <a:off x="0" y="0"/>
            <a:ext cx="9144000" cy="1075662"/>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2C96C2DA-6AB9-4317-9DF3-0451A0AFD0F2}"/>
              </a:ext>
            </a:extLst>
          </p:cNvPr>
          <p:cNvSpPr>
            <a:spLocks noGrp="1"/>
          </p:cNvSpPr>
          <p:nvPr>
            <p:ph type="body" sz="quarter" idx="13"/>
          </p:nvPr>
        </p:nvSpPr>
        <p:spPr/>
        <p:txBody>
          <a:bodyPr/>
          <a:lstStyle/>
          <a:p>
            <a:r>
              <a:rPr lang="en-US" dirty="0">
                <a:solidFill>
                  <a:schemeClr val="bg2"/>
                </a:solidFill>
                <a:latin typeface="IBM Plex Sans" charset="0"/>
                <a:ea typeface="IBM Plex Sans" charset="0"/>
                <a:cs typeface="IBM Plex Sans" charset="0"/>
              </a:rPr>
              <a:t>Blockchain use cases are emerging in every industry</a:t>
            </a:r>
          </a:p>
        </p:txBody>
      </p:sp>
      <p:graphicFrame>
        <p:nvGraphicFramePr>
          <p:cNvPr id="3" name="Table 2">
            <a:extLst>
              <a:ext uri="{FF2B5EF4-FFF2-40B4-BE49-F238E27FC236}">
                <a16:creationId xmlns:a16="http://schemas.microsoft.com/office/drawing/2014/main" id="{11B1E22F-E243-4B93-83C7-1670BA686F84}"/>
              </a:ext>
            </a:extLst>
          </p:cNvPr>
          <p:cNvGraphicFramePr>
            <a:graphicFrameLocks noGrp="1"/>
          </p:cNvGraphicFramePr>
          <p:nvPr/>
        </p:nvGraphicFramePr>
        <p:xfrm>
          <a:off x="161925" y="1293650"/>
          <a:ext cx="8705411" cy="1554480"/>
        </p:xfrm>
        <a:graphic>
          <a:graphicData uri="http://schemas.openxmlformats.org/drawingml/2006/table">
            <a:tbl>
              <a:tblPr firstRow="1" bandRow="1">
                <a:tableStyleId>{5C22544A-7EE6-4342-B048-85BDC9FD1C3A}</a:tableStyleId>
              </a:tblPr>
              <a:tblGrid>
                <a:gridCol w="2267681">
                  <a:extLst>
                    <a:ext uri="{9D8B030D-6E8A-4147-A177-3AD203B41FA5}">
                      <a16:colId xmlns:a16="http://schemas.microsoft.com/office/drawing/2014/main" val="1565062881"/>
                    </a:ext>
                  </a:extLst>
                </a:gridCol>
                <a:gridCol w="2069710">
                  <a:extLst>
                    <a:ext uri="{9D8B030D-6E8A-4147-A177-3AD203B41FA5}">
                      <a16:colId xmlns:a16="http://schemas.microsoft.com/office/drawing/2014/main" val="1676289372"/>
                    </a:ext>
                  </a:extLst>
                </a:gridCol>
                <a:gridCol w="2267244">
                  <a:extLst>
                    <a:ext uri="{9D8B030D-6E8A-4147-A177-3AD203B41FA5}">
                      <a16:colId xmlns:a16="http://schemas.microsoft.com/office/drawing/2014/main" val="1429194553"/>
                    </a:ext>
                  </a:extLst>
                </a:gridCol>
                <a:gridCol w="2100776">
                  <a:extLst>
                    <a:ext uri="{9D8B030D-6E8A-4147-A177-3AD203B41FA5}">
                      <a16:colId xmlns:a16="http://schemas.microsoft.com/office/drawing/2014/main" val="1611686439"/>
                    </a:ext>
                  </a:extLst>
                </a:gridCol>
              </a:tblGrid>
              <a:tr h="370840">
                <a:tc>
                  <a:txBody>
                    <a:bodyPr/>
                    <a:lstStyle/>
                    <a:p>
                      <a:pPr marL="569913" indent="0" algn="l"/>
                      <a:r>
                        <a:rPr lang="en-US" sz="1400" b="1" u="none" dirty="0">
                          <a:solidFill>
                            <a:srgbClr val="0064FF"/>
                          </a:solidFill>
                          <a:latin typeface="+mn-lt"/>
                        </a:rPr>
                        <a:t>Banking</a:t>
                      </a:r>
                    </a:p>
                    <a:p>
                      <a:pPr marL="514350" indent="0" algn="l"/>
                      <a:endParaRPr lang="en-US" sz="1000" b="1" u="none" dirty="0">
                        <a:solidFill>
                          <a:srgbClr val="0064FF"/>
                        </a:solidFill>
                        <a:latin typeface="+mn-lt"/>
                      </a:endParaRPr>
                    </a:p>
                    <a:p>
                      <a:pPr marL="114300" indent="-114300" algn="l">
                        <a:buFont typeface="Arial" panose="020B0604020202020204" pitchFamily="34" charset="0"/>
                        <a:buChar char="•"/>
                      </a:pPr>
                      <a:r>
                        <a:rPr lang="en-US" sz="1200" b="0" u="none" dirty="0">
                          <a:solidFill>
                            <a:srgbClr val="000000"/>
                          </a:solidFill>
                          <a:latin typeface="+mn-lt"/>
                        </a:rPr>
                        <a:t>Supply chain and </a:t>
                      </a:r>
                      <a:br>
                        <a:rPr lang="en-US" sz="1200" b="0" u="none" dirty="0">
                          <a:solidFill>
                            <a:srgbClr val="000000"/>
                          </a:solidFill>
                          <a:latin typeface="+mn-lt"/>
                        </a:rPr>
                      </a:br>
                      <a:r>
                        <a:rPr lang="en-US" sz="1200" b="0" u="none" dirty="0">
                          <a:solidFill>
                            <a:srgbClr val="000000"/>
                          </a:solidFill>
                          <a:latin typeface="+mn-lt"/>
                        </a:rPr>
                        <a:t>trade finance</a:t>
                      </a:r>
                    </a:p>
                    <a:p>
                      <a:pPr marL="114300" indent="-114300" algn="l">
                        <a:buFont typeface="Arial" panose="020B0604020202020204" pitchFamily="34" charset="0"/>
                        <a:buChar char="•"/>
                      </a:pPr>
                      <a:r>
                        <a:rPr lang="en-US" sz="1200" b="0" u="none" dirty="0">
                          <a:solidFill>
                            <a:srgbClr val="000000"/>
                          </a:solidFill>
                          <a:latin typeface="+mn-lt"/>
                        </a:rPr>
                        <a:t>Know your customer</a:t>
                      </a:r>
                    </a:p>
                    <a:p>
                      <a:pPr marL="114300" indent="-114300" algn="l">
                        <a:buFont typeface="Arial" panose="020B0604020202020204" pitchFamily="34" charset="0"/>
                        <a:buChar char="•"/>
                      </a:pPr>
                      <a:r>
                        <a:rPr lang="en-US" sz="1200" b="0" u="none" dirty="0">
                          <a:solidFill>
                            <a:srgbClr val="000000"/>
                          </a:solidFill>
                          <a:latin typeface="+mn-lt"/>
                        </a:rPr>
                        <a:t>Transaction banking, payments and digital currencies</a:t>
                      </a:r>
                      <a:endParaRPr lang="en-US" sz="1200" b="0" u="none"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r"/>
                      <a:r>
                        <a:rPr lang="en-US" sz="1400" b="1" u="none" dirty="0">
                          <a:solidFill>
                            <a:srgbClr val="0064FF"/>
                          </a:solidFill>
                          <a:latin typeface="+mn-lt"/>
                        </a:rPr>
                        <a:t>Financial Markets</a:t>
                      </a:r>
                    </a:p>
                    <a:p>
                      <a:pPr marL="342900" indent="0" algn="ctr"/>
                      <a:endParaRPr lang="en-US" sz="1000" b="1" u="none" dirty="0">
                        <a:solidFill>
                          <a:srgbClr val="0064FF"/>
                        </a:solidFill>
                        <a:latin typeface="+mn-lt"/>
                      </a:endParaRPr>
                    </a:p>
                    <a:p>
                      <a:pPr marL="114300" indent="-114300" algn="l">
                        <a:buFont typeface="Arial" panose="020B0604020202020204" pitchFamily="34" charset="0"/>
                        <a:buChar char="•"/>
                      </a:pPr>
                      <a:r>
                        <a:rPr lang="en-US" sz="1200" b="0" u="none" dirty="0">
                          <a:solidFill>
                            <a:srgbClr val="000000"/>
                          </a:solidFill>
                          <a:latin typeface="+mn-lt"/>
                        </a:rPr>
                        <a:t>Post trade</a:t>
                      </a:r>
                    </a:p>
                    <a:p>
                      <a:pPr marL="114300" indent="-114300" algn="l">
                        <a:buFont typeface="Arial" panose="020B0604020202020204" pitchFamily="34" charset="0"/>
                        <a:buChar char="•"/>
                      </a:pPr>
                      <a:r>
                        <a:rPr lang="en-US" sz="1200" b="0" u="none" dirty="0">
                          <a:solidFill>
                            <a:srgbClr val="000000"/>
                          </a:solidFill>
                          <a:latin typeface="+mn-lt"/>
                        </a:rPr>
                        <a:t>Unlisted security and private equity funds</a:t>
                      </a:r>
                    </a:p>
                    <a:p>
                      <a:pPr marL="114300" indent="-114300" algn="l">
                        <a:buFont typeface="Arial" panose="020B0604020202020204" pitchFamily="34" charset="0"/>
                        <a:buChar char="•"/>
                      </a:pPr>
                      <a:r>
                        <a:rPr lang="en-US" sz="1200" b="0" u="none" dirty="0">
                          <a:solidFill>
                            <a:srgbClr val="000000"/>
                          </a:solidFill>
                          <a:latin typeface="+mn-lt"/>
                        </a:rPr>
                        <a:t>Reference data</a:t>
                      </a:r>
                    </a:p>
                    <a:p>
                      <a:pPr marL="114300" indent="-114300" algn="l">
                        <a:buFont typeface="Arial" panose="020B0604020202020204" pitchFamily="34" charset="0"/>
                        <a:buChar char="•"/>
                      </a:pPr>
                      <a:r>
                        <a:rPr lang="en-US" sz="1200" b="0" u="none" dirty="0">
                          <a:solidFill>
                            <a:srgbClr val="000000"/>
                          </a:solidFill>
                          <a:latin typeface="+mn-lt"/>
                        </a:rPr>
                        <a:t>Cross currency payments</a:t>
                      </a:r>
                    </a:p>
                    <a:p>
                      <a:pPr marL="114300" indent="-114300" algn="l">
                        <a:buFont typeface="Arial" panose="020B0604020202020204" pitchFamily="34" charset="0"/>
                        <a:buChar char="•"/>
                      </a:pPr>
                      <a:r>
                        <a:rPr lang="en-US" sz="1200" b="0" u="none" dirty="0">
                          <a:solidFill>
                            <a:srgbClr val="000000"/>
                          </a:solidFill>
                          <a:latin typeface="+mn-lt"/>
                        </a:rPr>
                        <a:t>Mortgages</a:t>
                      </a:r>
                      <a:endParaRPr lang="en-US" sz="1200" b="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a:r>
                        <a:rPr lang="en-US" sz="1400" b="1" u="none" dirty="0">
                          <a:solidFill>
                            <a:srgbClr val="0064FF"/>
                          </a:solidFill>
                          <a:latin typeface="+mn-lt"/>
                        </a:rPr>
                        <a:t>Retail</a:t>
                      </a:r>
                    </a:p>
                    <a:p>
                      <a:pPr algn="ctr"/>
                      <a:endParaRPr lang="en-US" sz="1000" b="1" u="none" dirty="0">
                        <a:solidFill>
                          <a:srgbClr val="0064FF"/>
                        </a:solidFill>
                        <a:latin typeface="+mn-lt"/>
                      </a:endParaRPr>
                    </a:p>
                    <a:p>
                      <a:pPr marL="457200" indent="-114300" algn="l">
                        <a:buFont typeface="Arial" panose="020B0604020202020204" pitchFamily="34" charset="0"/>
                        <a:buChar char="•"/>
                      </a:pPr>
                      <a:r>
                        <a:rPr lang="en-US" sz="1200" b="0" u="none" dirty="0">
                          <a:solidFill>
                            <a:srgbClr val="000000"/>
                          </a:solidFill>
                          <a:latin typeface="+mn-lt"/>
                        </a:rPr>
                        <a:t>Supply chain</a:t>
                      </a:r>
                    </a:p>
                    <a:p>
                      <a:pPr marL="457200" indent="-114300" algn="l">
                        <a:buFont typeface="Arial" panose="020B0604020202020204" pitchFamily="34" charset="0"/>
                        <a:buChar char="•"/>
                      </a:pPr>
                      <a:r>
                        <a:rPr lang="en-US" sz="1200" b="0" u="none" dirty="0">
                          <a:solidFill>
                            <a:srgbClr val="000000"/>
                          </a:solidFill>
                          <a:latin typeface="+mn-lt"/>
                        </a:rPr>
                        <a:t>Loyalty programs</a:t>
                      </a:r>
                    </a:p>
                    <a:p>
                      <a:pPr marL="457200" indent="-114300" algn="l">
                        <a:buFont typeface="Arial" panose="020B0604020202020204" pitchFamily="34" charset="0"/>
                        <a:buChar char="•"/>
                      </a:pPr>
                      <a:r>
                        <a:rPr lang="en-US" sz="1200" b="0" u="none" dirty="0">
                          <a:solidFill>
                            <a:srgbClr val="000000"/>
                          </a:solidFill>
                          <a:latin typeface="+mn-lt"/>
                        </a:rPr>
                        <a:t>Information sharing </a:t>
                      </a:r>
                      <a:br>
                        <a:rPr lang="en-US" sz="1200" b="0" u="none" dirty="0">
                          <a:solidFill>
                            <a:srgbClr val="000000"/>
                          </a:solidFill>
                          <a:latin typeface="+mn-lt"/>
                        </a:rPr>
                      </a:br>
                      <a:r>
                        <a:rPr lang="en-US" sz="1200" b="0" u="none" dirty="0">
                          <a:solidFill>
                            <a:srgbClr val="000000"/>
                          </a:solidFill>
                          <a:latin typeface="+mn-lt"/>
                        </a:rPr>
                        <a:t>(supplier – retailer) </a:t>
                      </a:r>
                      <a:endParaRPr lang="en-US" sz="1200" b="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12763" indent="0" algn="ctr"/>
                      <a:r>
                        <a:rPr lang="en-US" sz="1400" b="1" u="none" dirty="0">
                          <a:solidFill>
                            <a:srgbClr val="0064FF"/>
                          </a:solidFill>
                          <a:latin typeface="+mn-lt"/>
                        </a:rPr>
                        <a:t>Supply Chain</a:t>
                      </a:r>
                    </a:p>
                    <a:p>
                      <a:pPr algn="ctr"/>
                      <a:endParaRPr lang="en-US" sz="1000" b="1" u="none" dirty="0">
                        <a:solidFill>
                          <a:srgbClr val="0064FF"/>
                        </a:solidFill>
                        <a:latin typeface="+mn-lt"/>
                      </a:endParaRPr>
                    </a:p>
                    <a:p>
                      <a:pPr marL="342900" indent="-114300" algn="l">
                        <a:buFont typeface="Arial" panose="020B0604020202020204" pitchFamily="34" charset="0"/>
                        <a:buChar char="•"/>
                      </a:pPr>
                      <a:r>
                        <a:rPr lang="en-US" sz="1200" b="0" u="none" dirty="0">
                          <a:solidFill>
                            <a:srgbClr val="000000"/>
                          </a:solidFill>
                          <a:latin typeface="+mn-lt"/>
                        </a:rPr>
                        <a:t>Workflow digitization</a:t>
                      </a:r>
                    </a:p>
                    <a:p>
                      <a:pPr marL="342900" indent="-114300" algn="l">
                        <a:buFont typeface="Arial" panose="020B0604020202020204" pitchFamily="34" charset="0"/>
                        <a:buChar char="•"/>
                      </a:pPr>
                      <a:r>
                        <a:rPr lang="en-US" sz="1200" b="0" u="none" dirty="0">
                          <a:solidFill>
                            <a:srgbClr val="000000"/>
                          </a:solidFill>
                          <a:latin typeface="+mn-lt"/>
                        </a:rPr>
                        <a:t>Supply chain visibility</a:t>
                      </a:r>
                    </a:p>
                    <a:p>
                      <a:pPr marL="342900" indent="-114300" algn="l">
                        <a:buFont typeface="Arial" panose="020B0604020202020204" pitchFamily="34" charset="0"/>
                        <a:buChar char="•"/>
                      </a:pPr>
                      <a:r>
                        <a:rPr lang="en-US" sz="1200" b="0" u="none" dirty="0">
                          <a:solidFill>
                            <a:srgbClr val="000000"/>
                          </a:solidFill>
                          <a:latin typeface="+mn-lt"/>
                        </a:rPr>
                        <a:t>Provenance and traceability</a:t>
                      </a:r>
                      <a:endParaRPr lang="en-US" sz="1200" b="0" u="none"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5667614"/>
                  </a:ext>
                </a:extLst>
              </a:tr>
            </a:tbl>
          </a:graphicData>
        </a:graphic>
      </p:graphicFrame>
      <p:graphicFrame>
        <p:nvGraphicFramePr>
          <p:cNvPr id="152" name="Table 151">
            <a:extLst>
              <a:ext uri="{FF2B5EF4-FFF2-40B4-BE49-F238E27FC236}">
                <a16:creationId xmlns:a16="http://schemas.microsoft.com/office/drawing/2014/main" id="{7F854528-31AD-4A8A-8A45-5C5CE2A2FF9C}"/>
              </a:ext>
            </a:extLst>
          </p:cNvPr>
          <p:cNvGraphicFramePr>
            <a:graphicFrameLocks noGrp="1"/>
          </p:cNvGraphicFramePr>
          <p:nvPr/>
        </p:nvGraphicFramePr>
        <p:xfrm>
          <a:off x="166611" y="3162930"/>
          <a:ext cx="8700725" cy="1356360"/>
        </p:xfrm>
        <a:graphic>
          <a:graphicData uri="http://schemas.openxmlformats.org/drawingml/2006/table">
            <a:tbl>
              <a:tblPr firstRow="1" bandRow="1">
                <a:tableStyleId>{5C22544A-7EE6-4342-B048-85BDC9FD1C3A}</a:tableStyleId>
              </a:tblPr>
              <a:tblGrid>
                <a:gridCol w="2266511">
                  <a:extLst>
                    <a:ext uri="{9D8B030D-6E8A-4147-A177-3AD203B41FA5}">
                      <a16:colId xmlns:a16="http://schemas.microsoft.com/office/drawing/2014/main" val="1565062881"/>
                    </a:ext>
                  </a:extLst>
                </a:gridCol>
                <a:gridCol w="2410266">
                  <a:extLst>
                    <a:ext uri="{9D8B030D-6E8A-4147-A177-3AD203B41FA5}">
                      <a16:colId xmlns:a16="http://schemas.microsoft.com/office/drawing/2014/main" val="1676289372"/>
                    </a:ext>
                  </a:extLst>
                </a:gridCol>
                <a:gridCol w="2162175">
                  <a:extLst>
                    <a:ext uri="{9D8B030D-6E8A-4147-A177-3AD203B41FA5}">
                      <a16:colId xmlns:a16="http://schemas.microsoft.com/office/drawing/2014/main" val="1429194553"/>
                    </a:ext>
                  </a:extLst>
                </a:gridCol>
                <a:gridCol w="1861773">
                  <a:extLst>
                    <a:ext uri="{9D8B030D-6E8A-4147-A177-3AD203B41FA5}">
                      <a16:colId xmlns:a16="http://schemas.microsoft.com/office/drawing/2014/main" val="1611686439"/>
                    </a:ext>
                  </a:extLst>
                </a:gridCol>
              </a:tblGrid>
              <a:tr h="370840">
                <a:tc>
                  <a:txBody>
                    <a:bodyPr/>
                    <a:lstStyle/>
                    <a:p>
                      <a:pPr marL="457200" indent="0" algn="l"/>
                      <a:r>
                        <a:rPr lang="en-US" sz="1400" b="1" u="none" dirty="0">
                          <a:solidFill>
                            <a:srgbClr val="0064FF"/>
                          </a:solidFill>
                          <a:latin typeface="+mn-lt"/>
                        </a:rPr>
                        <a:t>Healthcare</a:t>
                      </a:r>
                    </a:p>
                    <a:p>
                      <a:pPr algn="ctr"/>
                      <a:endParaRPr lang="en-US" sz="800" b="1" u="none" dirty="0">
                        <a:solidFill>
                          <a:srgbClr val="0064FF"/>
                        </a:solidFill>
                        <a:latin typeface="+mn-lt"/>
                      </a:endParaRPr>
                    </a:p>
                    <a:p>
                      <a:pPr marL="114300" indent="-114300" algn="l">
                        <a:buFont typeface="Arial" panose="020B0604020202020204" pitchFamily="34" charset="0"/>
                        <a:buChar char="•"/>
                      </a:pPr>
                      <a:r>
                        <a:rPr lang="en-US" sz="1200" b="0" dirty="0">
                          <a:solidFill>
                            <a:srgbClr val="000000"/>
                          </a:solidFill>
                          <a:latin typeface="+mn-lt"/>
                        </a:rPr>
                        <a:t>Mediated health data exchange</a:t>
                      </a:r>
                    </a:p>
                    <a:p>
                      <a:pPr marL="114300" indent="-114300">
                        <a:buFont typeface="Arial" panose="020B0604020202020204" pitchFamily="34" charset="0"/>
                        <a:buChar char="•"/>
                      </a:pPr>
                      <a:r>
                        <a:rPr lang="en-US" sz="1200" b="0" dirty="0">
                          <a:solidFill>
                            <a:srgbClr val="000000"/>
                          </a:solidFill>
                          <a:latin typeface="+mn-lt"/>
                        </a:rPr>
                        <a:t>Clinical trial management</a:t>
                      </a:r>
                    </a:p>
                    <a:p>
                      <a:pPr marL="114300" indent="-114300">
                        <a:buFont typeface="Arial" panose="020B0604020202020204" pitchFamily="34" charset="0"/>
                        <a:buChar char="•"/>
                      </a:pPr>
                      <a:r>
                        <a:rPr lang="en-US" sz="1200" b="0" dirty="0">
                          <a:solidFill>
                            <a:srgbClr val="000000"/>
                          </a:solidFill>
                          <a:latin typeface="+mn-lt"/>
                        </a:rPr>
                        <a:t>Outcome based contracts</a:t>
                      </a:r>
                    </a:p>
                    <a:p>
                      <a:pPr marL="114300" indent="-114300">
                        <a:buFont typeface="Arial" panose="020B0604020202020204" pitchFamily="34" charset="0"/>
                        <a:buChar char="•"/>
                      </a:pPr>
                      <a:r>
                        <a:rPr lang="en-US" sz="1200" b="0" dirty="0">
                          <a:solidFill>
                            <a:srgbClr val="000000"/>
                          </a:solidFill>
                          <a:latin typeface="+mn-lt"/>
                        </a:rPr>
                        <a:t>Medicine supply chain</a:t>
                      </a:r>
                      <a:endParaRPr lang="en-US" sz="1200" b="0" u="none"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a:r>
                        <a:rPr lang="en-US" sz="1400" b="1" u="none" dirty="0">
                          <a:solidFill>
                            <a:srgbClr val="0064FF"/>
                          </a:solidFill>
                          <a:latin typeface="+mn-lt"/>
                        </a:rPr>
                        <a:t>Manufacturing</a:t>
                      </a:r>
                    </a:p>
                    <a:p>
                      <a:pPr algn="ctr"/>
                      <a:endParaRPr lang="en-US" sz="800" b="1" u="none" dirty="0">
                        <a:solidFill>
                          <a:srgbClr val="0064FF"/>
                        </a:solidFill>
                        <a:latin typeface="+mn-lt"/>
                      </a:endParaRPr>
                    </a:p>
                    <a:p>
                      <a:pPr marL="114300" indent="-114300" algn="l">
                        <a:buFont typeface="Arial" panose="020B0604020202020204" pitchFamily="34" charset="0"/>
                        <a:buChar char="•"/>
                      </a:pPr>
                      <a:r>
                        <a:rPr lang="en-US" sz="1200" b="0" dirty="0">
                          <a:solidFill>
                            <a:srgbClr val="000000"/>
                          </a:solidFill>
                          <a:latin typeface="+mn-lt"/>
                        </a:rPr>
                        <a:t>Supply chain</a:t>
                      </a:r>
                    </a:p>
                    <a:p>
                      <a:pPr marL="114300" indent="-114300">
                        <a:buFont typeface="Arial" panose="020B0604020202020204" pitchFamily="34" charset="0"/>
                        <a:buChar char="•"/>
                      </a:pPr>
                      <a:r>
                        <a:rPr lang="en-US" sz="1200" b="0" dirty="0">
                          <a:solidFill>
                            <a:srgbClr val="000000"/>
                          </a:solidFill>
                          <a:latin typeface="+mn-lt"/>
                        </a:rPr>
                        <a:t>Product parts</a:t>
                      </a:r>
                    </a:p>
                    <a:p>
                      <a:pPr marL="114300" indent="-114300">
                        <a:buFont typeface="Arial" panose="020B0604020202020204" pitchFamily="34" charset="0"/>
                        <a:buChar char="•"/>
                      </a:pPr>
                      <a:r>
                        <a:rPr lang="en-US" sz="1200" b="0" dirty="0">
                          <a:solidFill>
                            <a:srgbClr val="000000"/>
                          </a:solidFill>
                          <a:latin typeface="+mn-lt"/>
                        </a:rPr>
                        <a:t>Maintenance tracking</a:t>
                      </a:r>
                      <a:endParaRPr lang="en-US" sz="1200" b="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indent="0" algn="l"/>
                      <a:r>
                        <a:rPr lang="en-US" sz="1400" b="1" u="none" dirty="0">
                          <a:solidFill>
                            <a:srgbClr val="0064FF"/>
                          </a:solidFill>
                          <a:latin typeface="+mn-lt"/>
                        </a:rPr>
                        <a:t>Governance</a:t>
                      </a:r>
                    </a:p>
                    <a:p>
                      <a:pPr algn="ctr"/>
                      <a:endParaRPr lang="en-US" sz="800" b="1" u="none" dirty="0">
                        <a:solidFill>
                          <a:srgbClr val="0064FF"/>
                        </a:solidFill>
                        <a:latin typeface="+mn-lt"/>
                      </a:endParaRPr>
                    </a:p>
                    <a:p>
                      <a:pPr marL="114300" indent="-114300" algn="l">
                        <a:buFont typeface="Arial" panose="020B0604020202020204" pitchFamily="34" charset="0"/>
                        <a:buChar char="•"/>
                      </a:pPr>
                      <a:r>
                        <a:rPr lang="en-US" sz="1200" b="0" dirty="0">
                          <a:solidFill>
                            <a:srgbClr val="000000"/>
                          </a:solidFill>
                          <a:latin typeface="+mn-lt"/>
                        </a:rPr>
                        <a:t>Asset registry</a:t>
                      </a:r>
                    </a:p>
                    <a:p>
                      <a:pPr marL="114300" indent="-114300">
                        <a:buFont typeface="Arial" panose="020B0604020202020204" pitchFamily="34" charset="0"/>
                        <a:buChar char="•"/>
                      </a:pPr>
                      <a:r>
                        <a:rPr lang="en-US" sz="1200" b="0" dirty="0">
                          <a:solidFill>
                            <a:srgbClr val="000000"/>
                          </a:solidFill>
                          <a:latin typeface="+mn-lt"/>
                        </a:rPr>
                        <a:t>Citizen identity</a:t>
                      </a:r>
                    </a:p>
                    <a:p>
                      <a:pPr marL="114300" lvl="0" indent="-114300">
                        <a:buFont typeface="Arial" panose="020B0604020202020204" pitchFamily="34" charset="0"/>
                        <a:buChar char="•"/>
                      </a:pPr>
                      <a:r>
                        <a:rPr lang="en-US" sz="1200" b="0" dirty="0">
                          <a:solidFill>
                            <a:srgbClr val="000000"/>
                          </a:solidFill>
                          <a:latin typeface="+mn-lt"/>
                        </a:rPr>
                        <a:t>Fraud and compliance</a:t>
                      </a:r>
                      <a:endParaRPr lang="en-US" sz="1200" b="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indent="0" algn="l"/>
                      <a:r>
                        <a:rPr lang="en-US" sz="1400" b="1" u="none" dirty="0">
                          <a:solidFill>
                            <a:srgbClr val="0064FF"/>
                          </a:solidFill>
                          <a:latin typeface="+mn-lt"/>
                        </a:rPr>
                        <a:t>Insurance</a:t>
                      </a:r>
                    </a:p>
                    <a:p>
                      <a:pPr algn="ctr"/>
                      <a:endParaRPr lang="en-US" sz="900" b="1" u="none" dirty="0">
                        <a:solidFill>
                          <a:srgbClr val="0064FF"/>
                        </a:solidFill>
                        <a:latin typeface="+mn-lt"/>
                      </a:endParaRPr>
                    </a:p>
                    <a:p>
                      <a:pPr marL="114300" indent="-114300" algn="l">
                        <a:buFont typeface="Arial" panose="020B0604020202020204" pitchFamily="34" charset="0"/>
                        <a:buChar char="•"/>
                      </a:pPr>
                      <a:r>
                        <a:rPr lang="en-US" sz="1200" b="0" dirty="0">
                          <a:solidFill>
                            <a:srgbClr val="000000"/>
                          </a:solidFill>
                          <a:latin typeface="+mn-lt"/>
                        </a:rPr>
                        <a:t>Complex risk coverage</a:t>
                      </a:r>
                    </a:p>
                    <a:p>
                      <a:pPr marL="114300" indent="-114300">
                        <a:buFont typeface="Arial" panose="020B0604020202020204" pitchFamily="34" charset="0"/>
                        <a:buChar char="•"/>
                      </a:pPr>
                      <a:r>
                        <a:rPr lang="en-US" sz="1200" b="0" dirty="0">
                          <a:solidFill>
                            <a:srgbClr val="000000"/>
                          </a:solidFill>
                          <a:latin typeface="+mn-lt"/>
                        </a:rPr>
                        <a:t>Group benefits</a:t>
                      </a:r>
                    </a:p>
                    <a:p>
                      <a:pPr marL="114300" indent="-114300">
                        <a:buFont typeface="Arial" panose="020B0604020202020204" pitchFamily="34" charset="0"/>
                        <a:buChar char="•"/>
                      </a:pPr>
                      <a:r>
                        <a:rPr lang="en-US" sz="1200" b="0" dirty="0">
                          <a:solidFill>
                            <a:srgbClr val="000000"/>
                          </a:solidFill>
                          <a:latin typeface="+mn-lt"/>
                        </a:rPr>
                        <a:t>Parametric insurance</a:t>
                      </a:r>
                    </a:p>
                    <a:p>
                      <a:pPr marL="114300" indent="-114300">
                        <a:buFont typeface="Arial" panose="020B0604020202020204" pitchFamily="34" charset="0"/>
                        <a:buChar char="•"/>
                      </a:pPr>
                      <a:r>
                        <a:rPr lang="en-US" sz="1200" b="0" dirty="0">
                          <a:solidFill>
                            <a:srgbClr val="000000"/>
                          </a:solidFill>
                          <a:latin typeface="+mn-lt"/>
                        </a:rPr>
                        <a:t>Asset usage history</a:t>
                      </a:r>
                    </a:p>
                    <a:p>
                      <a:pPr marL="114300" indent="-114300">
                        <a:buFont typeface="Arial" panose="020B0604020202020204" pitchFamily="34" charset="0"/>
                        <a:buChar char="•"/>
                      </a:pPr>
                      <a:r>
                        <a:rPr lang="en-US" sz="1200" b="0" dirty="0">
                          <a:solidFill>
                            <a:srgbClr val="000000"/>
                          </a:solidFill>
                          <a:latin typeface="+mn-lt"/>
                        </a:rPr>
                        <a:t>Claims filing</a:t>
                      </a:r>
                      <a:endParaRPr lang="en-US" sz="1200" b="0" u="none"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5667614"/>
                  </a:ext>
                </a:extLst>
              </a:tr>
            </a:tbl>
          </a:graphicData>
        </a:graphic>
      </p:graphicFrame>
      <p:grpSp>
        <p:nvGrpSpPr>
          <p:cNvPr id="105" name="Group 104">
            <a:extLst>
              <a:ext uri="{FF2B5EF4-FFF2-40B4-BE49-F238E27FC236}">
                <a16:creationId xmlns:a16="http://schemas.microsoft.com/office/drawing/2014/main" id="{A1748A80-4240-48D9-90A4-2B063A8FC820}"/>
              </a:ext>
            </a:extLst>
          </p:cNvPr>
          <p:cNvGrpSpPr>
            <a:grpSpLocks noChangeAspect="1"/>
          </p:cNvGrpSpPr>
          <p:nvPr/>
        </p:nvGrpSpPr>
        <p:grpSpPr>
          <a:xfrm>
            <a:off x="398144" y="1255390"/>
            <a:ext cx="310732" cy="310732"/>
            <a:chOff x="3424239" y="1947863"/>
            <a:chExt cx="230188" cy="230188"/>
          </a:xfrm>
        </p:grpSpPr>
        <p:sp>
          <p:nvSpPr>
            <p:cNvPr id="106" name="Freeform 940">
              <a:extLst>
                <a:ext uri="{FF2B5EF4-FFF2-40B4-BE49-F238E27FC236}">
                  <a16:creationId xmlns:a16="http://schemas.microsoft.com/office/drawing/2014/main" id="{D349E3DD-EDDD-44FF-8B9F-135D8EB8A671}"/>
                </a:ext>
              </a:extLst>
            </p:cNvPr>
            <p:cNvSpPr>
              <a:spLocks/>
            </p:cNvSpPr>
            <p:nvPr/>
          </p:nvSpPr>
          <p:spPr bwMode="auto">
            <a:xfrm>
              <a:off x="3424239" y="1947863"/>
              <a:ext cx="230188" cy="79375"/>
            </a:xfrm>
            <a:custGeom>
              <a:avLst/>
              <a:gdLst>
                <a:gd name="T0" fmla="*/ 73 w 145"/>
                <a:gd name="T1" fmla="*/ 0 h 50"/>
                <a:gd name="T2" fmla="*/ 145 w 145"/>
                <a:gd name="T3" fmla="*/ 50 h 50"/>
                <a:gd name="T4" fmla="*/ 0 w 145"/>
                <a:gd name="T5" fmla="*/ 50 h 50"/>
                <a:gd name="T6" fmla="*/ 73 w 145"/>
                <a:gd name="T7" fmla="*/ 0 h 50"/>
              </a:gdLst>
              <a:ahLst/>
              <a:cxnLst>
                <a:cxn ang="0">
                  <a:pos x="T0" y="T1"/>
                </a:cxn>
                <a:cxn ang="0">
                  <a:pos x="T2" y="T3"/>
                </a:cxn>
                <a:cxn ang="0">
                  <a:pos x="T4" y="T5"/>
                </a:cxn>
                <a:cxn ang="0">
                  <a:pos x="T6" y="T7"/>
                </a:cxn>
              </a:cxnLst>
              <a:rect l="0" t="0" r="r" b="b"/>
              <a:pathLst>
                <a:path w="145" h="50">
                  <a:moveTo>
                    <a:pt x="73" y="0"/>
                  </a:moveTo>
                  <a:lnTo>
                    <a:pt x="145" y="50"/>
                  </a:lnTo>
                  <a:lnTo>
                    <a:pt x="0" y="50"/>
                  </a:lnTo>
                  <a:lnTo>
                    <a:pt x="73"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941">
              <a:extLst>
                <a:ext uri="{FF2B5EF4-FFF2-40B4-BE49-F238E27FC236}">
                  <a16:creationId xmlns:a16="http://schemas.microsoft.com/office/drawing/2014/main" id="{69F111F0-4D01-4BBA-8DA0-C0DAD439E18C}"/>
                </a:ext>
              </a:extLst>
            </p:cNvPr>
            <p:cNvSpPr>
              <a:spLocks noChangeShapeType="1"/>
            </p:cNvSpPr>
            <p:nvPr/>
          </p:nvSpPr>
          <p:spPr bwMode="auto">
            <a:xfrm>
              <a:off x="3440114" y="2049463"/>
              <a:ext cx="2000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942">
              <a:extLst>
                <a:ext uri="{FF2B5EF4-FFF2-40B4-BE49-F238E27FC236}">
                  <a16:creationId xmlns:a16="http://schemas.microsoft.com/office/drawing/2014/main" id="{8C8FA92D-B0AB-40A5-9DC1-155544ECFB5A}"/>
                </a:ext>
              </a:extLst>
            </p:cNvPr>
            <p:cNvSpPr>
              <a:spLocks noChangeArrowheads="1"/>
            </p:cNvSpPr>
            <p:nvPr/>
          </p:nvSpPr>
          <p:spPr bwMode="auto">
            <a:xfrm>
              <a:off x="3424239" y="2157413"/>
              <a:ext cx="230188" cy="2063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43">
              <a:extLst>
                <a:ext uri="{FF2B5EF4-FFF2-40B4-BE49-F238E27FC236}">
                  <a16:creationId xmlns:a16="http://schemas.microsoft.com/office/drawing/2014/main" id="{FCF62111-8E6C-46F5-BD39-E6BA660F40A2}"/>
                </a:ext>
              </a:extLst>
            </p:cNvPr>
            <p:cNvSpPr>
              <a:spLocks noChangeArrowheads="1"/>
            </p:cNvSpPr>
            <p:nvPr/>
          </p:nvSpPr>
          <p:spPr bwMode="auto">
            <a:xfrm>
              <a:off x="3436939" y="2138363"/>
              <a:ext cx="206375" cy="1905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944">
              <a:extLst>
                <a:ext uri="{FF2B5EF4-FFF2-40B4-BE49-F238E27FC236}">
                  <a16:creationId xmlns:a16="http://schemas.microsoft.com/office/drawing/2014/main" id="{FCD44A7B-D150-45B6-8A0D-1339D2526532}"/>
                </a:ext>
              </a:extLst>
            </p:cNvPr>
            <p:cNvSpPr>
              <a:spLocks noChangeArrowheads="1"/>
            </p:cNvSpPr>
            <p:nvPr/>
          </p:nvSpPr>
          <p:spPr bwMode="auto">
            <a:xfrm>
              <a:off x="3454401" y="2071688"/>
              <a:ext cx="30163" cy="492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945">
              <a:extLst>
                <a:ext uri="{FF2B5EF4-FFF2-40B4-BE49-F238E27FC236}">
                  <a16:creationId xmlns:a16="http://schemas.microsoft.com/office/drawing/2014/main" id="{3FC06FC1-FEB0-45BC-8C33-799BC499BB41}"/>
                </a:ext>
              </a:extLst>
            </p:cNvPr>
            <p:cNvSpPr>
              <a:spLocks noChangeArrowheads="1"/>
            </p:cNvSpPr>
            <p:nvPr/>
          </p:nvSpPr>
          <p:spPr bwMode="auto">
            <a:xfrm>
              <a:off x="3524251" y="2071688"/>
              <a:ext cx="30163" cy="492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946">
              <a:extLst>
                <a:ext uri="{FF2B5EF4-FFF2-40B4-BE49-F238E27FC236}">
                  <a16:creationId xmlns:a16="http://schemas.microsoft.com/office/drawing/2014/main" id="{04CA03E4-A800-449F-BE51-6A659DEB7C1C}"/>
                </a:ext>
              </a:extLst>
            </p:cNvPr>
            <p:cNvSpPr>
              <a:spLocks noChangeArrowheads="1"/>
            </p:cNvSpPr>
            <p:nvPr/>
          </p:nvSpPr>
          <p:spPr bwMode="auto">
            <a:xfrm>
              <a:off x="3594101" y="2071688"/>
              <a:ext cx="31750" cy="492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947">
              <a:extLst>
                <a:ext uri="{FF2B5EF4-FFF2-40B4-BE49-F238E27FC236}">
                  <a16:creationId xmlns:a16="http://schemas.microsoft.com/office/drawing/2014/main" id="{85B40FC9-BD74-404A-8815-BA0BA8BBD67C}"/>
                </a:ext>
              </a:extLst>
            </p:cNvPr>
            <p:cNvSpPr>
              <a:spLocks/>
            </p:cNvSpPr>
            <p:nvPr/>
          </p:nvSpPr>
          <p:spPr bwMode="auto">
            <a:xfrm>
              <a:off x="3519489" y="1973263"/>
              <a:ext cx="38100" cy="39688"/>
            </a:xfrm>
            <a:custGeom>
              <a:avLst/>
              <a:gdLst>
                <a:gd name="T0" fmla="*/ 24 w 24"/>
                <a:gd name="T1" fmla="*/ 13 h 25"/>
                <a:gd name="T2" fmla="*/ 24 w 24"/>
                <a:gd name="T3" fmla="*/ 13 h 25"/>
                <a:gd name="T4" fmla="*/ 24 w 24"/>
                <a:gd name="T5" fmla="*/ 17 h 25"/>
                <a:gd name="T6" fmla="*/ 21 w 24"/>
                <a:gd name="T7" fmla="*/ 22 h 25"/>
                <a:gd name="T8" fmla="*/ 18 w 24"/>
                <a:gd name="T9" fmla="*/ 24 h 25"/>
                <a:gd name="T10" fmla="*/ 13 w 24"/>
                <a:gd name="T11" fmla="*/ 25 h 25"/>
                <a:gd name="T12" fmla="*/ 13 w 24"/>
                <a:gd name="T13" fmla="*/ 25 h 25"/>
                <a:gd name="T14" fmla="*/ 7 w 24"/>
                <a:gd name="T15" fmla="*/ 24 h 25"/>
                <a:gd name="T16" fmla="*/ 4 w 24"/>
                <a:gd name="T17" fmla="*/ 22 h 25"/>
                <a:gd name="T18" fmla="*/ 2 w 24"/>
                <a:gd name="T19" fmla="*/ 17 h 25"/>
                <a:gd name="T20" fmla="*/ 0 w 24"/>
                <a:gd name="T21" fmla="*/ 13 h 25"/>
                <a:gd name="T22" fmla="*/ 0 w 24"/>
                <a:gd name="T23" fmla="*/ 13 h 25"/>
                <a:gd name="T24" fmla="*/ 2 w 24"/>
                <a:gd name="T25" fmla="*/ 8 h 25"/>
                <a:gd name="T26" fmla="*/ 4 w 24"/>
                <a:gd name="T27" fmla="*/ 4 h 25"/>
                <a:gd name="T28" fmla="*/ 7 w 24"/>
                <a:gd name="T29" fmla="*/ 1 h 25"/>
                <a:gd name="T30" fmla="*/ 13 w 24"/>
                <a:gd name="T31" fmla="*/ 0 h 25"/>
                <a:gd name="T32" fmla="*/ 13 w 24"/>
                <a:gd name="T33" fmla="*/ 0 h 25"/>
                <a:gd name="T34" fmla="*/ 18 w 24"/>
                <a:gd name="T35" fmla="*/ 1 h 25"/>
                <a:gd name="T36" fmla="*/ 21 w 24"/>
                <a:gd name="T37" fmla="*/ 4 h 25"/>
                <a:gd name="T38" fmla="*/ 24 w 24"/>
                <a:gd name="T39" fmla="*/ 8 h 25"/>
                <a:gd name="T40" fmla="*/ 24 w 24"/>
                <a:gd name="T41" fmla="*/ 13 h 25"/>
                <a:gd name="T42" fmla="*/ 24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24" y="13"/>
                  </a:moveTo>
                  <a:lnTo>
                    <a:pt x="24" y="13"/>
                  </a:lnTo>
                  <a:lnTo>
                    <a:pt x="24" y="17"/>
                  </a:lnTo>
                  <a:lnTo>
                    <a:pt x="21" y="22"/>
                  </a:lnTo>
                  <a:lnTo>
                    <a:pt x="18" y="24"/>
                  </a:lnTo>
                  <a:lnTo>
                    <a:pt x="13" y="25"/>
                  </a:lnTo>
                  <a:lnTo>
                    <a:pt x="13" y="25"/>
                  </a:lnTo>
                  <a:lnTo>
                    <a:pt x="7" y="24"/>
                  </a:lnTo>
                  <a:lnTo>
                    <a:pt x="4" y="22"/>
                  </a:lnTo>
                  <a:lnTo>
                    <a:pt x="2" y="17"/>
                  </a:lnTo>
                  <a:lnTo>
                    <a:pt x="0" y="13"/>
                  </a:lnTo>
                  <a:lnTo>
                    <a:pt x="0" y="13"/>
                  </a:lnTo>
                  <a:lnTo>
                    <a:pt x="2" y="8"/>
                  </a:lnTo>
                  <a:lnTo>
                    <a:pt x="4" y="4"/>
                  </a:lnTo>
                  <a:lnTo>
                    <a:pt x="7" y="1"/>
                  </a:lnTo>
                  <a:lnTo>
                    <a:pt x="13" y="0"/>
                  </a:lnTo>
                  <a:lnTo>
                    <a:pt x="13" y="0"/>
                  </a:lnTo>
                  <a:lnTo>
                    <a:pt x="18" y="1"/>
                  </a:lnTo>
                  <a:lnTo>
                    <a:pt x="21" y="4"/>
                  </a:lnTo>
                  <a:lnTo>
                    <a:pt x="24" y="8"/>
                  </a:lnTo>
                  <a:lnTo>
                    <a:pt x="24" y="13"/>
                  </a:lnTo>
                  <a:lnTo>
                    <a:pt x="24" y="13"/>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113">
            <a:extLst>
              <a:ext uri="{FF2B5EF4-FFF2-40B4-BE49-F238E27FC236}">
                <a16:creationId xmlns:a16="http://schemas.microsoft.com/office/drawing/2014/main" id="{FC135857-672F-4BBF-9285-A44A59C34474}"/>
              </a:ext>
            </a:extLst>
          </p:cNvPr>
          <p:cNvGrpSpPr>
            <a:grpSpLocks noChangeAspect="1"/>
          </p:cNvGrpSpPr>
          <p:nvPr/>
        </p:nvGrpSpPr>
        <p:grpSpPr>
          <a:xfrm>
            <a:off x="2499264" y="1256529"/>
            <a:ext cx="321337" cy="319119"/>
            <a:chOff x="4972051" y="2562225"/>
            <a:chExt cx="230188" cy="228600"/>
          </a:xfrm>
        </p:grpSpPr>
        <p:sp>
          <p:nvSpPr>
            <p:cNvPr id="115" name="Line 1105">
              <a:extLst>
                <a:ext uri="{FF2B5EF4-FFF2-40B4-BE49-F238E27FC236}">
                  <a16:creationId xmlns:a16="http://schemas.microsoft.com/office/drawing/2014/main" id="{A8BF5652-B72E-4703-AEBB-D25191D7D3FC}"/>
                </a:ext>
              </a:extLst>
            </p:cNvPr>
            <p:cNvSpPr>
              <a:spLocks noChangeShapeType="1"/>
            </p:cNvSpPr>
            <p:nvPr/>
          </p:nvSpPr>
          <p:spPr bwMode="auto">
            <a:xfrm>
              <a:off x="5110164" y="2687638"/>
              <a:ext cx="254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106">
              <a:extLst>
                <a:ext uri="{FF2B5EF4-FFF2-40B4-BE49-F238E27FC236}">
                  <a16:creationId xmlns:a16="http://schemas.microsoft.com/office/drawing/2014/main" id="{23E1B4CB-D15B-4EE3-B98A-E944AA3FAA90}"/>
                </a:ext>
              </a:extLst>
            </p:cNvPr>
            <p:cNvSpPr>
              <a:spLocks/>
            </p:cNvSpPr>
            <p:nvPr/>
          </p:nvSpPr>
          <p:spPr bwMode="auto">
            <a:xfrm>
              <a:off x="5110164" y="2665413"/>
              <a:ext cx="25400" cy="14288"/>
            </a:xfrm>
            <a:custGeom>
              <a:avLst/>
              <a:gdLst>
                <a:gd name="T0" fmla="*/ 0 w 16"/>
                <a:gd name="T1" fmla="*/ 0 h 9"/>
                <a:gd name="T2" fmla="*/ 8 w 16"/>
                <a:gd name="T3" fmla="*/ 9 h 9"/>
                <a:gd name="T4" fmla="*/ 16 w 16"/>
                <a:gd name="T5" fmla="*/ 0 h 9"/>
              </a:gdLst>
              <a:ahLst/>
              <a:cxnLst>
                <a:cxn ang="0">
                  <a:pos x="T0" y="T1"/>
                </a:cxn>
                <a:cxn ang="0">
                  <a:pos x="T2" y="T3"/>
                </a:cxn>
                <a:cxn ang="0">
                  <a:pos x="T4" y="T5"/>
                </a:cxn>
              </a:cxnLst>
              <a:rect l="0" t="0" r="r" b="b"/>
              <a:pathLst>
                <a:path w="16" h="9">
                  <a:moveTo>
                    <a:pt x="0" y="0"/>
                  </a:moveTo>
                  <a:lnTo>
                    <a:pt x="8" y="9"/>
                  </a:lnTo>
                  <a:lnTo>
                    <a:pt x="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1107">
              <a:extLst>
                <a:ext uri="{FF2B5EF4-FFF2-40B4-BE49-F238E27FC236}">
                  <a16:creationId xmlns:a16="http://schemas.microsoft.com/office/drawing/2014/main" id="{51069F8B-4CF7-430A-9DDE-7B4E4E360788}"/>
                </a:ext>
              </a:extLst>
            </p:cNvPr>
            <p:cNvSpPr>
              <a:spLocks noChangeShapeType="1"/>
            </p:cNvSpPr>
            <p:nvPr/>
          </p:nvSpPr>
          <p:spPr bwMode="auto">
            <a:xfrm flipV="1">
              <a:off x="5122864" y="2679700"/>
              <a:ext cx="0" cy="190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1108">
              <a:extLst>
                <a:ext uri="{FF2B5EF4-FFF2-40B4-BE49-F238E27FC236}">
                  <a16:creationId xmlns:a16="http://schemas.microsoft.com/office/drawing/2014/main" id="{7BBA0041-743B-4C40-871D-C64BE3FF0B05}"/>
                </a:ext>
              </a:extLst>
            </p:cNvPr>
            <p:cNvSpPr>
              <a:spLocks noChangeShapeType="1"/>
            </p:cNvSpPr>
            <p:nvPr/>
          </p:nvSpPr>
          <p:spPr bwMode="auto">
            <a:xfrm>
              <a:off x="5057776" y="2603500"/>
              <a:ext cx="0" cy="47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109">
              <a:extLst>
                <a:ext uri="{FF2B5EF4-FFF2-40B4-BE49-F238E27FC236}">
                  <a16:creationId xmlns:a16="http://schemas.microsoft.com/office/drawing/2014/main" id="{C040F3BA-43F3-4510-A40A-E077D4F8F32D}"/>
                </a:ext>
              </a:extLst>
            </p:cNvPr>
            <p:cNvSpPr>
              <a:spLocks noChangeShapeType="1"/>
            </p:cNvSpPr>
            <p:nvPr/>
          </p:nvSpPr>
          <p:spPr bwMode="auto">
            <a:xfrm>
              <a:off x="5057776" y="2644775"/>
              <a:ext cx="0" cy="79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10">
              <a:extLst>
                <a:ext uri="{FF2B5EF4-FFF2-40B4-BE49-F238E27FC236}">
                  <a16:creationId xmlns:a16="http://schemas.microsoft.com/office/drawing/2014/main" id="{E7EF1FB7-B218-4DB0-A4A1-8A08CD4374BC}"/>
                </a:ext>
              </a:extLst>
            </p:cNvPr>
            <p:cNvSpPr>
              <a:spLocks/>
            </p:cNvSpPr>
            <p:nvPr/>
          </p:nvSpPr>
          <p:spPr bwMode="auto">
            <a:xfrm>
              <a:off x="5046664" y="2608263"/>
              <a:ext cx="22225" cy="36513"/>
            </a:xfrm>
            <a:custGeom>
              <a:avLst/>
              <a:gdLst>
                <a:gd name="T0" fmla="*/ 0 w 14"/>
                <a:gd name="T1" fmla="*/ 21 h 23"/>
                <a:gd name="T2" fmla="*/ 0 w 14"/>
                <a:gd name="T3" fmla="*/ 21 h 23"/>
                <a:gd name="T4" fmla="*/ 3 w 14"/>
                <a:gd name="T5" fmla="*/ 22 h 23"/>
                <a:gd name="T6" fmla="*/ 7 w 14"/>
                <a:gd name="T7" fmla="*/ 23 h 23"/>
                <a:gd name="T8" fmla="*/ 7 w 14"/>
                <a:gd name="T9" fmla="*/ 23 h 23"/>
                <a:gd name="T10" fmla="*/ 9 w 14"/>
                <a:gd name="T11" fmla="*/ 23 h 23"/>
                <a:gd name="T12" fmla="*/ 11 w 14"/>
                <a:gd name="T13" fmla="*/ 22 h 23"/>
                <a:gd name="T14" fmla="*/ 13 w 14"/>
                <a:gd name="T15" fmla="*/ 20 h 23"/>
                <a:gd name="T16" fmla="*/ 14 w 14"/>
                <a:gd name="T17" fmla="*/ 17 h 23"/>
                <a:gd name="T18" fmla="*/ 14 w 14"/>
                <a:gd name="T19" fmla="*/ 17 h 23"/>
                <a:gd name="T20" fmla="*/ 13 w 14"/>
                <a:gd name="T21" fmla="*/ 15 h 23"/>
                <a:gd name="T22" fmla="*/ 11 w 14"/>
                <a:gd name="T23" fmla="*/ 14 h 23"/>
                <a:gd name="T24" fmla="*/ 7 w 14"/>
                <a:gd name="T25" fmla="*/ 12 h 23"/>
                <a:gd name="T26" fmla="*/ 2 w 14"/>
                <a:gd name="T27" fmla="*/ 9 h 23"/>
                <a:gd name="T28" fmla="*/ 1 w 14"/>
                <a:gd name="T29" fmla="*/ 8 h 23"/>
                <a:gd name="T30" fmla="*/ 0 w 14"/>
                <a:gd name="T31" fmla="*/ 5 h 23"/>
                <a:gd name="T32" fmla="*/ 0 w 14"/>
                <a:gd name="T33" fmla="*/ 5 h 23"/>
                <a:gd name="T34" fmla="*/ 1 w 14"/>
                <a:gd name="T35" fmla="*/ 4 h 23"/>
                <a:gd name="T36" fmla="*/ 2 w 14"/>
                <a:gd name="T37" fmla="*/ 1 h 23"/>
                <a:gd name="T38" fmla="*/ 5 w 14"/>
                <a:gd name="T39" fmla="*/ 1 h 23"/>
                <a:gd name="T40" fmla="*/ 7 w 14"/>
                <a:gd name="T41" fmla="*/ 0 h 23"/>
                <a:gd name="T42" fmla="*/ 7 w 14"/>
                <a:gd name="T43" fmla="*/ 0 h 23"/>
                <a:gd name="T44" fmla="*/ 10 w 14"/>
                <a:gd name="T45" fmla="*/ 1 h 23"/>
                <a:gd name="T46" fmla="*/ 14 w 14"/>
                <a:gd name="T4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3">
                  <a:moveTo>
                    <a:pt x="0" y="21"/>
                  </a:moveTo>
                  <a:lnTo>
                    <a:pt x="0" y="21"/>
                  </a:lnTo>
                  <a:lnTo>
                    <a:pt x="3" y="22"/>
                  </a:lnTo>
                  <a:lnTo>
                    <a:pt x="7" y="23"/>
                  </a:lnTo>
                  <a:lnTo>
                    <a:pt x="7" y="23"/>
                  </a:lnTo>
                  <a:lnTo>
                    <a:pt x="9" y="23"/>
                  </a:lnTo>
                  <a:lnTo>
                    <a:pt x="11" y="22"/>
                  </a:lnTo>
                  <a:lnTo>
                    <a:pt x="13" y="20"/>
                  </a:lnTo>
                  <a:lnTo>
                    <a:pt x="14" y="17"/>
                  </a:lnTo>
                  <a:lnTo>
                    <a:pt x="14" y="17"/>
                  </a:lnTo>
                  <a:lnTo>
                    <a:pt x="13" y="15"/>
                  </a:lnTo>
                  <a:lnTo>
                    <a:pt x="11" y="14"/>
                  </a:lnTo>
                  <a:lnTo>
                    <a:pt x="7" y="12"/>
                  </a:lnTo>
                  <a:lnTo>
                    <a:pt x="2" y="9"/>
                  </a:lnTo>
                  <a:lnTo>
                    <a:pt x="1" y="8"/>
                  </a:lnTo>
                  <a:lnTo>
                    <a:pt x="0" y="5"/>
                  </a:lnTo>
                  <a:lnTo>
                    <a:pt x="0" y="5"/>
                  </a:lnTo>
                  <a:lnTo>
                    <a:pt x="1" y="4"/>
                  </a:lnTo>
                  <a:lnTo>
                    <a:pt x="2" y="1"/>
                  </a:lnTo>
                  <a:lnTo>
                    <a:pt x="5" y="1"/>
                  </a:lnTo>
                  <a:lnTo>
                    <a:pt x="7" y="0"/>
                  </a:lnTo>
                  <a:lnTo>
                    <a:pt x="7" y="0"/>
                  </a:lnTo>
                  <a:lnTo>
                    <a:pt x="10" y="1"/>
                  </a:lnTo>
                  <a:lnTo>
                    <a:pt x="14" y="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1111">
              <a:extLst>
                <a:ext uri="{FF2B5EF4-FFF2-40B4-BE49-F238E27FC236}">
                  <a16:creationId xmlns:a16="http://schemas.microsoft.com/office/drawing/2014/main" id="{397685AE-ED50-4FD5-894B-82B5F4BB15F6}"/>
                </a:ext>
              </a:extLst>
            </p:cNvPr>
            <p:cNvSpPr>
              <a:spLocks noChangeShapeType="1"/>
            </p:cNvSpPr>
            <p:nvPr/>
          </p:nvSpPr>
          <p:spPr bwMode="auto">
            <a:xfrm>
              <a:off x="5046664" y="2725738"/>
              <a:ext cx="174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12">
              <a:extLst>
                <a:ext uri="{FF2B5EF4-FFF2-40B4-BE49-F238E27FC236}">
                  <a16:creationId xmlns:a16="http://schemas.microsoft.com/office/drawing/2014/main" id="{EC4F550F-8F88-449A-8219-EBB512380B89}"/>
                </a:ext>
              </a:extLst>
            </p:cNvPr>
            <p:cNvSpPr>
              <a:spLocks/>
            </p:cNvSpPr>
            <p:nvPr/>
          </p:nvSpPr>
          <p:spPr bwMode="auto">
            <a:xfrm>
              <a:off x="5046664" y="2708275"/>
              <a:ext cx="23813" cy="34925"/>
            </a:xfrm>
            <a:custGeom>
              <a:avLst/>
              <a:gdLst>
                <a:gd name="T0" fmla="*/ 15 w 15"/>
                <a:gd name="T1" fmla="*/ 2 h 22"/>
                <a:gd name="T2" fmla="*/ 15 w 15"/>
                <a:gd name="T3" fmla="*/ 2 h 22"/>
                <a:gd name="T4" fmla="*/ 13 w 15"/>
                <a:gd name="T5" fmla="*/ 0 h 22"/>
                <a:gd name="T6" fmla="*/ 9 w 15"/>
                <a:gd name="T7" fmla="*/ 0 h 22"/>
                <a:gd name="T8" fmla="*/ 9 w 15"/>
                <a:gd name="T9" fmla="*/ 0 h 22"/>
                <a:gd name="T10" fmla="*/ 6 w 15"/>
                <a:gd name="T11" fmla="*/ 0 h 22"/>
                <a:gd name="T12" fmla="*/ 3 w 15"/>
                <a:gd name="T13" fmla="*/ 1 h 22"/>
                <a:gd name="T14" fmla="*/ 2 w 15"/>
                <a:gd name="T15" fmla="*/ 3 h 22"/>
                <a:gd name="T16" fmla="*/ 2 w 15"/>
                <a:gd name="T17" fmla="*/ 6 h 22"/>
                <a:gd name="T18" fmla="*/ 2 w 15"/>
                <a:gd name="T19" fmla="*/ 6 h 22"/>
                <a:gd name="T20" fmla="*/ 3 w 15"/>
                <a:gd name="T21" fmla="*/ 10 h 22"/>
                <a:gd name="T22" fmla="*/ 5 w 15"/>
                <a:gd name="T23" fmla="*/ 15 h 22"/>
                <a:gd name="T24" fmla="*/ 5 w 15"/>
                <a:gd name="T25" fmla="*/ 15 h 22"/>
                <a:gd name="T26" fmla="*/ 3 w 15"/>
                <a:gd name="T27" fmla="*/ 19 h 22"/>
                <a:gd name="T28" fmla="*/ 0 w 15"/>
                <a:gd name="T29" fmla="*/ 22 h 22"/>
                <a:gd name="T30" fmla="*/ 15 w 15"/>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2">
                  <a:moveTo>
                    <a:pt x="15" y="2"/>
                  </a:moveTo>
                  <a:lnTo>
                    <a:pt x="15" y="2"/>
                  </a:lnTo>
                  <a:lnTo>
                    <a:pt x="13" y="0"/>
                  </a:lnTo>
                  <a:lnTo>
                    <a:pt x="9" y="0"/>
                  </a:lnTo>
                  <a:lnTo>
                    <a:pt x="9" y="0"/>
                  </a:lnTo>
                  <a:lnTo>
                    <a:pt x="6" y="0"/>
                  </a:lnTo>
                  <a:lnTo>
                    <a:pt x="3" y="1"/>
                  </a:lnTo>
                  <a:lnTo>
                    <a:pt x="2" y="3"/>
                  </a:lnTo>
                  <a:lnTo>
                    <a:pt x="2" y="6"/>
                  </a:lnTo>
                  <a:lnTo>
                    <a:pt x="2" y="6"/>
                  </a:lnTo>
                  <a:lnTo>
                    <a:pt x="3" y="10"/>
                  </a:lnTo>
                  <a:lnTo>
                    <a:pt x="5" y="15"/>
                  </a:lnTo>
                  <a:lnTo>
                    <a:pt x="5" y="15"/>
                  </a:lnTo>
                  <a:lnTo>
                    <a:pt x="3" y="19"/>
                  </a:lnTo>
                  <a:lnTo>
                    <a:pt x="0" y="22"/>
                  </a:lnTo>
                  <a:lnTo>
                    <a:pt x="15" y="2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13">
              <a:extLst>
                <a:ext uri="{FF2B5EF4-FFF2-40B4-BE49-F238E27FC236}">
                  <a16:creationId xmlns:a16="http://schemas.microsoft.com/office/drawing/2014/main" id="{C81965F5-253A-420D-94DF-8A1CBE2C4B7C}"/>
                </a:ext>
              </a:extLst>
            </p:cNvPr>
            <p:cNvSpPr>
              <a:spLocks/>
            </p:cNvSpPr>
            <p:nvPr/>
          </p:nvSpPr>
          <p:spPr bwMode="auto">
            <a:xfrm>
              <a:off x="4972051" y="2562225"/>
              <a:ext cx="230188" cy="228600"/>
            </a:xfrm>
            <a:custGeom>
              <a:avLst/>
              <a:gdLst>
                <a:gd name="T0" fmla="*/ 0 w 145"/>
                <a:gd name="T1" fmla="*/ 73 h 144"/>
                <a:gd name="T2" fmla="*/ 0 w 145"/>
                <a:gd name="T3" fmla="*/ 73 h 144"/>
                <a:gd name="T4" fmla="*/ 2 w 145"/>
                <a:gd name="T5" fmla="*/ 79 h 144"/>
                <a:gd name="T6" fmla="*/ 3 w 145"/>
                <a:gd name="T7" fmla="*/ 87 h 144"/>
                <a:gd name="T8" fmla="*/ 4 w 145"/>
                <a:gd name="T9" fmla="*/ 94 h 144"/>
                <a:gd name="T10" fmla="*/ 6 w 145"/>
                <a:gd name="T11" fmla="*/ 100 h 144"/>
                <a:gd name="T12" fmla="*/ 13 w 145"/>
                <a:gd name="T13" fmla="*/ 112 h 144"/>
                <a:gd name="T14" fmla="*/ 22 w 145"/>
                <a:gd name="T15" fmla="*/ 124 h 144"/>
                <a:gd name="T16" fmla="*/ 32 w 145"/>
                <a:gd name="T17" fmla="*/ 132 h 144"/>
                <a:gd name="T18" fmla="*/ 45 w 145"/>
                <a:gd name="T19" fmla="*/ 139 h 144"/>
                <a:gd name="T20" fmla="*/ 52 w 145"/>
                <a:gd name="T21" fmla="*/ 141 h 144"/>
                <a:gd name="T22" fmla="*/ 58 w 145"/>
                <a:gd name="T23" fmla="*/ 143 h 144"/>
                <a:gd name="T24" fmla="*/ 65 w 145"/>
                <a:gd name="T25" fmla="*/ 144 h 144"/>
                <a:gd name="T26" fmla="*/ 73 w 145"/>
                <a:gd name="T27" fmla="*/ 144 h 144"/>
                <a:gd name="T28" fmla="*/ 73 w 145"/>
                <a:gd name="T29" fmla="*/ 144 h 144"/>
                <a:gd name="T30" fmla="*/ 80 w 145"/>
                <a:gd name="T31" fmla="*/ 144 h 144"/>
                <a:gd name="T32" fmla="*/ 88 w 145"/>
                <a:gd name="T33" fmla="*/ 143 h 144"/>
                <a:gd name="T34" fmla="*/ 95 w 145"/>
                <a:gd name="T35" fmla="*/ 141 h 144"/>
                <a:gd name="T36" fmla="*/ 102 w 145"/>
                <a:gd name="T37" fmla="*/ 139 h 144"/>
                <a:gd name="T38" fmla="*/ 113 w 145"/>
                <a:gd name="T39" fmla="*/ 132 h 144"/>
                <a:gd name="T40" fmla="*/ 125 w 145"/>
                <a:gd name="T41" fmla="*/ 124 h 144"/>
                <a:gd name="T42" fmla="*/ 134 w 145"/>
                <a:gd name="T43" fmla="*/ 112 h 144"/>
                <a:gd name="T44" fmla="*/ 139 w 145"/>
                <a:gd name="T45" fmla="*/ 100 h 144"/>
                <a:gd name="T46" fmla="*/ 143 w 145"/>
                <a:gd name="T47" fmla="*/ 94 h 144"/>
                <a:gd name="T48" fmla="*/ 144 w 145"/>
                <a:gd name="T49" fmla="*/ 87 h 144"/>
                <a:gd name="T50" fmla="*/ 145 w 145"/>
                <a:gd name="T51" fmla="*/ 79 h 144"/>
                <a:gd name="T52" fmla="*/ 145 w 145"/>
                <a:gd name="T53" fmla="*/ 73 h 144"/>
                <a:gd name="T54" fmla="*/ 145 w 145"/>
                <a:gd name="T55" fmla="*/ 73 h 144"/>
                <a:gd name="T56" fmla="*/ 145 w 145"/>
                <a:gd name="T57" fmla="*/ 65 h 144"/>
                <a:gd name="T58" fmla="*/ 144 w 145"/>
                <a:gd name="T59" fmla="*/ 58 h 144"/>
                <a:gd name="T60" fmla="*/ 143 w 145"/>
                <a:gd name="T61" fmla="*/ 51 h 144"/>
                <a:gd name="T62" fmla="*/ 139 w 145"/>
                <a:gd name="T63" fmla="*/ 44 h 144"/>
                <a:gd name="T64" fmla="*/ 134 w 145"/>
                <a:gd name="T65" fmla="*/ 32 h 144"/>
                <a:gd name="T66" fmla="*/ 125 w 145"/>
                <a:gd name="T67" fmla="*/ 21 h 144"/>
                <a:gd name="T68" fmla="*/ 113 w 145"/>
                <a:gd name="T69" fmla="*/ 12 h 144"/>
                <a:gd name="T70" fmla="*/ 102 w 145"/>
                <a:gd name="T71" fmla="*/ 5 h 144"/>
                <a:gd name="T72" fmla="*/ 95 w 145"/>
                <a:gd name="T73" fmla="*/ 3 h 144"/>
                <a:gd name="T74" fmla="*/ 88 w 145"/>
                <a:gd name="T75" fmla="*/ 2 h 144"/>
                <a:gd name="T76" fmla="*/ 80 w 145"/>
                <a:gd name="T77" fmla="*/ 1 h 144"/>
                <a:gd name="T78" fmla="*/ 73 w 145"/>
                <a:gd name="T79" fmla="*/ 0 h 144"/>
                <a:gd name="T80" fmla="*/ 73 w 145"/>
                <a:gd name="T81" fmla="*/ 0 h 144"/>
                <a:gd name="T82" fmla="*/ 65 w 145"/>
                <a:gd name="T83" fmla="*/ 1 h 144"/>
                <a:gd name="T84" fmla="*/ 58 w 145"/>
                <a:gd name="T85" fmla="*/ 2 h 144"/>
                <a:gd name="T86" fmla="*/ 52 w 145"/>
                <a:gd name="T87" fmla="*/ 3 h 144"/>
                <a:gd name="T88" fmla="*/ 45 w 145"/>
                <a:gd name="T89" fmla="*/ 5 h 144"/>
                <a:gd name="T90" fmla="*/ 32 w 145"/>
                <a:gd name="T91" fmla="*/ 12 h 144"/>
                <a:gd name="T92" fmla="*/ 22 w 145"/>
                <a:gd name="T93" fmla="*/ 21 h 144"/>
                <a:gd name="T94" fmla="*/ 13 w 145"/>
                <a:gd name="T95" fmla="*/ 32 h 144"/>
                <a:gd name="T96" fmla="*/ 6 w 145"/>
                <a:gd name="T97" fmla="*/ 44 h 144"/>
                <a:gd name="T98" fmla="*/ 4 w 145"/>
                <a:gd name="T99" fmla="*/ 51 h 144"/>
                <a:gd name="T100" fmla="*/ 3 w 145"/>
                <a:gd name="T101" fmla="*/ 58 h 144"/>
                <a:gd name="T102" fmla="*/ 2 w 145"/>
                <a:gd name="T103" fmla="*/ 65 h 144"/>
                <a:gd name="T104" fmla="*/ 0 w 145"/>
                <a:gd name="T105" fmla="*/ 73 h 144"/>
                <a:gd name="T106" fmla="*/ 0 w 145"/>
                <a:gd name="T107" fmla="*/ 7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44">
                  <a:moveTo>
                    <a:pt x="0" y="73"/>
                  </a:moveTo>
                  <a:lnTo>
                    <a:pt x="0" y="73"/>
                  </a:lnTo>
                  <a:lnTo>
                    <a:pt x="2" y="79"/>
                  </a:lnTo>
                  <a:lnTo>
                    <a:pt x="3" y="87"/>
                  </a:lnTo>
                  <a:lnTo>
                    <a:pt x="4" y="94"/>
                  </a:lnTo>
                  <a:lnTo>
                    <a:pt x="6" y="100"/>
                  </a:lnTo>
                  <a:lnTo>
                    <a:pt x="13" y="112"/>
                  </a:lnTo>
                  <a:lnTo>
                    <a:pt x="22" y="124"/>
                  </a:lnTo>
                  <a:lnTo>
                    <a:pt x="32" y="132"/>
                  </a:lnTo>
                  <a:lnTo>
                    <a:pt x="45" y="139"/>
                  </a:lnTo>
                  <a:lnTo>
                    <a:pt x="52" y="141"/>
                  </a:lnTo>
                  <a:lnTo>
                    <a:pt x="58" y="143"/>
                  </a:lnTo>
                  <a:lnTo>
                    <a:pt x="65" y="144"/>
                  </a:lnTo>
                  <a:lnTo>
                    <a:pt x="73" y="144"/>
                  </a:lnTo>
                  <a:lnTo>
                    <a:pt x="73" y="144"/>
                  </a:lnTo>
                  <a:lnTo>
                    <a:pt x="80" y="144"/>
                  </a:lnTo>
                  <a:lnTo>
                    <a:pt x="88" y="143"/>
                  </a:lnTo>
                  <a:lnTo>
                    <a:pt x="95" y="141"/>
                  </a:lnTo>
                  <a:lnTo>
                    <a:pt x="102" y="139"/>
                  </a:lnTo>
                  <a:lnTo>
                    <a:pt x="113" y="132"/>
                  </a:lnTo>
                  <a:lnTo>
                    <a:pt x="125" y="124"/>
                  </a:lnTo>
                  <a:lnTo>
                    <a:pt x="134" y="112"/>
                  </a:lnTo>
                  <a:lnTo>
                    <a:pt x="139" y="100"/>
                  </a:lnTo>
                  <a:lnTo>
                    <a:pt x="143" y="94"/>
                  </a:lnTo>
                  <a:lnTo>
                    <a:pt x="144" y="87"/>
                  </a:lnTo>
                  <a:lnTo>
                    <a:pt x="145" y="79"/>
                  </a:lnTo>
                  <a:lnTo>
                    <a:pt x="145" y="73"/>
                  </a:lnTo>
                  <a:lnTo>
                    <a:pt x="145" y="73"/>
                  </a:lnTo>
                  <a:lnTo>
                    <a:pt x="145" y="65"/>
                  </a:lnTo>
                  <a:lnTo>
                    <a:pt x="144" y="58"/>
                  </a:lnTo>
                  <a:lnTo>
                    <a:pt x="143" y="51"/>
                  </a:lnTo>
                  <a:lnTo>
                    <a:pt x="139" y="44"/>
                  </a:lnTo>
                  <a:lnTo>
                    <a:pt x="134" y="32"/>
                  </a:lnTo>
                  <a:lnTo>
                    <a:pt x="125" y="21"/>
                  </a:lnTo>
                  <a:lnTo>
                    <a:pt x="113" y="12"/>
                  </a:lnTo>
                  <a:lnTo>
                    <a:pt x="102" y="5"/>
                  </a:lnTo>
                  <a:lnTo>
                    <a:pt x="95" y="3"/>
                  </a:lnTo>
                  <a:lnTo>
                    <a:pt x="88" y="2"/>
                  </a:lnTo>
                  <a:lnTo>
                    <a:pt x="80" y="1"/>
                  </a:lnTo>
                  <a:lnTo>
                    <a:pt x="73" y="0"/>
                  </a:lnTo>
                  <a:lnTo>
                    <a:pt x="73" y="0"/>
                  </a:lnTo>
                  <a:lnTo>
                    <a:pt x="65" y="1"/>
                  </a:lnTo>
                  <a:lnTo>
                    <a:pt x="58" y="2"/>
                  </a:lnTo>
                  <a:lnTo>
                    <a:pt x="52" y="3"/>
                  </a:lnTo>
                  <a:lnTo>
                    <a:pt x="45" y="5"/>
                  </a:lnTo>
                  <a:lnTo>
                    <a:pt x="32" y="12"/>
                  </a:lnTo>
                  <a:lnTo>
                    <a:pt x="22" y="21"/>
                  </a:lnTo>
                  <a:lnTo>
                    <a:pt x="13" y="32"/>
                  </a:lnTo>
                  <a:lnTo>
                    <a:pt x="6" y="44"/>
                  </a:lnTo>
                  <a:lnTo>
                    <a:pt x="4" y="51"/>
                  </a:lnTo>
                  <a:lnTo>
                    <a:pt x="3" y="58"/>
                  </a:lnTo>
                  <a:lnTo>
                    <a:pt x="2" y="65"/>
                  </a:lnTo>
                  <a:lnTo>
                    <a:pt x="0" y="73"/>
                  </a:lnTo>
                  <a:lnTo>
                    <a:pt x="0" y="73"/>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14">
              <a:extLst>
                <a:ext uri="{FF2B5EF4-FFF2-40B4-BE49-F238E27FC236}">
                  <a16:creationId xmlns:a16="http://schemas.microsoft.com/office/drawing/2014/main" id="{5B7A9D32-9459-4578-B510-3572F7D8B4A4}"/>
                </a:ext>
              </a:extLst>
            </p:cNvPr>
            <p:cNvSpPr>
              <a:spLocks/>
            </p:cNvSpPr>
            <p:nvPr/>
          </p:nvSpPr>
          <p:spPr bwMode="auto">
            <a:xfrm>
              <a:off x="5014914" y="2562225"/>
              <a:ext cx="147638" cy="228600"/>
            </a:xfrm>
            <a:custGeom>
              <a:avLst/>
              <a:gdLst>
                <a:gd name="T0" fmla="*/ 0 w 93"/>
                <a:gd name="T1" fmla="*/ 73 h 144"/>
                <a:gd name="T2" fmla="*/ 0 w 93"/>
                <a:gd name="T3" fmla="*/ 73 h 144"/>
                <a:gd name="T4" fmla="*/ 1 w 93"/>
                <a:gd name="T5" fmla="*/ 87 h 144"/>
                <a:gd name="T6" fmla="*/ 3 w 93"/>
                <a:gd name="T7" fmla="*/ 100 h 144"/>
                <a:gd name="T8" fmla="*/ 8 w 93"/>
                <a:gd name="T9" fmla="*/ 112 h 144"/>
                <a:gd name="T10" fmla="*/ 13 w 93"/>
                <a:gd name="T11" fmla="*/ 124 h 144"/>
                <a:gd name="T12" fmla="*/ 20 w 93"/>
                <a:gd name="T13" fmla="*/ 132 h 144"/>
                <a:gd name="T14" fmla="*/ 28 w 93"/>
                <a:gd name="T15" fmla="*/ 139 h 144"/>
                <a:gd name="T16" fmla="*/ 37 w 93"/>
                <a:gd name="T17" fmla="*/ 143 h 144"/>
                <a:gd name="T18" fmla="*/ 42 w 93"/>
                <a:gd name="T19" fmla="*/ 144 h 144"/>
                <a:gd name="T20" fmla="*/ 46 w 93"/>
                <a:gd name="T21" fmla="*/ 144 h 144"/>
                <a:gd name="T22" fmla="*/ 46 w 93"/>
                <a:gd name="T23" fmla="*/ 144 h 144"/>
                <a:gd name="T24" fmla="*/ 51 w 93"/>
                <a:gd name="T25" fmla="*/ 144 h 144"/>
                <a:gd name="T26" fmla="*/ 55 w 93"/>
                <a:gd name="T27" fmla="*/ 143 h 144"/>
                <a:gd name="T28" fmla="*/ 65 w 93"/>
                <a:gd name="T29" fmla="*/ 139 h 144"/>
                <a:gd name="T30" fmla="*/ 72 w 93"/>
                <a:gd name="T31" fmla="*/ 132 h 144"/>
                <a:gd name="T32" fmla="*/ 79 w 93"/>
                <a:gd name="T33" fmla="*/ 124 h 144"/>
                <a:gd name="T34" fmla="*/ 85 w 93"/>
                <a:gd name="T35" fmla="*/ 112 h 144"/>
                <a:gd name="T36" fmla="*/ 88 w 93"/>
                <a:gd name="T37" fmla="*/ 100 h 144"/>
                <a:gd name="T38" fmla="*/ 92 w 93"/>
                <a:gd name="T39" fmla="*/ 87 h 144"/>
                <a:gd name="T40" fmla="*/ 93 w 93"/>
                <a:gd name="T41" fmla="*/ 73 h 144"/>
                <a:gd name="T42" fmla="*/ 93 w 93"/>
                <a:gd name="T43" fmla="*/ 73 h 144"/>
                <a:gd name="T44" fmla="*/ 92 w 93"/>
                <a:gd name="T45" fmla="*/ 58 h 144"/>
                <a:gd name="T46" fmla="*/ 88 w 93"/>
                <a:gd name="T47" fmla="*/ 44 h 144"/>
                <a:gd name="T48" fmla="*/ 85 w 93"/>
                <a:gd name="T49" fmla="*/ 32 h 144"/>
                <a:gd name="T50" fmla="*/ 79 w 93"/>
                <a:gd name="T51" fmla="*/ 21 h 144"/>
                <a:gd name="T52" fmla="*/ 72 w 93"/>
                <a:gd name="T53" fmla="*/ 12 h 144"/>
                <a:gd name="T54" fmla="*/ 65 w 93"/>
                <a:gd name="T55" fmla="*/ 5 h 144"/>
                <a:gd name="T56" fmla="*/ 55 w 93"/>
                <a:gd name="T57" fmla="*/ 2 h 144"/>
                <a:gd name="T58" fmla="*/ 51 w 93"/>
                <a:gd name="T59" fmla="*/ 1 h 144"/>
                <a:gd name="T60" fmla="*/ 46 w 93"/>
                <a:gd name="T61" fmla="*/ 0 h 144"/>
                <a:gd name="T62" fmla="*/ 46 w 93"/>
                <a:gd name="T63" fmla="*/ 0 h 144"/>
                <a:gd name="T64" fmla="*/ 42 w 93"/>
                <a:gd name="T65" fmla="*/ 1 h 144"/>
                <a:gd name="T66" fmla="*/ 37 w 93"/>
                <a:gd name="T67" fmla="*/ 2 h 144"/>
                <a:gd name="T68" fmla="*/ 28 w 93"/>
                <a:gd name="T69" fmla="*/ 5 h 144"/>
                <a:gd name="T70" fmla="*/ 20 w 93"/>
                <a:gd name="T71" fmla="*/ 12 h 144"/>
                <a:gd name="T72" fmla="*/ 13 w 93"/>
                <a:gd name="T73" fmla="*/ 21 h 144"/>
                <a:gd name="T74" fmla="*/ 8 w 93"/>
                <a:gd name="T75" fmla="*/ 32 h 144"/>
                <a:gd name="T76" fmla="*/ 3 w 93"/>
                <a:gd name="T77" fmla="*/ 44 h 144"/>
                <a:gd name="T78" fmla="*/ 1 w 93"/>
                <a:gd name="T79" fmla="*/ 58 h 144"/>
                <a:gd name="T80" fmla="*/ 0 w 93"/>
                <a:gd name="T81" fmla="*/ 73 h 144"/>
                <a:gd name="T82" fmla="*/ 0 w 93"/>
                <a:gd name="T83" fmla="*/ 7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44">
                  <a:moveTo>
                    <a:pt x="0" y="73"/>
                  </a:moveTo>
                  <a:lnTo>
                    <a:pt x="0" y="73"/>
                  </a:lnTo>
                  <a:lnTo>
                    <a:pt x="1" y="87"/>
                  </a:lnTo>
                  <a:lnTo>
                    <a:pt x="3" y="100"/>
                  </a:lnTo>
                  <a:lnTo>
                    <a:pt x="8" y="112"/>
                  </a:lnTo>
                  <a:lnTo>
                    <a:pt x="13" y="124"/>
                  </a:lnTo>
                  <a:lnTo>
                    <a:pt x="20" y="132"/>
                  </a:lnTo>
                  <a:lnTo>
                    <a:pt x="28" y="139"/>
                  </a:lnTo>
                  <a:lnTo>
                    <a:pt x="37" y="143"/>
                  </a:lnTo>
                  <a:lnTo>
                    <a:pt x="42" y="144"/>
                  </a:lnTo>
                  <a:lnTo>
                    <a:pt x="46" y="144"/>
                  </a:lnTo>
                  <a:lnTo>
                    <a:pt x="46" y="144"/>
                  </a:lnTo>
                  <a:lnTo>
                    <a:pt x="51" y="144"/>
                  </a:lnTo>
                  <a:lnTo>
                    <a:pt x="55" y="143"/>
                  </a:lnTo>
                  <a:lnTo>
                    <a:pt x="65" y="139"/>
                  </a:lnTo>
                  <a:lnTo>
                    <a:pt x="72" y="132"/>
                  </a:lnTo>
                  <a:lnTo>
                    <a:pt x="79" y="124"/>
                  </a:lnTo>
                  <a:lnTo>
                    <a:pt x="85" y="112"/>
                  </a:lnTo>
                  <a:lnTo>
                    <a:pt x="88" y="100"/>
                  </a:lnTo>
                  <a:lnTo>
                    <a:pt x="92" y="87"/>
                  </a:lnTo>
                  <a:lnTo>
                    <a:pt x="93" y="73"/>
                  </a:lnTo>
                  <a:lnTo>
                    <a:pt x="93" y="73"/>
                  </a:lnTo>
                  <a:lnTo>
                    <a:pt x="92" y="58"/>
                  </a:lnTo>
                  <a:lnTo>
                    <a:pt x="88" y="44"/>
                  </a:lnTo>
                  <a:lnTo>
                    <a:pt x="85" y="32"/>
                  </a:lnTo>
                  <a:lnTo>
                    <a:pt x="79" y="21"/>
                  </a:lnTo>
                  <a:lnTo>
                    <a:pt x="72" y="12"/>
                  </a:lnTo>
                  <a:lnTo>
                    <a:pt x="65" y="5"/>
                  </a:lnTo>
                  <a:lnTo>
                    <a:pt x="55" y="2"/>
                  </a:lnTo>
                  <a:lnTo>
                    <a:pt x="51" y="1"/>
                  </a:lnTo>
                  <a:lnTo>
                    <a:pt x="46" y="0"/>
                  </a:lnTo>
                  <a:lnTo>
                    <a:pt x="46" y="0"/>
                  </a:lnTo>
                  <a:lnTo>
                    <a:pt x="42" y="1"/>
                  </a:lnTo>
                  <a:lnTo>
                    <a:pt x="37" y="2"/>
                  </a:lnTo>
                  <a:lnTo>
                    <a:pt x="28" y="5"/>
                  </a:lnTo>
                  <a:lnTo>
                    <a:pt x="20" y="12"/>
                  </a:lnTo>
                  <a:lnTo>
                    <a:pt x="13" y="21"/>
                  </a:lnTo>
                  <a:lnTo>
                    <a:pt x="8" y="32"/>
                  </a:lnTo>
                  <a:lnTo>
                    <a:pt x="3" y="44"/>
                  </a:lnTo>
                  <a:lnTo>
                    <a:pt x="1" y="58"/>
                  </a:lnTo>
                  <a:lnTo>
                    <a:pt x="0" y="73"/>
                  </a:lnTo>
                  <a:lnTo>
                    <a:pt x="0" y="73"/>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1115">
              <a:extLst>
                <a:ext uri="{FF2B5EF4-FFF2-40B4-BE49-F238E27FC236}">
                  <a16:creationId xmlns:a16="http://schemas.microsoft.com/office/drawing/2014/main" id="{41810214-BF69-4935-B124-C244E30638FC}"/>
                </a:ext>
              </a:extLst>
            </p:cNvPr>
            <p:cNvSpPr>
              <a:spLocks noChangeShapeType="1"/>
            </p:cNvSpPr>
            <p:nvPr/>
          </p:nvSpPr>
          <p:spPr bwMode="auto">
            <a:xfrm>
              <a:off x="5087939" y="2562225"/>
              <a:ext cx="0" cy="228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116">
              <a:extLst>
                <a:ext uri="{FF2B5EF4-FFF2-40B4-BE49-F238E27FC236}">
                  <a16:creationId xmlns:a16="http://schemas.microsoft.com/office/drawing/2014/main" id="{A34308E5-9440-45BF-AB8D-247B01F4EB3F}"/>
                </a:ext>
              </a:extLst>
            </p:cNvPr>
            <p:cNvSpPr>
              <a:spLocks noChangeShapeType="1"/>
            </p:cNvSpPr>
            <p:nvPr/>
          </p:nvSpPr>
          <p:spPr bwMode="auto">
            <a:xfrm flipH="1">
              <a:off x="4972051" y="2678113"/>
              <a:ext cx="1158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17">
              <a:extLst>
                <a:ext uri="{FF2B5EF4-FFF2-40B4-BE49-F238E27FC236}">
                  <a16:creationId xmlns:a16="http://schemas.microsoft.com/office/drawing/2014/main" id="{BE9CCA72-1CFB-49AF-9C00-6C130E838091}"/>
                </a:ext>
              </a:extLst>
            </p:cNvPr>
            <p:cNvSpPr>
              <a:spLocks noChangeShapeType="1"/>
            </p:cNvSpPr>
            <p:nvPr/>
          </p:nvSpPr>
          <p:spPr bwMode="auto">
            <a:xfrm flipH="1">
              <a:off x="4991101" y="2619375"/>
              <a:ext cx="333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1118">
              <a:extLst>
                <a:ext uri="{FF2B5EF4-FFF2-40B4-BE49-F238E27FC236}">
                  <a16:creationId xmlns:a16="http://schemas.microsoft.com/office/drawing/2014/main" id="{1160C5C9-C6E5-4E24-B467-D9BA352FD007}"/>
                </a:ext>
              </a:extLst>
            </p:cNvPr>
            <p:cNvSpPr>
              <a:spLocks noChangeShapeType="1"/>
            </p:cNvSpPr>
            <p:nvPr/>
          </p:nvSpPr>
          <p:spPr bwMode="auto">
            <a:xfrm flipH="1">
              <a:off x="5089526" y="2619375"/>
              <a:ext cx="968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119">
              <a:extLst>
                <a:ext uri="{FF2B5EF4-FFF2-40B4-BE49-F238E27FC236}">
                  <a16:creationId xmlns:a16="http://schemas.microsoft.com/office/drawing/2014/main" id="{62434FA9-17CE-4BEF-B030-EAF800D98011}"/>
                </a:ext>
              </a:extLst>
            </p:cNvPr>
            <p:cNvSpPr>
              <a:spLocks noChangeShapeType="1"/>
            </p:cNvSpPr>
            <p:nvPr/>
          </p:nvSpPr>
          <p:spPr bwMode="auto">
            <a:xfrm flipH="1">
              <a:off x="4991101" y="2733675"/>
              <a:ext cx="333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120">
              <a:extLst>
                <a:ext uri="{FF2B5EF4-FFF2-40B4-BE49-F238E27FC236}">
                  <a16:creationId xmlns:a16="http://schemas.microsoft.com/office/drawing/2014/main" id="{9E939F45-4CE5-47B7-B0FC-C07F25C34331}"/>
                </a:ext>
              </a:extLst>
            </p:cNvPr>
            <p:cNvSpPr>
              <a:spLocks noChangeShapeType="1"/>
            </p:cNvSpPr>
            <p:nvPr/>
          </p:nvSpPr>
          <p:spPr bwMode="auto">
            <a:xfrm flipH="1">
              <a:off x="5089526" y="2735263"/>
              <a:ext cx="984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1121">
              <a:extLst>
                <a:ext uri="{FF2B5EF4-FFF2-40B4-BE49-F238E27FC236}">
                  <a16:creationId xmlns:a16="http://schemas.microsoft.com/office/drawing/2014/main" id="{F2625A4F-6BE3-431A-9B43-30E81C7879E4}"/>
                </a:ext>
              </a:extLst>
            </p:cNvPr>
            <p:cNvSpPr>
              <a:spLocks noChangeShapeType="1"/>
            </p:cNvSpPr>
            <p:nvPr/>
          </p:nvSpPr>
          <p:spPr bwMode="auto">
            <a:xfrm flipH="1">
              <a:off x="5162551" y="2678113"/>
              <a:ext cx="396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131">
            <a:extLst>
              <a:ext uri="{FF2B5EF4-FFF2-40B4-BE49-F238E27FC236}">
                <a16:creationId xmlns:a16="http://schemas.microsoft.com/office/drawing/2014/main" id="{6131D774-1BAA-4F64-B100-C0676CD30C6E}"/>
              </a:ext>
            </a:extLst>
          </p:cNvPr>
          <p:cNvGrpSpPr>
            <a:grpSpLocks noChangeAspect="1"/>
          </p:cNvGrpSpPr>
          <p:nvPr/>
        </p:nvGrpSpPr>
        <p:grpSpPr>
          <a:xfrm>
            <a:off x="4939717" y="1266653"/>
            <a:ext cx="317790" cy="313938"/>
            <a:chOff x="3552825" y="2165350"/>
            <a:chExt cx="261938" cy="258763"/>
          </a:xfrm>
        </p:grpSpPr>
        <p:sp>
          <p:nvSpPr>
            <p:cNvPr id="133" name="Freeform 619">
              <a:extLst>
                <a:ext uri="{FF2B5EF4-FFF2-40B4-BE49-F238E27FC236}">
                  <a16:creationId xmlns:a16="http://schemas.microsoft.com/office/drawing/2014/main" id="{15730DC9-4C05-4505-B3EF-23B647DB7D45}"/>
                </a:ext>
              </a:extLst>
            </p:cNvPr>
            <p:cNvSpPr>
              <a:spLocks/>
            </p:cNvSpPr>
            <p:nvPr/>
          </p:nvSpPr>
          <p:spPr bwMode="auto">
            <a:xfrm>
              <a:off x="3552825" y="2165350"/>
              <a:ext cx="261938" cy="150813"/>
            </a:xfrm>
            <a:custGeom>
              <a:avLst/>
              <a:gdLst>
                <a:gd name="T0" fmla="*/ 0 w 165"/>
                <a:gd name="T1" fmla="*/ 0 h 95"/>
                <a:gd name="T2" fmla="*/ 18 w 165"/>
                <a:gd name="T3" fmla="*/ 0 h 95"/>
                <a:gd name="T4" fmla="*/ 35 w 165"/>
                <a:gd name="T5" fmla="*/ 79 h 95"/>
                <a:gd name="T6" fmla="*/ 35 w 165"/>
                <a:gd name="T7" fmla="*/ 79 h 95"/>
                <a:gd name="T8" fmla="*/ 38 w 165"/>
                <a:gd name="T9" fmla="*/ 86 h 95"/>
                <a:gd name="T10" fmla="*/ 42 w 165"/>
                <a:gd name="T11" fmla="*/ 92 h 95"/>
                <a:gd name="T12" fmla="*/ 47 w 165"/>
                <a:gd name="T13" fmla="*/ 94 h 95"/>
                <a:gd name="T14" fmla="*/ 53 w 165"/>
                <a:gd name="T15" fmla="*/ 95 h 95"/>
                <a:gd name="T16" fmla="*/ 53 w 165"/>
                <a:gd name="T17" fmla="*/ 95 h 95"/>
                <a:gd name="T18" fmla="*/ 141 w 165"/>
                <a:gd name="T19" fmla="*/ 95 h 95"/>
                <a:gd name="T20" fmla="*/ 141 w 165"/>
                <a:gd name="T21" fmla="*/ 95 h 95"/>
                <a:gd name="T22" fmla="*/ 148 w 165"/>
                <a:gd name="T23" fmla="*/ 95 h 95"/>
                <a:gd name="T24" fmla="*/ 152 w 165"/>
                <a:gd name="T25" fmla="*/ 93 h 95"/>
                <a:gd name="T26" fmla="*/ 154 w 165"/>
                <a:gd name="T27" fmla="*/ 89 h 95"/>
                <a:gd name="T28" fmla="*/ 157 w 165"/>
                <a:gd name="T29" fmla="*/ 84 h 95"/>
                <a:gd name="T30" fmla="*/ 165 w 165"/>
                <a:gd name="T31" fmla="*/ 23 h 95"/>
                <a:gd name="T32" fmla="*/ 42 w 165"/>
                <a:gd name="T33"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95">
                  <a:moveTo>
                    <a:pt x="0" y="0"/>
                  </a:moveTo>
                  <a:lnTo>
                    <a:pt x="18" y="0"/>
                  </a:lnTo>
                  <a:lnTo>
                    <a:pt x="35" y="79"/>
                  </a:lnTo>
                  <a:lnTo>
                    <a:pt x="35" y="79"/>
                  </a:lnTo>
                  <a:lnTo>
                    <a:pt x="38" y="86"/>
                  </a:lnTo>
                  <a:lnTo>
                    <a:pt x="42" y="92"/>
                  </a:lnTo>
                  <a:lnTo>
                    <a:pt x="47" y="94"/>
                  </a:lnTo>
                  <a:lnTo>
                    <a:pt x="53" y="95"/>
                  </a:lnTo>
                  <a:lnTo>
                    <a:pt x="53" y="95"/>
                  </a:lnTo>
                  <a:lnTo>
                    <a:pt x="141" y="95"/>
                  </a:lnTo>
                  <a:lnTo>
                    <a:pt x="141" y="95"/>
                  </a:lnTo>
                  <a:lnTo>
                    <a:pt x="148" y="95"/>
                  </a:lnTo>
                  <a:lnTo>
                    <a:pt x="152" y="93"/>
                  </a:lnTo>
                  <a:lnTo>
                    <a:pt x="154" y="89"/>
                  </a:lnTo>
                  <a:lnTo>
                    <a:pt x="157" y="84"/>
                  </a:lnTo>
                  <a:lnTo>
                    <a:pt x="165" y="23"/>
                  </a:lnTo>
                  <a:lnTo>
                    <a:pt x="42" y="2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620">
              <a:extLst>
                <a:ext uri="{FF2B5EF4-FFF2-40B4-BE49-F238E27FC236}">
                  <a16:creationId xmlns:a16="http://schemas.microsoft.com/office/drawing/2014/main" id="{84FC3D9A-F316-40CB-BCC1-F82846B98BE1}"/>
                </a:ext>
              </a:extLst>
            </p:cNvPr>
            <p:cNvSpPr>
              <a:spLocks/>
            </p:cNvSpPr>
            <p:nvPr/>
          </p:nvSpPr>
          <p:spPr bwMode="auto">
            <a:xfrm>
              <a:off x="3594100" y="2220913"/>
              <a:ext cx="203200" cy="139700"/>
            </a:xfrm>
            <a:custGeom>
              <a:avLst/>
              <a:gdLst>
                <a:gd name="T0" fmla="*/ 0 w 128"/>
                <a:gd name="T1" fmla="*/ 0 h 88"/>
                <a:gd name="T2" fmla="*/ 14 w 128"/>
                <a:gd name="T3" fmla="*/ 70 h 88"/>
                <a:gd name="T4" fmla="*/ 14 w 128"/>
                <a:gd name="T5" fmla="*/ 70 h 88"/>
                <a:gd name="T6" fmla="*/ 17 w 128"/>
                <a:gd name="T7" fmla="*/ 77 h 88"/>
                <a:gd name="T8" fmla="*/ 21 w 128"/>
                <a:gd name="T9" fmla="*/ 82 h 88"/>
                <a:gd name="T10" fmla="*/ 26 w 128"/>
                <a:gd name="T11" fmla="*/ 86 h 88"/>
                <a:gd name="T12" fmla="*/ 32 w 128"/>
                <a:gd name="T13" fmla="*/ 88 h 88"/>
                <a:gd name="T14" fmla="*/ 128 w 12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88">
                  <a:moveTo>
                    <a:pt x="0" y="0"/>
                  </a:moveTo>
                  <a:lnTo>
                    <a:pt x="14" y="70"/>
                  </a:lnTo>
                  <a:lnTo>
                    <a:pt x="14" y="70"/>
                  </a:lnTo>
                  <a:lnTo>
                    <a:pt x="17" y="77"/>
                  </a:lnTo>
                  <a:lnTo>
                    <a:pt x="21" y="82"/>
                  </a:lnTo>
                  <a:lnTo>
                    <a:pt x="26" y="86"/>
                  </a:lnTo>
                  <a:lnTo>
                    <a:pt x="32" y="88"/>
                  </a:lnTo>
                  <a:lnTo>
                    <a:pt x="128" y="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621">
              <a:extLst>
                <a:ext uri="{FF2B5EF4-FFF2-40B4-BE49-F238E27FC236}">
                  <a16:creationId xmlns:a16="http://schemas.microsoft.com/office/drawing/2014/main" id="{8FB953F1-61BF-4489-80D5-7BFFC95522BD}"/>
                </a:ext>
              </a:extLst>
            </p:cNvPr>
            <p:cNvSpPr>
              <a:spLocks/>
            </p:cNvSpPr>
            <p:nvPr/>
          </p:nvSpPr>
          <p:spPr bwMode="auto">
            <a:xfrm>
              <a:off x="3625850" y="2386013"/>
              <a:ext cx="38100" cy="38100"/>
            </a:xfrm>
            <a:custGeom>
              <a:avLst/>
              <a:gdLst>
                <a:gd name="T0" fmla="*/ 24 w 24"/>
                <a:gd name="T1" fmla="*/ 12 h 24"/>
                <a:gd name="T2" fmla="*/ 24 w 24"/>
                <a:gd name="T3" fmla="*/ 12 h 24"/>
                <a:gd name="T4" fmla="*/ 23 w 24"/>
                <a:gd name="T5" fmla="*/ 7 h 24"/>
                <a:gd name="T6" fmla="*/ 20 w 24"/>
                <a:gd name="T7" fmla="*/ 3 h 24"/>
                <a:gd name="T8" fmla="*/ 16 w 24"/>
                <a:gd name="T9" fmla="*/ 0 h 24"/>
                <a:gd name="T10" fmla="*/ 11 w 24"/>
                <a:gd name="T11" fmla="*/ 0 h 24"/>
                <a:gd name="T12" fmla="*/ 11 w 24"/>
                <a:gd name="T13" fmla="*/ 0 h 24"/>
                <a:gd name="T14" fmla="*/ 6 w 24"/>
                <a:gd name="T15" fmla="*/ 0 h 24"/>
                <a:gd name="T16" fmla="*/ 2 w 24"/>
                <a:gd name="T17" fmla="*/ 3 h 24"/>
                <a:gd name="T18" fmla="*/ 0 w 24"/>
                <a:gd name="T19" fmla="*/ 7 h 24"/>
                <a:gd name="T20" fmla="*/ 0 w 24"/>
                <a:gd name="T21" fmla="*/ 12 h 24"/>
                <a:gd name="T22" fmla="*/ 0 w 24"/>
                <a:gd name="T23" fmla="*/ 12 h 24"/>
                <a:gd name="T24" fmla="*/ 0 w 24"/>
                <a:gd name="T25" fmla="*/ 17 h 24"/>
                <a:gd name="T26" fmla="*/ 2 w 24"/>
                <a:gd name="T27" fmla="*/ 21 h 24"/>
                <a:gd name="T28" fmla="*/ 6 w 24"/>
                <a:gd name="T29" fmla="*/ 24 h 24"/>
                <a:gd name="T30" fmla="*/ 11 w 24"/>
                <a:gd name="T31" fmla="*/ 24 h 24"/>
                <a:gd name="T32" fmla="*/ 11 w 24"/>
                <a:gd name="T33" fmla="*/ 24 h 24"/>
                <a:gd name="T34" fmla="*/ 16 w 24"/>
                <a:gd name="T35" fmla="*/ 24 h 24"/>
                <a:gd name="T36" fmla="*/ 20 w 24"/>
                <a:gd name="T37" fmla="*/ 21 h 24"/>
                <a:gd name="T38" fmla="*/ 23 w 24"/>
                <a:gd name="T39" fmla="*/ 17 h 24"/>
                <a:gd name="T40" fmla="*/ 24 w 24"/>
                <a:gd name="T41" fmla="*/ 12 h 24"/>
                <a:gd name="T42" fmla="*/ 24 w 24"/>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12"/>
                  </a:moveTo>
                  <a:lnTo>
                    <a:pt x="24" y="12"/>
                  </a:lnTo>
                  <a:lnTo>
                    <a:pt x="23" y="7"/>
                  </a:lnTo>
                  <a:lnTo>
                    <a:pt x="20" y="3"/>
                  </a:lnTo>
                  <a:lnTo>
                    <a:pt x="16" y="0"/>
                  </a:lnTo>
                  <a:lnTo>
                    <a:pt x="11" y="0"/>
                  </a:lnTo>
                  <a:lnTo>
                    <a:pt x="11" y="0"/>
                  </a:lnTo>
                  <a:lnTo>
                    <a:pt x="6" y="0"/>
                  </a:lnTo>
                  <a:lnTo>
                    <a:pt x="2" y="3"/>
                  </a:lnTo>
                  <a:lnTo>
                    <a:pt x="0" y="7"/>
                  </a:lnTo>
                  <a:lnTo>
                    <a:pt x="0" y="12"/>
                  </a:lnTo>
                  <a:lnTo>
                    <a:pt x="0" y="12"/>
                  </a:lnTo>
                  <a:lnTo>
                    <a:pt x="0" y="17"/>
                  </a:lnTo>
                  <a:lnTo>
                    <a:pt x="2" y="21"/>
                  </a:lnTo>
                  <a:lnTo>
                    <a:pt x="6" y="24"/>
                  </a:lnTo>
                  <a:lnTo>
                    <a:pt x="11" y="24"/>
                  </a:lnTo>
                  <a:lnTo>
                    <a:pt x="11" y="24"/>
                  </a:lnTo>
                  <a:lnTo>
                    <a:pt x="16" y="24"/>
                  </a:lnTo>
                  <a:lnTo>
                    <a:pt x="20" y="21"/>
                  </a:lnTo>
                  <a:lnTo>
                    <a:pt x="23" y="17"/>
                  </a:lnTo>
                  <a:lnTo>
                    <a:pt x="24" y="12"/>
                  </a:lnTo>
                  <a:lnTo>
                    <a:pt x="24"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622">
              <a:extLst>
                <a:ext uri="{FF2B5EF4-FFF2-40B4-BE49-F238E27FC236}">
                  <a16:creationId xmlns:a16="http://schemas.microsoft.com/office/drawing/2014/main" id="{15CA43C8-B32F-4CF8-8687-ACE2CCCBBB52}"/>
                </a:ext>
              </a:extLst>
            </p:cNvPr>
            <p:cNvSpPr>
              <a:spLocks/>
            </p:cNvSpPr>
            <p:nvPr/>
          </p:nvSpPr>
          <p:spPr bwMode="auto">
            <a:xfrm>
              <a:off x="3744913" y="2386013"/>
              <a:ext cx="38100" cy="38100"/>
            </a:xfrm>
            <a:custGeom>
              <a:avLst/>
              <a:gdLst>
                <a:gd name="T0" fmla="*/ 24 w 24"/>
                <a:gd name="T1" fmla="*/ 12 h 24"/>
                <a:gd name="T2" fmla="*/ 24 w 24"/>
                <a:gd name="T3" fmla="*/ 12 h 24"/>
                <a:gd name="T4" fmla="*/ 24 w 24"/>
                <a:gd name="T5" fmla="*/ 7 h 24"/>
                <a:gd name="T6" fmla="*/ 22 w 24"/>
                <a:gd name="T7" fmla="*/ 3 h 24"/>
                <a:gd name="T8" fmla="*/ 18 w 24"/>
                <a:gd name="T9" fmla="*/ 0 h 24"/>
                <a:gd name="T10" fmla="*/ 12 w 24"/>
                <a:gd name="T11" fmla="*/ 0 h 24"/>
                <a:gd name="T12" fmla="*/ 12 w 24"/>
                <a:gd name="T13" fmla="*/ 0 h 24"/>
                <a:gd name="T14" fmla="*/ 7 w 24"/>
                <a:gd name="T15" fmla="*/ 0 h 24"/>
                <a:gd name="T16" fmla="*/ 3 w 24"/>
                <a:gd name="T17" fmla="*/ 3 h 24"/>
                <a:gd name="T18" fmla="*/ 1 w 24"/>
                <a:gd name="T19" fmla="*/ 7 h 24"/>
                <a:gd name="T20" fmla="*/ 0 w 24"/>
                <a:gd name="T21" fmla="*/ 12 h 24"/>
                <a:gd name="T22" fmla="*/ 0 w 24"/>
                <a:gd name="T23" fmla="*/ 12 h 24"/>
                <a:gd name="T24" fmla="*/ 1 w 24"/>
                <a:gd name="T25" fmla="*/ 17 h 24"/>
                <a:gd name="T26" fmla="*/ 3 w 24"/>
                <a:gd name="T27" fmla="*/ 21 h 24"/>
                <a:gd name="T28" fmla="*/ 7 w 24"/>
                <a:gd name="T29" fmla="*/ 24 h 24"/>
                <a:gd name="T30" fmla="*/ 12 w 24"/>
                <a:gd name="T31" fmla="*/ 24 h 24"/>
                <a:gd name="T32" fmla="*/ 12 w 24"/>
                <a:gd name="T33" fmla="*/ 24 h 24"/>
                <a:gd name="T34" fmla="*/ 18 w 24"/>
                <a:gd name="T35" fmla="*/ 24 h 24"/>
                <a:gd name="T36" fmla="*/ 22 w 24"/>
                <a:gd name="T37" fmla="*/ 21 h 24"/>
                <a:gd name="T38" fmla="*/ 24 w 24"/>
                <a:gd name="T39" fmla="*/ 17 h 24"/>
                <a:gd name="T40" fmla="*/ 24 w 24"/>
                <a:gd name="T41" fmla="*/ 12 h 24"/>
                <a:gd name="T42" fmla="*/ 24 w 24"/>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12"/>
                  </a:moveTo>
                  <a:lnTo>
                    <a:pt x="24" y="12"/>
                  </a:lnTo>
                  <a:lnTo>
                    <a:pt x="24" y="7"/>
                  </a:lnTo>
                  <a:lnTo>
                    <a:pt x="22" y="3"/>
                  </a:lnTo>
                  <a:lnTo>
                    <a:pt x="18" y="0"/>
                  </a:lnTo>
                  <a:lnTo>
                    <a:pt x="12" y="0"/>
                  </a:lnTo>
                  <a:lnTo>
                    <a:pt x="12" y="0"/>
                  </a:lnTo>
                  <a:lnTo>
                    <a:pt x="7" y="0"/>
                  </a:lnTo>
                  <a:lnTo>
                    <a:pt x="3" y="3"/>
                  </a:lnTo>
                  <a:lnTo>
                    <a:pt x="1" y="7"/>
                  </a:lnTo>
                  <a:lnTo>
                    <a:pt x="0" y="12"/>
                  </a:lnTo>
                  <a:lnTo>
                    <a:pt x="0" y="12"/>
                  </a:lnTo>
                  <a:lnTo>
                    <a:pt x="1" y="17"/>
                  </a:lnTo>
                  <a:lnTo>
                    <a:pt x="3" y="21"/>
                  </a:lnTo>
                  <a:lnTo>
                    <a:pt x="7" y="24"/>
                  </a:lnTo>
                  <a:lnTo>
                    <a:pt x="12" y="24"/>
                  </a:lnTo>
                  <a:lnTo>
                    <a:pt x="12" y="24"/>
                  </a:lnTo>
                  <a:lnTo>
                    <a:pt x="18" y="24"/>
                  </a:lnTo>
                  <a:lnTo>
                    <a:pt x="22" y="21"/>
                  </a:lnTo>
                  <a:lnTo>
                    <a:pt x="24" y="17"/>
                  </a:lnTo>
                  <a:lnTo>
                    <a:pt x="24" y="12"/>
                  </a:lnTo>
                  <a:lnTo>
                    <a:pt x="24"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7" name="Group 136">
            <a:extLst>
              <a:ext uri="{FF2B5EF4-FFF2-40B4-BE49-F238E27FC236}">
                <a16:creationId xmlns:a16="http://schemas.microsoft.com/office/drawing/2014/main" id="{5B3A6C7A-5B90-405C-B25B-7F57E3A0F1A6}"/>
              </a:ext>
            </a:extLst>
          </p:cNvPr>
          <p:cNvGrpSpPr>
            <a:grpSpLocks noChangeAspect="1"/>
          </p:cNvGrpSpPr>
          <p:nvPr/>
        </p:nvGrpSpPr>
        <p:grpSpPr>
          <a:xfrm>
            <a:off x="7057411" y="1262604"/>
            <a:ext cx="356841" cy="359030"/>
            <a:chOff x="3960813" y="1606551"/>
            <a:chExt cx="258763" cy="260350"/>
          </a:xfrm>
        </p:grpSpPr>
        <p:sp>
          <p:nvSpPr>
            <p:cNvPr id="138" name="Freeform 262">
              <a:extLst>
                <a:ext uri="{FF2B5EF4-FFF2-40B4-BE49-F238E27FC236}">
                  <a16:creationId xmlns:a16="http://schemas.microsoft.com/office/drawing/2014/main" id="{A0A3768C-573B-4D7A-A205-9DDAAB6CC170}"/>
                </a:ext>
              </a:extLst>
            </p:cNvPr>
            <p:cNvSpPr>
              <a:spLocks/>
            </p:cNvSpPr>
            <p:nvPr/>
          </p:nvSpPr>
          <p:spPr bwMode="auto">
            <a:xfrm>
              <a:off x="3960813" y="1704976"/>
              <a:ext cx="161925" cy="161925"/>
            </a:xfrm>
            <a:custGeom>
              <a:avLst/>
              <a:gdLst>
                <a:gd name="T0" fmla="*/ 102 w 102"/>
                <a:gd name="T1" fmla="*/ 50 h 102"/>
                <a:gd name="T2" fmla="*/ 102 w 102"/>
                <a:gd name="T3" fmla="*/ 50 h 102"/>
                <a:gd name="T4" fmla="*/ 101 w 102"/>
                <a:gd name="T5" fmla="*/ 40 h 102"/>
                <a:gd name="T6" fmla="*/ 98 w 102"/>
                <a:gd name="T7" fmla="*/ 31 h 102"/>
                <a:gd name="T8" fmla="*/ 93 w 102"/>
                <a:gd name="T9" fmla="*/ 22 h 102"/>
                <a:gd name="T10" fmla="*/ 87 w 102"/>
                <a:gd name="T11" fmla="*/ 14 h 102"/>
                <a:gd name="T12" fmla="*/ 80 w 102"/>
                <a:gd name="T13" fmla="*/ 8 h 102"/>
                <a:gd name="T14" fmla="*/ 71 w 102"/>
                <a:gd name="T15" fmla="*/ 4 h 102"/>
                <a:gd name="T16" fmla="*/ 61 w 102"/>
                <a:gd name="T17" fmla="*/ 0 h 102"/>
                <a:gd name="T18" fmla="*/ 50 w 102"/>
                <a:gd name="T19" fmla="*/ 0 h 102"/>
                <a:gd name="T20" fmla="*/ 50 w 102"/>
                <a:gd name="T21" fmla="*/ 0 h 102"/>
                <a:gd name="T22" fmla="*/ 40 w 102"/>
                <a:gd name="T23" fmla="*/ 0 h 102"/>
                <a:gd name="T24" fmla="*/ 31 w 102"/>
                <a:gd name="T25" fmla="*/ 4 h 102"/>
                <a:gd name="T26" fmla="*/ 22 w 102"/>
                <a:gd name="T27" fmla="*/ 8 h 102"/>
                <a:gd name="T28" fmla="*/ 14 w 102"/>
                <a:gd name="T29" fmla="*/ 14 h 102"/>
                <a:gd name="T30" fmla="*/ 9 w 102"/>
                <a:gd name="T31" fmla="*/ 22 h 102"/>
                <a:gd name="T32" fmla="*/ 4 w 102"/>
                <a:gd name="T33" fmla="*/ 31 h 102"/>
                <a:gd name="T34" fmla="*/ 1 w 102"/>
                <a:gd name="T35" fmla="*/ 40 h 102"/>
                <a:gd name="T36" fmla="*/ 0 w 102"/>
                <a:gd name="T37" fmla="*/ 50 h 102"/>
                <a:gd name="T38" fmla="*/ 0 w 102"/>
                <a:gd name="T39" fmla="*/ 50 h 102"/>
                <a:gd name="T40" fmla="*/ 1 w 102"/>
                <a:gd name="T41" fmla="*/ 61 h 102"/>
                <a:gd name="T42" fmla="*/ 4 w 102"/>
                <a:gd name="T43" fmla="*/ 71 h 102"/>
                <a:gd name="T44" fmla="*/ 9 w 102"/>
                <a:gd name="T45" fmla="*/ 79 h 102"/>
                <a:gd name="T46" fmla="*/ 14 w 102"/>
                <a:gd name="T47" fmla="*/ 87 h 102"/>
                <a:gd name="T48" fmla="*/ 22 w 102"/>
                <a:gd name="T49" fmla="*/ 93 h 102"/>
                <a:gd name="T50" fmla="*/ 31 w 102"/>
                <a:gd name="T51" fmla="*/ 98 h 102"/>
                <a:gd name="T52" fmla="*/ 40 w 102"/>
                <a:gd name="T53" fmla="*/ 101 h 102"/>
                <a:gd name="T54" fmla="*/ 50 w 102"/>
                <a:gd name="T55" fmla="*/ 102 h 102"/>
                <a:gd name="T56" fmla="*/ 50 w 102"/>
                <a:gd name="T57" fmla="*/ 102 h 102"/>
                <a:gd name="T58" fmla="*/ 61 w 102"/>
                <a:gd name="T59" fmla="*/ 101 h 102"/>
                <a:gd name="T60" fmla="*/ 71 w 102"/>
                <a:gd name="T61" fmla="*/ 98 h 102"/>
                <a:gd name="T62" fmla="*/ 80 w 102"/>
                <a:gd name="T63" fmla="*/ 93 h 102"/>
                <a:gd name="T64" fmla="*/ 87 w 102"/>
                <a:gd name="T65" fmla="*/ 87 h 102"/>
                <a:gd name="T66" fmla="*/ 93 w 102"/>
                <a:gd name="T67" fmla="*/ 79 h 102"/>
                <a:gd name="T68" fmla="*/ 98 w 102"/>
                <a:gd name="T69" fmla="*/ 71 h 102"/>
                <a:gd name="T70" fmla="*/ 101 w 102"/>
                <a:gd name="T71" fmla="*/ 61 h 102"/>
                <a:gd name="T72" fmla="*/ 102 w 102"/>
                <a:gd name="T73" fmla="*/ 50 h 102"/>
                <a:gd name="T74" fmla="*/ 102 w 102"/>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102" y="50"/>
                  </a:moveTo>
                  <a:lnTo>
                    <a:pt x="102" y="50"/>
                  </a:lnTo>
                  <a:lnTo>
                    <a:pt x="101" y="40"/>
                  </a:lnTo>
                  <a:lnTo>
                    <a:pt x="98" y="31"/>
                  </a:lnTo>
                  <a:lnTo>
                    <a:pt x="93" y="22"/>
                  </a:lnTo>
                  <a:lnTo>
                    <a:pt x="87" y="14"/>
                  </a:lnTo>
                  <a:lnTo>
                    <a:pt x="80" y="8"/>
                  </a:lnTo>
                  <a:lnTo>
                    <a:pt x="71" y="4"/>
                  </a:lnTo>
                  <a:lnTo>
                    <a:pt x="61" y="0"/>
                  </a:lnTo>
                  <a:lnTo>
                    <a:pt x="50" y="0"/>
                  </a:lnTo>
                  <a:lnTo>
                    <a:pt x="50" y="0"/>
                  </a:lnTo>
                  <a:lnTo>
                    <a:pt x="40" y="0"/>
                  </a:lnTo>
                  <a:lnTo>
                    <a:pt x="31" y="4"/>
                  </a:lnTo>
                  <a:lnTo>
                    <a:pt x="22" y="8"/>
                  </a:lnTo>
                  <a:lnTo>
                    <a:pt x="14" y="14"/>
                  </a:lnTo>
                  <a:lnTo>
                    <a:pt x="9" y="22"/>
                  </a:lnTo>
                  <a:lnTo>
                    <a:pt x="4" y="31"/>
                  </a:lnTo>
                  <a:lnTo>
                    <a:pt x="1" y="40"/>
                  </a:lnTo>
                  <a:lnTo>
                    <a:pt x="0" y="50"/>
                  </a:lnTo>
                  <a:lnTo>
                    <a:pt x="0" y="50"/>
                  </a:lnTo>
                  <a:lnTo>
                    <a:pt x="1" y="61"/>
                  </a:lnTo>
                  <a:lnTo>
                    <a:pt x="4" y="71"/>
                  </a:lnTo>
                  <a:lnTo>
                    <a:pt x="9" y="79"/>
                  </a:lnTo>
                  <a:lnTo>
                    <a:pt x="14" y="87"/>
                  </a:lnTo>
                  <a:lnTo>
                    <a:pt x="22" y="93"/>
                  </a:lnTo>
                  <a:lnTo>
                    <a:pt x="31" y="98"/>
                  </a:lnTo>
                  <a:lnTo>
                    <a:pt x="40" y="101"/>
                  </a:lnTo>
                  <a:lnTo>
                    <a:pt x="50" y="102"/>
                  </a:lnTo>
                  <a:lnTo>
                    <a:pt x="50" y="102"/>
                  </a:lnTo>
                  <a:lnTo>
                    <a:pt x="61" y="101"/>
                  </a:lnTo>
                  <a:lnTo>
                    <a:pt x="71" y="98"/>
                  </a:lnTo>
                  <a:lnTo>
                    <a:pt x="80" y="93"/>
                  </a:lnTo>
                  <a:lnTo>
                    <a:pt x="87" y="87"/>
                  </a:lnTo>
                  <a:lnTo>
                    <a:pt x="93" y="79"/>
                  </a:lnTo>
                  <a:lnTo>
                    <a:pt x="98" y="71"/>
                  </a:lnTo>
                  <a:lnTo>
                    <a:pt x="101" y="61"/>
                  </a:lnTo>
                  <a:lnTo>
                    <a:pt x="102" y="50"/>
                  </a:lnTo>
                  <a:lnTo>
                    <a:pt x="102" y="5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63">
              <a:extLst>
                <a:ext uri="{FF2B5EF4-FFF2-40B4-BE49-F238E27FC236}">
                  <a16:creationId xmlns:a16="http://schemas.microsoft.com/office/drawing/2014/main" id="{BA028657-5EBD-4E30-892E-0733E5EB3FBF}"/>
                </a:ext>
              </a:extLst>
            </p:cNvPr>
            <p:cNvSpPr>
              <a:spLocks/>
            </p:cNvSpPr>
            <p:nvPr/>
          </p:nvSpPr>
          <p:spPr bwMode="auto">
            <a:xfrm>
              <a:off x="4016375" y="1704976"/>
              <a:ext cx="44450" cy="158750"/>
            </a:xfrm>
            <a:custGeom>
              <a:avLst/>
              <a:gdLst>
                <a:gd name="T0" fmla="*/ 0 w 28"/>
                <a:gd name="T1" fmla="*/ 100 h 100"/>
                <a:gd name="T2" fmla="*/ 27 w 28"/>
                <a:gd name="T3" fmla="*/ 74 h 100"/>
                <a:gd name="T4" fmla="*/ 27 w 28"/>
                <a:gd name="T5" fmla="*/ 74 h 100"/>
                <a:gd name="T6" fmla="*/ 28 w 28"/>
                <a:gd name="T7" fmla="*/ 72 h 100"/>
                <a:gd name="T8" fmla="*/ 27 w 28"/>
                <a:gd name="T9" fmla="*/ 69 h 100"/>
                <a:gd name="T10" fmla="*/ 8 w 28"/>
                <a:gd name="T11" fmla="*/ 35 h 100"/>
                <a:gd name="T12" fmla="*/ 8 w 28"/>
                <a:gd name="T13" fmla="*/ 35 h 100"/>
                <a:gd name="T14" fmla="*/ 8 w 28"/>
                <a:gd name="T15" fmla="*/ 32 h 100"/>
                <a:gd name="T16" fmla="*/ 9 w 28"/>
                <a:gd name="T17" fmla="*/ 30 h 100"/>
                <a:gd name="T18" fmla="*/ 22 w 28"/>
                <a:gd name="T19" fmla="*/ 18 h 100"/>
                <a:gd name="T20" fmla="*/ 22 w 28"/>
                <a:gd name="T21" fmla="*/ 18 h 100"/>
                <a:gd name="T22" fmla="*/ 23 w 28"/>
                <a:gd name="T23" fmla="*/ 16 h 100"/>
                <a:gd name="T24" fmla="*/ 22 w 28"/>
                <a:gd name="T25" fmla="*/ 13 h 100"/>
                <a:gd name="T26" fmla="*/ 15 w 28"/>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00">
                  <a:moveTo>
                    <a:pt x="0" y="100"/>
                  </a:moveTo>
                  <a:lnTo>
                    <a:pt x="27" y="74"/>
                  </a:lnTo>
                  <a:lnTo>
                    <a:pt x="27" y="74"/>
                  </a:lnTo>
                  <a:lnTo>
                    <a:pt x="28" y="72"/>
                  </a:lnTo>
                  <a:lnTo>
                    <a:pt x="27" y="69"/>
                  </a:lnTo>
                  <a:lnTo>
                    <a:pt x="8" y="35"/>
                  </a:lnTo>
                  <a:lnTo>
                    <a:pt x="8" y="35"/>
                  </a:lnTo>
                  <a:lnTo>
                    <a:pt x="8" y="32"/>
                  </a:lnTo>
                  <a:lnTo>
                    <a:pt x="9" y="30"/>
                  </a:lnTo>
                  <a:lnTo>
                    <a:pt x="22" y="18"/>
                  </a:lnTo>
                  <a:lnTo>
                    <a:pt x="22" y="18"/>
                  </a:lnTo>
                  <a:lnTo>
                    <a:pt x="23" y="16"/>
                  </a:lnTo>
                  <a:lnTo>
                    <a:pt x="22" y="13"/>
                  </a:lnTo>
                  <a:lnTo>
                    <a:pt x="1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64">
              <a:extLst>
                <a:ext uri="{FF2B5EF4-FFF2-40B4-BE49-F238E27FC236}">
                  <a16:creationId xmlns:a16="http://schemas.microsoft.com/office/drawing/2014/main" id="{152C85E8-664C-4031-95EA-29AE218410C9}"/>
                </a:ext>
              </a:extLst>
            </p:cNvPr>
            <p:cNvSpPr>
              <a:spLocks/>
            </p:cNvSpPr>
            <p:nvPr/>
          </p:nvSpPr>
          <p:spPr bwMode="auto">
            <a:xfrm>
              <a:off x="3970338" y="1746251"/>
              <a:ext cx="52388" cy="111125"/>
            </a:xfrm>
            <a:custGeom>
              <a:avLst/>
              <a:gdLst>
                <a:gd name="T0" fmla="*/ 0 w 33"/>
                <a:gd name="T1" fmla="*/ 0 h 70"/>
                <a:gd name="T2" fmla="*/ 6 w 33"/>
                <a:gd name="T3" fmla="*/ 10 h 70"/>
                <a:gd name="T4" fmla="*/ 6 w 33"/>
                <a:gd name="T5" fmla="*/ 10 h 70"/>
                <a:gd name="T6" fmla="*/ 8 w 33"/>
                <a:gd name="T7" fmla="*/ 12 h 70"/>
                <a:gd name="T8" fmla="*/ 9 w 33"/>
                <a:gd name="T9" fmla="*/ 12 h 70"/>
                <a:gd name="T10" fmla="*/ 24 w 33"/>
                <a:gd name="T11" fmla="*/ 12 h 70"/>
                <a:gd name="T12" fmla="*/ 24 w 33"/>
                <a:gd name="T13" fmla="*/ 12 h 70"/>
                <a:gd name="T14" fmla="*/ 25 w 33"/>
                <a:gd name="T15" fmla="*/ 13 h 70"/>
                <a:gd name="T16" fmla="*/ 26 w 33"/>
                <a:gd name="T17" fmla="*/ 14 h 70"/>
                <a:gd name="T18" fmla="*/ 33 w 33"/>
                <a:gd name="T19" fmla="*/ 23 h 70"/>
                <a:gd name="T20" fmla="*/ 33 w 33"/>
                <a:gd name="T21" fmla="*/ 23 h 70"/>
                <a:gd name="T22" fmla="*/ 33 w 33"/>
                <a:gd name="T23" fmla="*/ 26 h 70"/>
                <a:gd name="T24" fmla="*/ 31 w 33"/>
                <a:gd name="T25" fmla="*/ 28 h 70"/>
                <a:gd name="T26" fmla="*/ 24 w 33"/>
                <a:gd name="T27" fmla="*/ 36 h 70"/>
                <a:gd name="T28" fmla="*/ 24 w 33"/>
                <a:gd name="T29" fmla="*/ 36 h 70"/>
                <a:gd name="T30" fmla="*/ 22 w 33"/>
                <a:gd name="T31" fmla="*/ 39 h 70"/>
                <a:gd name="T32" fmla="*/ 24 w 33"/>
                <a:gd name="T33" fmla="*/ 41 h 70"/>
                <a:gd name="T34" fmla="*/ 29 w 33"/>
                <a:gd name="T35" fmla="*/ 49 h 70"/>
                <a:gd name="T36" fmla="*/ 29 w 33"/>
                <a:gd name="T37" fmla="*/ 49 h 70"/>
                <a:gd name="T38" fmla="*/ 29 w 33"/>
                <a:gd name="T39" fmla="*/ 52 h 70"/>
                <a:gd name="T40" fmla="*/ 29 w 33"/>
                <a:gd name="T41" fmla="*/ 54 h 70"/>
                <a:gd name="T42" fmla="*/ 20 w 33"/>
                <a:gd name="T4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70">
                  <a:moveTo>
                    <a:pt x="0" y="0"/>
                  </a:moveTo>
                  <a:lnTo>
                    <a:pt x="6" y="10"/>
                  </a:lnTo>
                  <a:lnTo>
                    <a:pt x="6" y="10"/>
                  </a:lnTo>
                  <a:lnTo>
                    <a:pt x="8" y="12"/>
                  </a:lnTo>
                  <a:lnTo>
                    <a:pt x="9" y="12"/>
                  </a:lnTo>
                  <a:lnTo>
                    <a:pt x="24" y="12"/>
                  </a:lnTo>
                  <a:lnTo>
                    <a:pt x="24" y="12"/>
                  </a:lnTo>
                  <a:lnTo>
                    <a:pt x="25" y="13"/>
                  </a:lnTo>
                  <a:lnTo>
                    <a:pt x="26" y="14"/>
                  </a:lnTo>
                  <a:lnTo>
                    <a:pt x="33" y="23"/>
                  </a:lnTo>
                  <a:lnTo>
                    <a:pt x="33" y="23"/>
                  </a:lnTo>
                  <a:lnTo>
                    <a:pt x="33" y="26"/>
                  </a:lnTo>
                  <a:lnTo>
                    <a:pt x="31" y="28"/>
                  </a:lnTo>
                  <a:lnTo>
                    <a:pt x="24" y="36"/>
                  </a:lnTo>
                  <a:lnTo>
                    <a:pt x="24" y="36"/>
                  </a:lnTo>
                  <a:lnTo>
                    <a:pt x="22" y="39"/>
                  </a:lnTo>
                  <a:lnTo>
                    <a:pt x="24" y="41"/>
                  </a:lnTo>
                  <a:lnTo>
                    <a:pt x="29" y="49"/>
                  </a:lnTo>
                  <a:lnTo>
                    <a:pt x="29" y="49"/>
                  </a:lnTo>
                  <a:lnTo>
                    <a:pt x="29" y="52"/>
                  </a:lnTo>
                  <a:lnTo>
                    <a:pt x="29" y="54"/>
                  </a:lnTo>
                  <a:lnTo>
                    <a:pt x="20" y="7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65">
              <a:extLst>
                <a:ext uri="{FF2B5EF4-FFF2-40B4-BE49-F238E27FC236}">
                  <a16:creationId xmlns:a16="http://schemas.microsoft.com/office/drawing/2014/main" id="{1369EC89-572A-48C5-99B6-74092D55A97B}"/>
                </a:ext>
              </a:extLst>
            </p:cNvPr>
            <p:cNvSpPr>
              <a:spLocks/>
            </p:cNvSpPr>
            <p:nvPr/>
          </p:nvSpPr>
          <p:spPr bwMode="auto">
            <a:xfrm>
              <a:off x="4087813" y="1735138"/>
              <a:ext cx="34925" cy="61913"/>
            </a:xfrm>
            <a:custGeom>
              <a:avLst/>
              <a:gdLst>
                <a:gd name="T0" fmla="*/ 22 w 22"/>
                <a:gd name="T1" fmla="*/ 39 h 39"/>
                <a:gd name="T2" fmla="*/ 12 w 22"/>
                <a:gd name="T3" fmla="*/ 39 h 39"/>
                <a:gd name="T4" fmla="*/ 12 w 22"/>
                <a:gd name="T5" fmla="*/ 39 h 39"/>
                <a:gd name="T6" fmla="*/ 11 w 22"/>
                <a:gd name="T7" fmla="*/ 38 h 39"/>
                <a:gd name="T8" fmla="*/ 8 w 22"/>
                <a:gd name="T9" fmla="*/ 37 h 39"/>
                <a:gd name="T10" fmla="*/ 0 w 22"/>
                <a:gd name="T11" fmla="*/ 22 h 39"/>
                <a:gd name="T12" fmla="*/ 0 w 22"/>
                <a:gd name="T13" fmla="*/ 22 h 39"/>
                <a:gd name="T14" fmla="*/ 0 w 22"/>
                <a:gd name="T15" fmla="*/ 20 h 39"/>
                <a:gd name="T16" fmla="*/ 0 w 22"/>
                <a:gd name="T17" fmla="*/ 19 h 39"/>
                <a:gd name="T18" fmla="*/ 11 w 2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9">
                  <a:moveTo>
                    <a:pt x="22" y="39"/>
                  </a:moveTo>
                  <a:lnTo>
                    <a:pt x="12" y="39"/>
                  </a:lnTo>
                  <a:lnTo>
                    <a:pt x="12" y="39"/>
                  </a:lnTo>
                  <a:lnTo>
                    <a:pt x="11" y="38"/>
                  </a:lnTo>
                  <a:lnTo>
                    <a:pt x="8" y="37"/>
                  </a:lnTo>
                  <a:lnTo>
                    <a:pt x="0" y="22"/>
                  </a:lnTo>
                  <a:lnTo>
                    <a:pt x="0" y="22"/>
                  </a:lnTo>
                  <a:lnTo>
                    <a:pt x="0" y="20"/>
                  </a:lnTo>
                  <a:lnTo>
                    <a:pt x="0" y="19"/>
                  </a:lnTo>
                  <a:lnTo>
                    <a:pt x="1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66">
              <a:extLst>
                <a:ext uri="{FF2B5EF4-FFF2-40B4-BE49-F238E27FC236}">
                  <a16:creationId xmlns:a16="http://schemas.microsoft.com/office/drawing/2014/main" id="{19509DD8-8E38-4C69-AA6D-7CDFC33B2FB5}"/>
                </a:ext>
              </a:extLst>
            </p:cNvPr>
            <p:cNvSpPr>
              <a:spLocks/>
            </p:cNvSpPr>
            <p:nvPr/>
          </p:nvSpPr>
          <p:spPr bwMode="auto">
            <a:xfrm>
              <a:off x="4137025" y="1649413"/>
              <a:ext cx="66675" cy="49213"/>
            </a:xfrm>
            <a:custGeom>
              <a:avLst/>
              <a:gdLst>
                <a:gd name="T0" fmla="*/ 34 w 42"/>
                <a:gd name="T1" fmla="*/ 0 h 31"/>
                <a:gd name="T2" fmla="*/ 4 w 42"/>
                <a:gd name="T3" fmla="*/ 17 h 31"/>
                <a:gd name="T4" fmla="*/ 0 w 42"/>
                <a:gd name="T5" fmla="*/ 29 h 31"/>
                <a:gd name="T6" fmla="*/ 12 w 42"/>
                <a:gd name="T7" fmla="*/ 31 h 31"/>
                <a:gd name="T8" fmla="*/ 42 w 42"/>
                <a:gd name="T9" fmla="*/ 14 h 31"/>
                <a:gd name="T10" fmla="*/ 34 w 42"/>
                <a:gd name="T11" fmla="*/ 0 h 31"/>
              </a:gdLst>
              <a:ahLst/>
              <a:cxnLst>
                <a:cxn ang="0">
                  <a:pos x="T0" y="T1"/>
                </a:cxn>
                <a:cxn ang="0">
                  <a:pos x="T2" y="T3"/>
                </a:cxn>
                <a:cxn ang="0">
                  <a:pos x="T4" y="T5"/>
                </a:cxn>
                <a:cxn ang="0">
                  <a:pos x="T6" y="T7"/>
                </a:cxn>
                <a:cxn ang="0">
                  <a:pos x="T8" y="T9"/>
                </a:cxn>
                <a:cxn ang="0">
                  <a:pos x="T10" y="T11"/>
                </a:cxn>
              </a:cxnLst>
              <a:rect l="0" t="0" r="r" b="b"/>
              <a:pathLst>
                <a:path w="42" h="31">
                  <a:moveTo>
                    <a:pt x="34" y="0"/>
                  </a:moveTo>
                  <a:lnTo>
                    <a:pt x="4" y="17"/>
                  </a:lnTo>
                  <a:lnTo>
                    <a:pt x="0" y="29"/>
                  </a:lnTo>
                  <a:lnTo>
                    <a:pt x="12" y="31"/>
                  </a:lnTo>
                  <a:lnTo>
                    <a:pt x="42" y="14"/>
                  </a:lnTo>
                  <a:lnTo>
                    <a:pt x="34"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67">
              <a:extLst>
                <a:ext uri="{FF2B5EF4-FFF2-40B4-BE49-F238E27FC236}">
                  <a16:creationId xmlns:a16="http://schemas.microsoft.com/office/drawing/2014/main" id="{74AF548F-F5DE-42D6-B880-9056F1AEC99F}"/>
                </a:ext>
              </a:extLst>
            </p:cNvPr>
            <p:cNvSpPr>
              <a:spLocks/>
            </p:cNvSpPr>
            <p:nvPr/>
          </p:nvSpPr>
          <p:spPr bwMode="auto">
            <a:xfrm>
              <a:off x="4127500" y="1606551"/>
              <a:ext cx="50800" cy="63500"/>
            </a:xfrm>
            <a:custGeom>
              <a:avLst/>
              <a:gdLst>
                <a:gd name="T0" fmla="*/ 32 w 32"/>
                <a:gd name="T1" fmla="*/ 31 h 40"/>
                <a:gd name="T2" fmla="*/ 14 w 32"/>
                <a:gd name="T3" fmla="*/ 0 h 40"/>
                <a:gd name="T4" fmla="*/ 0 w 32"/>
                <a:gd name="T5" fmla="*/ 8 h 40"/>
                <a:gd name="T6" fmla="*/ 18 w 32"/>
                <a:gd name="T7" fmla="*/ 40 h 40"/>
              </a:gdLst>
              <a:ahLst/>
              <a:cxnLst>
                <a:cxn ang="0">
                  <a:pos x="T0" y="T1"/>
                </a:cxn>
                <a:cxn ang="0">
                  <a:pos x="T2" y="T3"/>
                </a:cxn>
                <a:cxn ang="0">
                  <a:pos x="T4" y="T5"/>
                </a:cxn>
                <a:cxn ang="0">
                  <a:pos x="T6" y="T7"/>
                </a:cxn>
              </a:cxnLst>
              <a:rect l="0" t="0" r="r" b="b"/>
              <a:pathLst>
                <a:path w="32" h="40">
                  <a:moveTo>
                    <a:pt x="32" y="31"/>
                  </a:moveTo>
                  <a:lnTo>
                    <a:pt x="14" y="0"/>
                  </a:lnTo>
                  <a:lnTo>
                    <a:pt x="0" y="8"/>
                  </a:lnTo>
                  <a:lnTo>
                    <a:pt x="18" y="4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68">
              <a:extLst>
                <a:ext uri="{FF2B5EF4-FFF2-40B4-BE49-F238E27FC236}">
                  <a16:creationId xmlns:a16="http://schemas.microsoft.com/office/drawing/2014/main" id="{EC7B4F38-6CBE-4CAA-A3BE-2462AAFA7CA4}"/>
                </a:ext>
              </a:extLst>
            </p:cNvPr>
            <p:cNvSpPr>
              <a:spLocks/>
            </p:cNvSpPr>
            <p:nvPr/>
          </p:nvSpPr>
          <p:spPr bwMode="auto">
            <a:xfrm>
              <a:off x="4110038" y="1684338"/>
              <a:ext cx="30163" cy="36513"/>
            </a:xfrm>
            <a:custGeom>
              <a:avLst/>
              <a:gdLst>
                <a:gd name="T0" fmla="*/ 12 w 19"/>
                <a:gd name="T1" fmla="*/ 23 h 23"/>
                <a:gd name="T2" fmla="*/ 0 w 19"/>
                <a:gd name="T3" fmla="*/ 1 h 23"/>
                <a:gd name="T4" fmla="*/ 0 w 19"/>
                <a:gd name="T5" fmla="*/ 1 h 23"/>
                <a:gd name="T6" fmla="*/ 4 w 19"/>
                <a:gd name="T7" fmla="*/ 0 h 23"/>
                <a:gd name="T8" fmla="*/ 9 w 19"/>
                <a:gd name="T9" fmla="*/ 0 h 23"/>
                <a:gd name="T10" fmla="*/ 13 w 19"/>
                <a:gd name="T11" fmla="*/ 3 h 23"/>
                <a:gd name="T12" fmla="*/ 17 w 19"/>
                <a:gd name="T13" fmla="*/ 7 h 23"/>
                <a:gd name="T14" fmla="*/ 17 w 19"/>
                <a:gd name="T15" fmla="*/ 7 h 23"/>
                <a:gd name="T16" fmla="*/ 19 w 19"/>
                <a:gd name="T17" fmla="*/ 12 h 23"/>
                <a:gd name="T18" fmla="*/ 19 w 19"/>
                <a:gd name="T19" fmla="*/ 16 h 23"/>
                <a:gd name="T20" fmla="*/ 16 w 19"/>
                <a:gd name="T21" fmla="*/ 21 h 23"/>
                <a:gd name="T22" fmla="*/ 12 w 19"/>
                <a:gd name="T23" fmla="*/ 23 h 23"/>
                <a:gd name="T24" fmla="*/ 12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12" y="23"/>
                  </a:moveTo>
                  <a:lnTo>
                    <a:pt x="0" y="1"/>
                  </a:lnTo>
                  <a:lnTo>
                    <a:pt x="0" y="1"/>
                  </a:lnTo>
                  <a:lnTo>
                    <a:pt x="4" y="0"/>
                  </a:lnTo>
                  <a:lnTo>
                    <a:pt x="9" y="0"/>
                  </a:lnTo>
                  <a:lnTo>
                    <a:pt x="13" y="3"/>
                  </a:lnTo>
                  <a:lnTo>
                    <a:pt x="17" y="7"/>
                  </a:lnTo>
                  <a:lnTo>
                    <a:pt x="17" y="7"/>
                  </a:lnTo>
                  <a:lnTo>
                    <a:pt x="19" y="12"/>
                  </a:lnTo>
                  <a:lnTo>
                    <a:pt x="19" y="16"/>
                  </a:lnTo>
                  <a:lnTo>
                    <a:pt x="16" y="21"/>
                  </a:lnTo>
                  <a:lnTo>
                    <a:pt x="12" y="23"/>
                  </a:lnTo>
                  <a:lnTo>
                    <a:pt x="12" y="23"/>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269">
              <a:extLst>
                <a:ext uri="{FF2B5EF4-FFF2-40B4-BE49-F238E27FC236}">
                  <a16:creationId xmlns:a16="http://schemas.microsoft.com/office/drawing/2014/main" id="{E13D87F2-ED91-43A6-BA6C-1562F620643A}"/>
                </a:ext>
              </a:extLst>
            </p:cNvPr>
            <p:cNvSpPr>
              <a:spLocks noChangeShapeType="1"/>
            </p:cNvSpPr>
            <p:nvPr/>
          </p:nvSpPr>
          <p:spPr bwMode="auto">
            <a:xfrm flipH="1">
              <a:off x="4110038" y="1704976"/>
              <a:ext cx="9525" cy="47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70">
              <a:extLst>
                <a:ext uri="{FF2B5EF4-FFF2-40B4-BE49-F238E27FC236}">
                  <a16:creationId xmlns:a16="http://schemas.microsoft.com/office/drawing/2014/main" id="{2B1B8C95-C35F-46CF-92B2-E9F78B7AD987}"/>
                </a:ext>
              </a:extLst>
            </p:cNvPr>
            <p:cNvSpPr>
              <a:spLocks/>
            </p:cNvSpPr>
            <p:nvPr/>
          </p:nvSpPr>
          <p:spPr bwMode="auto">
            <a:xfrm>
              <a:off x="4170363" y="1677988"/>
              <a:ext cx="49213" cy="61913"/>
            </a:xfrm>
            <a:custGeom>
              <a:avLst/>
              <a:gdLst>
                <a:gd name="T0" fmla="*/ 0 w 31"/>
                <a:gd name="T1" fmla="*/ 9 h 39"/>
                <a:gd name="T2" fmla="*/ 17 w 31"/>
                <a:gd name="T3" fmla="*/ 39 h 39"/>
                <a:gd name="T4" fmla="*/ 31 w 31"/>
                <a:gd name="T5" fmla="*/ 31 h 39"/>
                <a:gd name="T6" fmla="*/ 14 w 31"/>
                <a:gd name="T7" fmla="*/ 0 h 39"/>
              </a:gdLst>
              <a:ahLst/>
              <a:cxnLst>
                <a:cxn ang="0">
                  <a:pos x="T0" y="T1"/>
                </a:cxn>
                <a:cxn ang="0">
                  <a:pos x="T2" y="T3"/>
                </a:cxn>
                <a:cxn ang="0">
                  <a:pos x="T4" y="T5"/>
                </a:cxn>
                <a:cxn ang="0">
                  <a:pos x="T6" y="T7"/>
                </a:cxn>
              </a:cxnLst>
              <a:rect l="0" t="0" r="r" b="b"/>
              <a:pathLst>
                <a:path w="31" h="39">
                  <a:moveTo>
                    <a:pt x="0" y="9"/>
                  </a:moveTo>
                  <a:lnTo>
                    <a:pt x="17" y="39"/>
                  </a:lnTo>
                  <a:lnTo>
                    <a:pt x="31" y="31"/>
                  </a:lnTo>
                  <a:lnTo>
                    <a:pt x="1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71">
              <a:extLst>
                <a:ext uri="{FF2B5EF4-FFF2-40B4-BE49-F238E27FC236}">
                  <a16:creationId xmlns:a16="http://schemas.microsoft.com/office/drawing/2014/main" id="{F4477311-53FC-4FF9-959E-94656D7FC766}"/>
                </a:ext>
              </a:extLst>
            </p:cNvPr>
            <p:cNvSpPr>
              <a:spLocks/>
            </p:cNvSpPr>
            <p:nvPr/>
          </p:nvSpPr>
          <p:spPr bwMode="auto">
            <a:xfrm>
              <a:off x="4154488" y="1766888"/>
              <a:ext cx="49213" cy="84138"/>
            </a:xfrm>
            <a:custGeom>
              <a:avLst/>
              <a:gdLst>
                <a:gd name="T0" fmla="*/ 31 w 31"/>
                <a:gd name="T1" fmla="*/ 0 h 53"/>
                <a:gd name="T2" fmla="*/ 31 w 31"/>
                <a:gd name="T3" fmla="*/ 0 h 53"/>
                <a:gd name="T4" fmla="*/ 31 w 31"/>
                <a:gd name="T5" fmla="*/ 8 h 53"/>
                <a:gd name="T6" fmla="*/ 29 w 31"/>
                <a:gd name="T7" fmla="*/ 15 h 53"/>
                <a:gd name="T8" fmla="*/ 27 w 31"/>
                <a:gd name="T9" fmla="*/ 23 h 53"/>
                <a:gd name="T10" fmla="*/ 23 w 31"/>
                <a:gd name="T11" fmla="*/ 30 h 53"/>
                <a:gd name="T12" fmla="*/ 19 w 31"/>
                <a:gd name="T13" fmla="*/ 36 h 53"/>
                <a:gd name="T14" fmla="*/ 14 w 31"/>
                <a:gd name="T15" fmla="*/ 42 h 53"/>
                <a:gd name="T16" fmla="*/ 7 w 31"/>
                <a:gd name="T17" fmla="*/ 48 h 53"/>
                <a:gd name="T18" fmla="*/ 0 w 31"/>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3">
                  <a:moveTo>
                    <a:pt x="31" y="0"/>
                  </a:moveTo>
                  <a:lnTo>
                    <a:pt x="31" y="0"/>
                  </a:lnTo>
                  <a:lnTo>
                    <a:pt x="31" y="8"/>
                  </a:lnTo>
                  <a:lnTo>
                    <a:pt x="29" y="15"/>
                  </a:lnTo>
                  <a:lnTo>
                    <a:pt x="27" y="23"/>
                  </a:lnTo>
                  <a:lnTo>
                    <a:pt x="23" y="30"/>
                  </a:lnTo>
                  <a:lnTo>
                    <a:pt x="19" y="36"/>
                  </a:lnTo>
                  <a:lnTo>
                    <a:pt x="14" y="42"/>
                  </a:lnTo>
                  <a:lnTo>
                    <a:pt x="7" y="48"/>
                  </a:lnTo>
                  <a:lnTo>
                    <a:pt x="0" y="5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272">
              <a:extLst>
                <a:ext uri="{FF2B5EF4-FFF2-40B4-BE49-F238E27FC236}">
                  <a16:creationId xmlns:a16="http://schemas.microsoft.com/office/drawing/2014/main" id="{B05B7719-5FB3-4DEB-8148-2B0646EB9988}"/>
                </a:ext>
              </a:extLst>
            </p:cNvPr>
            <p:cNvSpPr>
              <a:spLocks noChangeShapeType="1"/>
            </p:cNvSpPr>
            <p:nvPr/>
          </p:nvSpPr>
          <p:spPr bwMode="auto">
            <a:xfrm flipH="1" flipV="1">
              <a:off x="3960813" y="1665288"/>
              <a:ext cx="12700"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273">
              <a:extLst>
                <a:ext uri="{FF2B5EF4-FFF2-40B4-BE49-F238E27FC236}">
                  <a16:creationId xmlns:a16="http://schemas.microsoft.com/office/drawing/2014/main" id="{F44D6226-6CD9-400B-A49F-3BAB1394D484}"/>
                </a:ext>
              </a:extLst>
            </p:cNvPr>
            <p:cNvSpPr>
              <a:spLocks noChangeShapeType="1"/>
            </p:cNvSpPr>
            <p:nvPr/>
          </p:nvSpPr>
          <p:spPr bwMode="auto">
            <a:xfrm flipH="1">
              <a:off x="3960813" y="1665288"/>
              <a:ext cx="12700"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274">
              <a:extLst>
                <a:ext uri="{FF2B5EF4-FFF2-40B4-BE49-F238E27FC236}">
                  <a16:creationId xmlns:a16="http://schemas.microsoft.com/office/drawing/2014/main" id="{BD206984-EF94-4704-929C-02CC190AFC17}"/>
                </a:ext>
              </a:extLst>
            </p:cNvPr>
            <p:cNvSpPr>
              <a:spLocks noChangeShapeType="1"/>
            </p:cNvSpPr>
            <p:nvPr/>
          </p:nvSpPr>
          <p:spPr bwMode="auto">
            <a:xfrm flipH="1" flipV="1">
              <a:off x="4029075" y="1606551"/>
              <a:ext cx="11113"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275">
              <a:extLst>
                <a:ext uri="{FF2B5EF4-FFF2-40B4-BE49-F238E27FC236}">
                  <a16:creationId xmlns:a16="http://schemas.microsoft.com/office/drawing/2014/main" id="{553AEF7F-529F-47A6-BE65-E01A8685F9DF}"/>
                </a:ext>
              </a:extLst>
            </p:cNvPr>
            <p:cNvSpPr>
              <a:spLocks noChangeShapeType="1"/>
            </p:cNvSpPr>
            <p:nvPr/>
          </p:nvSpPr>
          <p:spPr bwMode="auto">
            <a:xfrm flipH="1">
              <a:off x="4029075" y="1606551"/>
              <a:ext cx="11113"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3" name="Group 152">
            <a:extLst>
              <a:ext uri="{FF2B5EF4-FFF2-40B4-BE49-F238E27FC236}">
                <a16:creationId xmlns:a16="http://schemas.microsoft.com/office/drawing/2014/main" id="{E102BABC-157E-475C-8324-17785CA29378}"/>
              </a:ext>
            </a:extLst>
          </p:cNvPr>
          <p:cNvGrpSpPr>
            <a:grpSpLocks noChangeAspect="1"/>
          </p:cNvGrpSpPr>
          <p:nvPr/>
        </p:nvGrpSpPr>
        <p:grpSpPr>
          <a:xfrm>
            <a:off x="350362" y="3170018"/>
            <a:ext cx="256713" cy="307306"/>
            <a:chOff x="7386639" y="1776414"/>
            <a:chExt cx="217488" cy="260350"/>
          </a:xfrm>
        </p:grpSpPr>
        <p:sp>
          <p:nvSpPr>
            <p:cNvPr id="154" name="Freeform 311">
              <a:extLst>
                <a:ext uri="{FF2B5EF4-FFF2-40B4-BE49-F238E27FC236}">
                  <a16:creationId xmlns:a16="http://schemas.microsoft.com/office/drawing/2014/main" id="{29BB3271-951E-4E03-99C9-E8EE76E77A6F}"/>
                </a:ext>
              </a:extLst>
            </p:cNvPr>
            <p:cNvSpPr>
              <a:spLocks/>
            </p:cNvSpPr>
            <p:nvPr/>
          </p:nvSpPr>
          <p:spPr bwMode="auto">
            <a:xfrm>
              <a:off x="7400926" y="1903414"/>
              <a:ext cx="7938" cy="7938"/>
            </a:xfrm>
            <a:custGeom>
              <a:avLst/>
              <a:gdLst>
                <a:gd name="T0" fmla="*/ 0 w 5"/>
                <a:gd name="T1" fmla="*/ 3 h 5"/>
                <a:gd name="T2" fmla="*/ 0 w 5"/>
                <a:gd name="T3" fmla="*/ 3 h 5"/>
                <a:gd name="T4" fmla="*/ 0 w 5"/>
                <a:gd name="T5" fmla="*/ 0 h 5"/>
                <a:gd name="T6" fmla="*/ 2 w 5"/>
                <a:gd name="T7" fmla="*/ 0 h 5"/>
                <a:gd name="T8" fmla="*/ 2 w 5"/>
                <a:gd name="T9" fmla="*/ 0 h 5"/>
                <a:gd name="T10" fmla="*/ 4 w 5"/>
                <a:gd name="T11" fmla="*/ 0 h 5"/>
                <a:gd name="T12" fmla="*/ 5 w 5"/>
                <a:gd name="T13" fmla="*/ 3 h 5"/>
                <a:gd name="T14" fmla="*/ 5 w 5"/>
                <a:gd name="T15" fmla="*/ 3 h 5"/>
                <a:gd name="T16" fmla="*/ 4 w 5"/>
                <a:gd name="T17" fmla="*/ 4 h 5"/>
                <a:gd name="T18" fmla="*/ 2 w 5"/>
                <a:gd name="T19" fmla="*/ 5 h 5"/>
                <a:gd name="T20" fmla="*/ 2 w 5"/>
                <a:gd name="T21" fmla="*/ 5 h 5"/>
                <a:gd name="T22" fmla="*/ 0 w 5"/>
                <a:gd name="T23" fmla="*/ 4 h 5"/>
                <a:gd name="T24" fmla="*/ 0 w 5"/>
                <a:gd name="T25" fmla="*/ 3 h 5"/>
                <a:gd name="T26" fmla="*/ 0 w 5"/>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0" y="3"/>
                  </a:moveTo>
                  <a:lnTo>
                    <a:pt x="0" y="3"/>
                  </a:lnTo>
                  <a:lnTo>
                    <a:pt x="0" y="0"/>
                  </a:lnTo>
                  <a:lnTo>
                    <a:pt x="2" y="0"/>
                  </a:lnTo>
                  <a:lnTo>
                    <a:pt x="2" y="0"/>
                  </a:lnTo>
                  <a:lnTo>
                    <a:pt x="4" y="0"/>
                  </a:lnTo>
                  <a:lnTo>
                    <a:pt x="5" y="3"/>
                  </a:lnTo>
                  <a:lnTo>
                    <a:pt x="5" y="3"/>
                  </a:lnTo>
                  <a:lnTo>
                    <a:pt x="4" y="4"/>
                  </a:lnTo>
                  <a:lnTo>
                    <a:pt x="2" y="5"/>
                  </a:lnTo>
                  <a:lnTo>
                    <a:pt x="2" y="5"/>
                  </a:lnTo>
                  <a:lnTo>
                    <a:pt x="0" y="4"/>
                  </a:lnTo>
                  <a:lnTo>
                    <a:pt x="0" y="3"/>
                  </a:lnTo>
                  <a:lnTo>
                    <a:pt x="0" y="3"/>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312">
              <a:extLst>
                <a:ext uri="{FF2B5EF4-FFF2-40B4-BE49-F238E27FC236}">
                  <a16:creationId xmlns:a16="http://schemas.microsoft.com/office/drawing/2014/main" id="{1D20DA1C-8E47-4107-A7EB-A15500268A49}"/>
                </a:ext>
              </a:extLst>
            </p:cNvPr>
            <p:cNvSpPr>
              <a:spLocks/>
            </p:cNvSpPr>
            <p:nvPr/>
          </p:nvSpPr>
          <p:spPr bwMode="auto">
            <a:xfrm>
              <a:off x="7386639" y="1889126"/>
              <a:ext cx="34925" cy="34925"/>
            </a:xfrm>
            <a:custGeom>
              <a:avLst/>
              <a:gdLst>
                <a:gd name="T0" fmla="*/ 0 w 22"/>
                <a:gd name="T1" fmla="*/ 12 h 22"/>
                <a:gd name="T2" fmla="*/ 0 w 22"/>
                <a:gd name="T3" fmla="*/ 12 h 22"/>
                <a:gd name="T4" fmla="*/ 1 w 22"/>
                <a:gd name="T5" fmla="*/ 8 h 22"/>
                <a:gd name="T6" fmla="*/ 4 w 22"/>
                <a:gd name="T7" fmla="*/ 4 h 22"/>
                <a:gd name="T8" fmla="*/ 6 w 22"/>
                <a:gd name="T9" fmla="*/ 1 h 22"/>
                <a:gd name="T10" fmla="*/ 11 w 22"/>
                <a:gd name="T11" fmla="*/ 0 h 22"/>
                <a:gd name="T12" fmla="*/ 11 w 22"/>
                <a:gd name="T13" fmla="*/ 0 h 22"/>
                <a:gd name="T14" fmla="*/ 15 w 22"/>
                <a:gd name="T15" fmla="*/ 1 h 22"/>
                <a:gd name="T16" fmla="*/ 19 w 22"/>
                <a:gd name="T17" fmla="*/ 4 h 22"/>
                <a:gd name="T18" fmla="*/ 22 w 22"/>
                <a:gd name="T19" fmla="*/ 8 h 22"/>
                <a:gd name="T20" fmla="*/ 22 w 22"/>
                <a:gd name="T21" fmla="*/ 12 h 22"/>
                <a:gd name="T22" fmla="*/ 22 w 22"/>
                <a:gd name="T23" fmla="*/ 12 h 22"/>
                <a:gd name="T24" fmla="*/ 22 w 22"/>
                <a:gd name="T25" fmla="*/ 16 h 22"/>
                <a:gd name="T26" fmla="*/ 19 w 22"/>
                <a:gd name="T27" fmla="*/ 19 h 22"/>
                <a:gd name="T28" fmla="*/ 15 w 22"/>
                <a:gd name="T29" fmla="*/ 22 h 22"/>
                <a:gd name="T30" fmla="*/ 11 w 22"/>
                <a:gd name="T31" fmla="*/ 22 h 22"/>
                <a:gd name="T32" fmla="*/ 11 w 22"/>
                <a:gd name="T33" fmla="*/ 22 h 22"/>
                <a:gd name="T34" fmla="*/ 6 w 22"/>
                <a:gd name="T35" fmla="*/ 22 h 22"/>
                <a:gd name="T36" fmla="*/ 4 w 22"/>
                <a:gd name="T37" fmla="*/ 19 h 22"/>
                <a:gd name="T38" fmla="*/ 1 w 22"/>
                <a:gd name="T39" fmla="*/ 16 h 22"/>
                <a:gd name="T40" fmla="*/ 0 w 22"/>
                <a:gd name="T41" fmla="*/ 12 h 22"/>
                <a:gd name="T42" fmla="*/ 0 w 22"/>
                <a:gd name="T4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0" y="12"/>
                  </a:moveTo>
                  <a:lnTo>
                    <a:pt x="0" y="12"/>
                  </a:lnTo>
                  <a:lnTo>
                    <a:pt x="1" y="8"/>
                  </a:lnTo>
                  <a:lnTo>
                    <a:pt x="4" y="4"/>
                  </a:lnTo>
                  <a:lnTo>
                    <a:pt x="6" y="1"/>
                  </a:lnTo>
                  <a:lnTo>
                    <a:pt x="11" y="0"/>
                  </a:lnTo>
                  <a:lnTo>
                    <a:pt x="11" y="0"/>
                  </a:lnTo>
                  <a:lnTo>
                    <a:pt x="15" y="1"/>
                  </a:lnTo>
                  <a:lnTo>
                    <a:pt x="19" y="4"/>
                  </a:lnTo>
                  <a:lnTo>
                    <a:pt x="22" y="8"/>
                  </a:lnTo>
                  <a:lnTo>
                    <a:pt x="22" y="12"/>
                  </a:lnTo>
                  <a:lnTo>
                    <a:pt x="22" y="12"/>
                  </a:lnTo>
                  <a:lnTo>
                    <a:pt x="22" y="16"/>
                  </a:lnTo>
                  <a:lnTo>
                    <a:pt x="19" y="19"/>
                  </a:lnTo>
                  <a:lnTo>
                    <a:pt x="15" y="22"/>
                  </a:lnTo>
                  <a:lnTo>
                    <a:pt x="11" y="22"/>
                  </a:lnTo>
                  <a:lnTo>
                    <a:pt x="11" y="22"/>
                  </a:lnTo>
                  <a:lnTo>
                    <a:pt x="6" y="22"/>
                  </a:lnTo>
                  <a:lnTo>
                    <a:pt x="4" y="19"/>
                  </a:lnTo>
                  <a:lnTo>
                    <a:pt x="1" y="16"/>
                  </a:lnTo>
                  <a:lnTo>
                    <a:pt x="0" y="12"/>
                  </a:lnTo>
                  <a:lnTo>
                    <a:pt x="0"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13">
              <a:extLst>
                <a:ext uri="{FF2B5EF4-FFF2-40B4-BE49-F238E27FC236}">
                  <a16:creationId xmlns:a16="http://schemas.microsoft.com/office/drawing/2014/main" id="{71CBA8C0-B716-44AD-BC8A-0B86C626930F}"/>
                </a:ext>
              </a:extLst>
            </p:cNvPr>
            <p:cNvSpPr>
              <a:spLocks/>
            </p:cNvSpPr>
            <p:nvPr/>
          </p:nvSpPr>
          <p:spPr bwMode="auto">
            <a:xfrm>
              <a:off x="7404101" y="1925639"/>
              <a:ext cx="131763" cy="111125"/>
            </a:xfrm>
            <a:custGeom>
              <a:avLst/>
              <a:gdLst>
                <a:gd name="T0" fmla="*/ 83 w 83"/>
                <a:gd name="T1" fmla="*/ 8 h 70"/>
                <a:gd name="T2" fmla="*/ 83 w 83"/>
                <a:gd name="T3" fmla="*/ 30 h 70"/>
                <a:gd name="T4" fmla="*/ 83 w 83"/>
                <a:gd name="T5" fmla="*/ 30 h 70"/>
                <a:gd name="T6" fmla="*/ 82 w 83"/>
                <a:gd name="T7" fmla="*/ 38 h 70"/>
                <a:gd name="T8" fmla="*/ 79 w 83"/>
                <a:gd name="T9" fmla="*/ 46 h 70"/>
                <a:gd name="T10" fmla="*/ 76 w 83"/>
                <a:gd name="T11" fmla="*/ 52 h 70"/>
                <a:gd name="T12" fmla="*/ 70 w 83"/>
                <a:gd name="T13" fmla="*/ 59 h 70"/>
                <a:gd name="T14" fmla="*/ 64 w 83"/>
                <a:gd name="T15" fmla="*/ 64 h 70"/>
                <a:gd name="T16" fmla="*/ 57 w 83"/>
                <a:gd name="T17" fmla="*/ 68 h 70"/>
                <a:gd name="T18" fmla="*/ 50 w 83"/>
                <a:gd name="T19" fmla="*/ 69 h 70"/>
                <a:gd name="T20" fmla="*/ 42 w 83"/>
                <a:gd name="T21" fmla="*/ 70 h 70"/>
                <a:gd name="T22" fmla="*/ 42 w 83"/>
                <a:gd name="T23" fmla="*/ 70 h 70"/>
                <a:gd name="T24" fmla="*/ 33 w 83"/>
                <a:gd name="T25" fmla="*/ 69 h 70"/>
                <a:gd name="T26" fmla="*/ 25 w 83"/>
                <a:gd name="T27" fmla="*/ 68 h 70"/>
                <a:gd name="T28" fmla="*/ 19 w 83"/>
                <a:gd name="T29" fmla="*/ 64 h 70"/>
                <a:gd name="T30" fmla="*/ 12 w 83"/>
                <a:gd name="T31" fmla="*/ 59 h 70"/>
                <a:gd name="T32" fmla="*/ 7 w 83"/>
                <a:gd name="T33" fmla="*/ 52 h 70"/>
                <a:gd name="T34" fmla="*/ 3 w 83"/>
                <a:gd name="T35" fmla="*/ 46 h 70"/>
                <a:gd name="T36" fmla="*/ 0 w 83"/>
                <a:gd name="T37" fmla="*/ 38 h 70"/>
                <a:gd name="T38" fmla="*/ 0 w 83"/>
                <a:gd name="T39" fmla="*/ 30 h 70"/>
                <a:gd name="T40" fmla="*/ 0 w 83"/>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0">
                  <a:moveTo>
                    <a:pt x="83" y="8"/>
                  </a:moveTo>
                  <a:lnTo>
                    <a:pt x="83" y="30"/>
                  </a:lnTo>
                  <a:lnTo>
                    <a:pt x="83" y="30"/>
                  </a:lnTo>
                  <a:lnTo>
                    <a:pt x="82" y="38"/>
                  </a:lnTo>
                  <a:lnTo>
                    <a:pt x="79" y="46"/>
                  </a:lnTo>
                  <a:lnTo>
                    <a:pt x="76" y="52"/>
                  </a:lnTo>
                  <a:lnTo>
                    <a:pt x="70" y="59"/>
                  </a:lnTo>
                  <a:lnTo>
                    <a:pt x="64" y="64"/>
                  </a:lnTo>
                  <a:lnTo>
                    <a:pt x="57" y="68"/>
                  </a:lnTo>
                  <a:lnTo>
                    <a:pt x="50" y="69"/>
                  </a:lnTo>
                  <a:lnTo>
                    <a:pt x="42" y="70"/>
                  </a:lnTo>
                  <a:lnTo>
                    <a:pt x="42" y="70"/>
                  </a:lnTo>
                  <a:lnTo>
                    <a:pt x="33" y="69"/>
                  </a:lnTo>
                  <a:lnTo>
                    <a:pt x="25" y="68"/>
                  </a:lnTo>
                  <a:lnTo>
                    <a:pt x="19" y="64"/>
                  </a:lnTo>
                  <a:lnTo>
                    <a:pt x="12" y="59"/>
                  </a:lnTo>
                  <a:lnTo>
                    <a:pt x="7" y="52"/>
                  </a:lnTo>
                  <a:lnTo>
                    <a:pt x="3" y="46"/>
                  </a:lnTo>
                  <a:lnTo>
                    <a:pt x="0" y="38"/>
                  </a:lnTo>
                  <a:lnTo>
                    <a:pt x="0" y="3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14">
              <a:extLst>
                <a:ext uri="{FF2B5EF4-FFF2-40B4-BE49-F238E27FC236}">
                  <a16:creationId xmlns:a16="http://schemas.microsoft.com/office/drawing/2014/main" id="{51F9013F-B6EF-4970-A14F-4D5D91CF5B1C}"/>
                </a:ext>
              </a:extLst>
            </p:cNvPr>
            <p:cNvSpPr>
              <a:spLocks/>
            </p:cNvSpPr>
            <p:nvPr/>
          </p:nvSpPr>
          <p:spPr bwMode="auto">
            <a:xfrm>
              <a:off x="7466014" y="1776414"/>
              <a:ext cx="138113" cy="161925"/>
            </a:xfrm>
            <a:custGeom>
              <a:avLst/>
              <a:gdLst>
                <a:gd name="T0" fmla="*/ 15 w 87"/>
                <a:gd name="T1" fmla="*/ 0 h 102"/>
                <a:gd name="T2" fmla="*/ 0 w 87"/>
                <a:gd name="T3" fmla="*/ 0 h 102"/>
                <a:gd name="T4" fmla="*/ 0 w 87"/>
                <a:gd name="T5" fmla="*/ 59 h 102"/>
                <a:gd name="T6" fmla="*/ 0 w 87"/>
                <a:gd name="T7" fmla="*/ 59 h 102"/>
                <a:gd name="T8" fmla="*/ 0 w 87"/>
                <a:gd name="T9" fmla="*/ 67 h 102"/>
                <a:gd name="T10" fmla="*/ 3 w 87"/>
                <a:gd name="T11" fmla="*/ 76 h 102"/>
                <a:gd name="T12" fmla="*/ 7 w 87"/>
                <a:gd name="T13" fmla="*/ 83 h 102"/>
                <a:gd name="T14" fmla="*/ 13 w 87"/>
                <a:gd name="T15" fmla="*/ 89 h 102"/>
                <a:gd name="T16" fmla="*/ 20 w 87"/>
                <a:gd name="T17" fmla="*/ 96 h 102"/>
                <a:gd name="T18" fmla="*/ 26 w 87"/>
                <a:gd name="T19" fmla="*/ 100 h 102"/>
                <a:gd name="T20" fmla="*/ 35 w 87"/>
                <a:gd name="T21" fmla="*/ 102 h 102"/>
                <a:gd name="T22" fmla="*/ 44 w 87"/>
                <a:gd name="T23" fmla="*/ 102 h 102"/>
                <a:gd name="T24" fmla="*/ 44 w 87"/>
                <a:gd name="T25" fmla="*/ 102 h 102"/>
                <a:gd name="T26" fmla="*/ 52 w 87"/>
                <a:gd name="T27" fmla="*/ 102 h 102"/>
                <a:gd name="T28" fmla="*/ 61 w 87"/>
                <a:gd name="T29" fmla="*/ 100 h 102"/>
                <a:gd name="T30" fmla="*/ 68 w 87"/>
                <a:gd name="T31" fmla="*/ 96 h 102"/>
                <a:gd name="T32" fmla="*/ 74 w 87"/>
                <a:gd name="T33" fmla="*/ 89 h 102"/>
                <a:gd name="T34" fmla="*/ 81 w 87"/>
                <a:gd name="T35" fmla="*/ 83 h 102"/>
                <a:gd name="T36" fmla="*/ 84 w 87"/>
                <a:gd name="T37" fmla="*/ 76 h 102"/>
                <a:gd name="T38" fmla="*/ 87 w 87"/>
                <a:gd name="T39" fmla="*/ 67 h 102"/>
                <a:gd name="T40" fmla="*/ 87 w 87"/>
                <a:gd name="T41" fmla="*/ 59 h 102"/>
                <a:gd name="T42" fmla="*/ 87 w 87"/>
                <a:gd name="T43" fmla="*/ 0 h 102"/>
                <a:gd name="T44" fmla="*/ 74 w 87"/>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02">
                  <a:moveTo>
                    <a:pt x="15" y="0"/>
                  </a:moveTo>
                  <a:lnTo>
                    <a:pt x="0" y="0"/>
                  </a:lnTo>
                  <a:lnTo>
                    <a:pt x="0" y="59"/>
                  </a:lnTo>
                  <a:lnTo>
                    <a:pt x="0" y="59"/>
                  </a:lnTo>
                  <a:lnTo>
                    <a:pt x="0" y="67"/>
                  </a:lnTo>
                  <a:lnTo>
                    <a:pt x="3" y="76"/>
                  </a:lnTo>
                  <a:lnTo>
                    <a:pt x="7" y="83"/>
                  </a:lnTo>
                  <a:lnTo>
                    <a:pt x="13" y="89"/>
                  </a:lnTo>
                  <a:lnTo>
                    <a:pt x="20" y="96"/>
                  </a:lnTo>
                  <a:lnTo>
                    <a:pt x="26" y="100"/>
                  </a:lnTo>
                  <a:lnTo>
                    <a:pt x="35" y="102"/>
                  </a:lnTo>
                  <a:lnTo>
                    <a:pt x="44" y="102"/>
                  </a:lnTo>
                  <a:lnTo>
                    <a:pt x="44" y="102"/>
                  </a:lnTo>
                  <a:lnTo>
                    <a:pt x="52" y="102"/>
                  </a:lnTo>
                  <a:lnTo>
                    <a:pt x="61" y="100"/>
                  </a:lnTo>
                  <a:lnTo>
                    <a:pt x="68" y="96"/>
                  </a:lnTo>
                  <a:lnTo>
                    <a:pt x="74" y="89"/>
                  </a:lnTo>
                  <a:lnTo>
                    <a:pt x="81" y="83"/>
                  </a:lnTo>
                  <a:lnTo>
                    <a:pt x="84" y="76"/>
                  </a:lnTo>
                  <a:lnTo>
                    <a:pt x="87" y="67"/>
                  </a:lnTo>
                  <a:lnTo>
                    <a:pt x="87" y="59"/>
                  </a:lnTo>
                  <a:lnTo>
                    <a:pt x="87" y="0"/>
                  </a:lnTo>
                  <a:lnTo>
                    <a:pt x="7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157">
            <a:extLst>
              <a:ext uri="{FF2B5EF4-FFF2-40B4-BE49-F238E27FC236}">
                <a16:creationId xmlns:a16="http://schemas.microsoft.com/office/drawing/2014/main" id="{E22B3D6D-E91B-4D8D-91A5-C7685773B7F7}"/>
              </a:ext>
            </a:extLst>
          </p:cNvPr>
          <p:cNvGrpSpPr>
            <a:grpSpLocks noChangeAspect="1"/>
          </p:cNvGrpSpPr>
          <p:nvPr/>
        </p:nvGrpSpPr>
        <p:grpSpPr>
          <a:xfrm>
            <a:off x="2580873" y="3133057"/>
            <a:ext cx="306287" cy="304431"/>
            <a:chOff x="5130800" y="214313"/>
            <a:chExt cx="261938" cy="260351"/>
          </a:xfrm>
        </p:grpSpPr>
        <p:sp>
          <p:nvSpPr>
            <p:cNvPr id="159" name="Freeform 207">
              <a:extLst>
                <a:ext uri="{FF2B5EF4-FFF2-40B4-BE49-F238E27FC236}">
                  <a16:creationId xmlns:a16="http://schemas.microsoft.com/office/drawing/2014/main" id="{50274848-0CCF-4A44-9BEE-D7D946A3AD95}"/>
                </a:ext>
              </a:extLst>
            </p:cNvPr>
            <p:cNvSpPr>
              <a:spLocks/>
            </p:cNvSpPr>
            <p:nvPr/>
          </p:nvSpPr>
          <p:spPr bwMode="auto">
            <a:xfrm>
              <a:off x="5181600" y="323851"/>
              <a:ext cx="169863" cy="150813"/>
            </a:xfrm>
            <a:custGeom>
              <a:avLst/>
              <a:gdLst>
                <a:gd name="T0" fmla="*/ 107 w 107"/>
                <a:gd name="T1" fmla="*/ 95 h 95"/>
                <a:gd name="T2" fmla="*/ 107 w 107"/>
                <a:gd name="T3" fmla="*/ 0 h 95"/>
                <a:gd name="T4" fmla="*/ 72 w 107"/>
                <a:gd name="T5" fmla="*/ 21 h 95"/>
                <a:gd name="T6" fmla="*/ 72 w 107"/>
                <a:gd name="T7" fmla="*/ 0 h 95"/>
                <a:gd name="T8" fmla="*/ 37 w 107"/>
                <a:gd name="T9" fmla="*/ 21 h 95"/>
                <a:gd name="T10" fmla="*/ 37 w 107"/>
                <a:gd name="T11" fmla="*/ 0 h 95"/>
                <a:gd name="T12" fmla="*/ 0 w 107"/>
                <a:gd name="T13" fmla="*/ 21 h 95"/>
              </a:gdLst>
              <a:ahLst/>
              <a:cxnLst>
                <a:cxn ang="0">
                  <a:pos x="T0" y="T1"/>
                </a:cxn>
                <a:cxn ang="0">
                  <a:pos x="T2" y="T3"/>
                </a:cxn>
                <a:cxn ang="0">
                  <a:pos x="T4" y="T5"/>
                </a:cxn>
                <a:cxn ang="0">
                  <a:pos x="T6" y="T7"/>
                </a:cxn>
                <a:cxn ang="0">
                  <a:pos x="T8" y="T9"/>
                </a:cxn>
                <a:cxn ang="0">
                  <a:pos x="T10" y="T11"/>
                </a:cxn>
                <a:cxn ang="0">
                  <a:pos x="T12" y="T13"/>
                </a:cxn>
              </a:cxnLst>
              <a:rect l="0" t="0" r="r" b="b"/>
              <a:pathLst>
                <a:path w="107" h="95">
                  <a:moveTo>
                    <a:pt x="107" y="95"/>
                  </a:moveTo>
                  <a:lnTo>
                    <a:pt x="107" y="0"/>
                  </a:lnTo>
                  <a:lnTo>
                    <a:pt x="72" y="21"/>
                  </a:lnTo>
                  <a:lnTo>
                    <a:pt x="72" y="0"/>
                  </a:lnTo>
                  <a:lnTo>
                    <a:pt x="37" y="21"/>
                  </a:lnTo>
                  <a:lnTo>
                    <a:pt x="37" y="0"/>
                  </a:lnTo>
                  <a:lnTo>
                    <a:pt x="0" y="2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08">
              <a:extLst>
                <a:ext uri="{FF2B5EF4-FFF2-40B4-BE49-F238E27FC236}">
                  <a16:creationId xmlns:a16="http://schemas.microsoft.com/office/drawing/2014/main" id="{EEFB428C-586E-4730-B942-5CC06E9D2DA1}"/>
                </a:ext>
              </a:extLst>
            </p:cNvPr>
            <p:cNvSpPr>
              <a:spLocks/>
            </p:cNvSpPr>
            <p:nvPr/>
          </p:nvSpPr>
          <p:spPr bwMode="auto">
            <a:xfrm>
              <a:off x="5149850" y="260351"/>
              <a:ext cx="31750" cy="214313"/>
            </a:xfrm>
            <a:custGeom>
              <a:avLst/>
              <a:gdLst>
                <a:gd name="T0" fmla="*/ 20 w 20"/>
                <a:gd name="T1" fmla="*/ 135 h 135"/>
                <a:gd name="T2" fmla="*/ 20 w 20"/>
                <a:gd name="T3" fmla="*/ 0 h 135"/>
                <a:gd name="T4" fmla="*/ 0 w 20"/>
                <a:gd name="T5" fmla="*/ 0 h 135"/>
                <a:gd name="T6" fmla="*/ 0 w 20"/>
                <a:gd name="T7" fmla="*/ 135 h 135"/>
              </a:gdLst>
              <a:ahLst/>
              <a:cxnLst>
                <a:cxn ang="0">
                  <a:pos x="T0" y="T1"/>
                </a:cxn>
                <a:cxn ang="0">
                  <a:pos x="T2" y="T3"/>
                </a:cxn>
                <a:cxn ang="0">
                  <a:pos x="T4" y="T5"/>
                </a:cxn>
                <a:cxn ang="0">
                  <a:pos x="T6" y="T7"/>
                </a:cxn>
              </a:cxnLst>
              <a:rect l="0" t="0" r="r" b="b"/>
              <a:pathLst>
                <a:path w="20" h="135">
                  <a:moveTo>
                    <a:pt x="20" y="135"/>
                  </a:moveTo>
                  <a:lnTo>
                    <a:pt x="20" y="0"/>
                  </a:lnTo>
                  <a:lnTo>
                    <a:pt x="0" y="0"/>
                  </a:lnTo>
                  <a:lnTo>
                    <a:pt x="0" y="13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209">
              <a:extLst>
                <a:ext uri="{FF2B5EF4-FFF2-40B4-BE49-F238E27FC236}">
                  <a16:creationId xmlns:a16="http://schemas.microsoft.com/office/drawing/2014/main" id="{D9E30F7D-898A-4895-A1DF-9EF3B9B51A7E}"/>
                </a:ext>
              </a:extLst>
            </p:cNvPr>
            <p:cNvSpPr>
              <a:spLocks noChangeShapeType="1"/>
            </p:cNvSpPr>
            <p:nvPr/>
          </p:nvSpPr>
          <p:spPr bwMode="auto">
            <a:xfrm flipH="1">
              <a:off x="5149850" y="323851"/>
              <a:ext cx="317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10">
              <a:extLst>
                <a:ext uri="{FF2B5EF4-FFF2-40B4-BE49-F238E27FC236}">
                  <a16:creationId xmlns:a16="http://schemas.microsoft.com/office/drawing/2014/main" id="{1D31D273-2066-4393-AB86-3C8280CC778D}"/>
                </a:ext>
              </a:extLst>
            </p:cNvPr>
            <p:cNvSpPr>
              <a:spLocks/>
            </p:cNvSpPr>
            <p:nvPr/>
          </p:nvSpPr>
          <p:spPr bwMode="auto">
            <a:xfrm>
              <a:off x="5351463" y="400051"/>
              <a:ext cx="26988" cy="74613"/>
            </a:xfrm>
            <a:custGeom>
              <a:avLst/>
              <a:gdLst>
                <a:gd name="T0" fmla="*/ 0 w 17"/>
                <a:gd name="T1" fmla="*/ 0 h 47"/>
                <a:gd name="T2" fmla="*/ 0 w 17"/>
                <a:gd name="T3" fmla="*/ 0 h 47"/>
                <a:gd name="T4" fmla="*/ 10 w 17"/>
                <a:gd name="T5" fmla="*/ 0 h 47"/>
                <a:gd name="T6" fmla="*/ 10 w 17"/>
                <a:gd name="T7" fmla="*/ 0 h 47"/>
                <a:gd name="T8" fmla="*/ 13 w 17"/>
                <a:gd name="T9" fmla="*/ 2 h 47"/>
                <a:gd name="T10" fmla="*/ 14 w 17"/>
                <a:gd name="T11" fmla="*/ 3 h 47"/>
                <a:gd name="T12" fmla="*/ 17 w 17"/>
                <a:gd name="T13" fmla="*/ 4 h 47"/>
                <a:gd name="T14" fmla="*/ 17 w 17"/>
                <a:gd name="T15" fmla="*/ 7 h 47"/>
                <a:gd name="T16" fmla="*/ 17 w 17"/>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7">
                  <a:moveTo>
                    <a:pt x="0" y="0"/>
                  </a:moveTo>
                  <a:lnTo>
                    <a:pt x="0" y="0"/>
                  </a:lnTo>
                  <a:lnTo>
                    <a:pt x="10" y="0"/>
                  </a:lnTo>
                  <a:lnTo>
                    <a:pt x="10" y="0"/>
                  </a:lnTo>
                  <a:lnTo>
                    <a:pt x="13" y="2"/>
                  </a:lnTo>
                  <a:lnTo>
                    <a:pt x="14" y="3"/>
                  </a:lnTo>
                  <a:lnTo>
                    <a:pt x="17" y="4"/>
                  </a:lnTo>
                  <a:lnTo>
                    <a:pt x="17" y="7"/>
                  </a:lnTo>
                  <a:lnTo>
                    <a:pt x="17" y="4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11">
              <a:extLst>
                <a:ext uri="{FF2B5EF4-FFF2-40B4-BE49-F238E27FC236}">
                  <a16:creationId xmlns:a16="http://schemas.microsoft.com/office/drawing/2014/main" id="{CEACA5A8-E977-4EFB-A214-E88FEE663CEB}"/>
                </a:ext>
              </a:extLst>
            </p:cNvPr>
            <p:cNvSpPr>
              <a:spLocks/>
            </p:cNvSpPr>
            <p:nvPr/>
          </p:nvSpPr>
          <p:spPr bwMode="auto">
            <a:xfrm>
              <a:off x="5351463" y="385763"/>
              <a:ext cx="41275" cy="88900"/>
            </a:xfrm>
            <a:custGeom>
              <a:avLst/>
              <a:gdLst>
                <a:gd name="T0" fmla="*/ 0 w 26"/>
                <a:gd name="T1" fmla="*/ 0 h 56"/>
                <a:gd name="T2" fmla="*/ 10 w 26"/>
                <a:gd name="T3" fmla="*/ 0 h 56"/>
                <a:gd name="T4" fmla="*/ 10 w 26"/>
                <a:gd name="T5" fmla="*/ 0 h 56"/>
                <a:gd name="T6" fmla="*/ 15 w 26"/>
                <a:gd name="T7" fmla="*/ 2 h 56"/>
                <a:gd name="T8" fmla="*/ 21 w 26"/>
                <a:gd name="T9" fmla="*/ 4 h 56"/>
                <a:gd name="T10" fmla="*/ 23 w 26"/>
                <a:gd name="T11" fmla="*/ 5 h 56"/>
                <a:gd name="T12" fmla="*/ 25 w 26"/>
                <a:gd name="T13" fmla="*/ 9 h 56"/>
                <a:gd name="T14" fmla="*/ 26 w 26"/>
                <a:gd name="T15" fmla="*/ 12 h 56"/>
                <a:gd name="T16" fmla="*/ 26 w 26"/>
                <a:gd name="T17" fmla="*/ 17 h 56"/>
                <a:gd name="T18" fmla="*/ 26 w 26"/>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6">
                  <a:moveTo>
                    <a:pt x="0" y="0"/>
                  </a:moveTo>
                  <a:lnTo>
                    <a:pt x="10" y="0"/>
                  </a:lnTo>
                  <a:lnTo>
                    <a:pt x="10" y="0"/>
                  </a:lnTo>
                  <a:lnTo>
                    <a:pt x="15" y="2"/>
                  </a:lnTo>
                  <a:lnTo>
                    <a:pt x="21" y="4"/>
                  </a:lnTo>
                  <a:lnTo>
                    <a:pt x="23" y="5"/>
                  </a:lnTo>
                  <a:lnTo>
                    <a:pt x="25" y="9"/>
                  </a:lnTo>
                  <a:lnTo>
                    <a:pt x="26" y="12"/>
                  </a:lnTo>
                  <a:lnTo>
                    <a:pt x="26" y="17"/>
                  </a:lnTo>
                  <a:lnTo>
                    <a:pt x="26" y="5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212">
              <a:extLst>
                <a:ext uri="{FF2B5EF4-FFF2-40B4-BE49-F238E27FC236}">
                  <a16:creationId xmlns:a16="http://schemas.microsoft.com/office/drawing/2014/main" id="{EE2450AA-14C4-4585-9340-804063AAF73D}"/>
                </a:ext>
              </a:extLst>
            </p:cNvPr>
            <p:cNvSpPr>
              <a:spLocks noChangeShapeType="1"/>
            </p:cNvSpPr>
            <p:nvPr/>
          </p:nvSpPr>
          <p:spPr bwMode="auto">
            <a:xfrm flipH="1">
              <a:off x="5130800" y="474663"/>
              <a:ext cx="2619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213">
              <a:extLst>
                <a:ext uri="{FF2B5EF4-FFF2-40B4-BE49-F238E27FC236}">
                  <a16:creationId xmlns:a16="http://schemas.microsoft.com/office/drawing/2014/main" id="{2D1714FA-2150-4F3E-B5F9-CF11CF9C02A0}"/>
                </a:ext>
              </a:extLst>
            </p:cNvPr>
            <p:cNvSpPr>
              <a:spLocks noChangeShapeType="1"/>
            </p:cNvSpPr>
            <p:nvPr/>
          </p:nvSpPr>
          <p:spPr bwMode="auto">
            <a:xfrm>
              <a:off x="5283200" y="385763"/>
              <a:ext cx="0" cy="142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214">
              <a:extLst>
                <a:ext uri="{FF2B5EF4-FFF2-40B4-BE49-F238E27FC236}">
                  <a16:creationId xmlns:a16="http://schemas.microsoft.com/office/drawing/2014/main" id="{FD73FB0F-F7E6-4C6E-A37F-914BC9657C06}"/>
                </a:ext>
              </a:extLst>
            </p:cNvPr>
            <p:cNvSpPr>
              <a:spLocks noChangeShapeType="1"/>
            </p:cNvSpPr>
            <p:nvPr/>
          </p:nvSpPr>
          <p:spPr bwMode="auto">
            <a:xfrm>
              <a:off x="5248275" y="385763"/>
              <a:ext cx="0" cy="142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215">
              <a:extLst>
                <a:ext uri="{FF2B5EF4-FFF2-40B4-BE49-F238E27FC236}">
                  <a16:creationId xmlns:a16="http://schemas.microsoft.com/office/drawing/2014/main" id="{D49CE057-B9CF-483C-BB69-6B1C1F1A52E2}"/>
                </a:ext>
              </a:extLst>
            </p:cNvPr>
            <p:cNvSpPr>
              <a:spLocks noChangeShapeType="1"/>
            </p:cNvSpPr>
            <p:nvPr/>
          </p:nvSpPr>
          <p:spPr bwMode="auto">
            <a:xfrm>
              <a:off x="5216525" y="385763"/>
              <a:ext cx="0" cy="142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216">
              <a:extLst>
                <a:ext uri="{FF2B5EF4-FFF2-40B4-BE49-F238E27FC236}">
                  <a16:creationId xmlns:a16="http://schemas.microsoft.com/office/drawing/2014/main" id="{AB6C1EA2-4AED-496E-98AF-641B7650C18F}"/>
                </a:ext>
              </a:extLst>
            </p:cNvPr>
            <p:cNvSpPr>
              <a:spLocks noChangeShapeType="1"/>
            </p:cNvSpPr>
            <p:nvPr/>
          </p:nvSpPr>
          <p:spPr bwMode="auto">
            <a:xfrm>
              <a:off x="5316538" y="385763"/>
              <a:ext cx="0" cy="142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17">
              <a:extLst>
                <a:ext uri="{FF2B5EF4-FFF2-40B4-BE49-F238E27FC236}">
                  <a16:creationId xmlns:a16="http://schemas.microsoft.com/office/drawing/2014/main" id="{DFD0B74D-819A-4C7B-AFC0-1B7AB8FDA606}"/>
                </a:ext>
              </a:extLst>
            </p:cNvPr>
            <p:cNvSpPr>
              <a:spLocks/>
            </p:cNvSpPr>
            <p:nvPr/>
          </p:nvSpPr>
          <p:spPr bwMode="auto">
            <a:xfrm>
              <a:off x="5133975" y="214313"/>
              <a:ext cx="30163" cy="30163"/>
            </a:xfrm>
            <a:custGeom>
              <a:avLst/>
              <a:gdLst>
                <a:gd name="T0" fmla="*/ 19 w 19"/>
                <a:gd name="T1" fmla="*/ 19 h 19"/>
                <a:gd name="T2" fmla="*/ 19 w 19"/>
                <a:gd name="T3" fmla="*/ 19 h 19"/>
                <a:gd name="T4" fmla="*/ 18 w 19"/>
                <a:gd name="T5" fmla="*/ 15 h 19"/>
                <a:gd name="T6" fmla="*/ 17 w 19"/>
                <a:gd name="T7" fmla="*/ 11 h 19"/>
                <a:gd name="T8" fmla="*/ 14 w 19"/>
                <a:gd name="T9" fmla="*/ 9 h 19"/>
                <a:gd name="T10" fmla="*/ 10 w 19"/>
                <a:gd name="T11" fmla="*/ 7 h 19"/>
                <a:gd name="T12" fmla="*/ 10 w 19"/>
                <a:gd name="T13" fmla="*/ 7 h 19"/>
                <a:gd name="T14" fmla="*/ 10 w 19"/>
                <a:gd name="T15" fmla="*/ 7 h 19"/>
                <a:gd name="T16" fmla="*/ 6 w 19"/>
                <a:gd name="T17" fmla="*/ 7 h 19"/>
                <a:gd name="T18" fmla="*/ 2 w 19"/>
                <a:gd name="T19" fmla="*/ 6 h 19"/>
                <a:gd name="T20" fmla="*/ 0 w 19"/>
                <a:gd name="T21" fmla="*/ 3 h 19"/>
                <a:gd name="T22" fmla="*/ 0 w 19"/>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9" y="19"/>
                  </a:moveTo>
                  <a:lnTo>
                    <a:pt x="19" y="19"/>
                  </a:lnTo>
                  <a:lnTo>
                    <a:pt x="18" y="15"/>
                  </a:lnTo>
                  <a:lnTo>
                    <a:pt x="17" y="11"/>
                  </a:lnTo>
                  <a:lnTo>
                    <a:pt x="14" y="9"/>
                  </a:lnTo>
                  <a:lnTo>
                    <a:pt x="10" y="7"/>
                  </a:lnTo>
                  <a:lnTo>
                    <a:pt x="10" y="7"/>
                  </a:lnTo>
                  <a:lnTo>
                    <a:pt x="10" y="7"/>
                  </a:lnTo>
                  <a:lnTo>
                    <a:pt x="6" y="7"/>
                  </a:lnTo>
                  <a:lnTo>
                    <a:pt x="2" y="6"/>
                  </a:lnTo>
                  <a:lnTo>
                    <a:pt x="0" y="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18">
              <a:extLst>
                <a:ext uri="{FF2B5EF4-FFF2-40B4-BE49-F238E27FC236}">
                  <a16:creationId xmlns:a16="http://schemas.microsoft.com/office/drawing/2014/main" id="{72F6EC43-CE83-41F4-925F-3DDF34A87FE6}"/>
                </a:ext>
              </a:extLst>
            </p:cNvPr>
            <p:cNvSpPr>
              <a:spLocks/>
            </p:cNvSpPr>
            <p:nvPr/>
          </p:nvSpPr>
          <p:spPr bwMode="auto">
            <a:xfrm>
              <a:off x="5157788" y="214313"/>
              <a:ext cx="19050" cy="22225"/>
            </a:xfrm>
            <a:custGeom>
              <a:avLst/>
              <a:gdLst>
                <a:gd name="T0" fmla="*/ 12 w 12"/>
                <a:gd name="T1" fmla="*/ 14 h 14"/>
                <a:gd name="T2" fmla="*/ 12 w 12"/>
                <a:gd name="T3" fmla="*/ 14 h 14"/>
                <a:gd name="T4" fmla="*/ 12 w 12"/>
                <a:gd name="T5" fmla="*/ 9 h 14"/>
                <a:gd name="T6" fmla="*/ 9 w 12"/>
                <a:gd name="T7" fmla="*/ 3 h 14"/>
                <a:gd name="T8" fmla="*/ 5 w 12"/>
                <a:gd name="T9" fmla="*/ 1 h 14"/>
                <a:gd name="T10" fmla="*/ 0 w 12"/>
                <a:gd name="T11" fmla="*/ 0 h 14"/>
              </a:gdLst>
              <a:ahLst/>
              <a:cxnLst>
                <a:cxn ang="0">
                  <a:pos x="T0" y="T1"/>
                </a:cxn>
                <a:cxn ang="0">
                  <a:pos x="T2" y="T3"/>
                </a:cxn>
                <a:cxn ang="0">
                  <a:pos x="T4" y="T5"/>
                </a:cxn>
                <a:cxn ang="0">
                  <a:pos x="T6" y="T7"/>
                </a:cxn>
                <a:cxn ang="0">
                  <a:pos x="T8" y="T9"/>
                </a:cxn>
                <a:cxn ang="0">
                  <a:pos x="T10" y="T11"/>
                </a:cxn>
              </a:cxnLst>
              <a:rect l="0" t="0" r="r" b="b"/>
              <a:pathLst>
                <a:path w="12" h="14">
                  <a:moveTo>
                    <a:pt x="12" y="14"/>
                  </a:moveTo>
                  <a:lnTo>
                    <a:pt x="12" y="14"/>
                  </a:lnTo>
                  <a:lnTo>
                    <a:pt x="12" y="9"/>
                  </a:lnTo>
                  <a:lnTo>
                    <a:pt x="9" y="3"/>
                  </a:lnTo>
                  <a:lnTo>
                    <a:pt x="5" y="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19">
              <a:extLst>
                <a:ext uri="{FF2B5EF4-FFF2-40B4-BE49-F238E27FC236}">
                  <a16:creationId xmlns:a16="http://schemas.microsoft.com/office/drawing/2014/main" id="{445EDF21-7AE4-4192-B5A9-54A629956B70}"/>
                </a:ext>
              </a:extLst>
            </p:cNvPr>
            <p:cNvSpPr>
              <a:spLocks/>
            </p:cNvSpPr>
            <p:nvPr/>
          </p:nvSpPr>
          <p:spPr bwMode="auto">
            <a:xfrm>
              <a:off x="5251450" y="428626"/>
              <a:ext cx="23813" cy="46038"/>
            </a:xfrm>
            <a:custGeom>
              <a:avLst/>
              <a:gdLst>
                <a:gd name="T0" fmla="*/ 15 w 15"/>
                <a:gd name="T1" fmla="*/ 29 h 29"/>
                <a:gd name="T2" fmla="*/ 15 w 15"/>
                <a:gd name="T3" fmla="*/ 4 h 29"/>
                <a:gd name="T4" fmla="*/ 15 w 15"/>
                <a:gd name="T5" fmla="*/ 4 h 29"/>
                <a:gd name="T6" fmla="*/ 14 w 15"/>
                <a:gd name="T7" fmla="*/ 2 h 29"/>
                <a:gd name="T8" fmla="*/ 12 w 15"/>
                <a:gd name="T9" fmla="*/ 0 h 29"/>
                <a:gd name="T10" fmla="*/ 2 w 15"/>
                <a:gd name="T11" fmla="*/ 0 h 29"/>
                <a:gd name="T12" fmla="*/ 2 w 15"/>
                <a:gd name="T13" fmla="*/ 0 h 29"/>
                <a:gd name="T14" fmla="*/ 0 w 15"/>
                <a:gd name="T15" fmla="*/ 2 h 29"/>
                <a:gd name="T16" fmla="*/ 0 w 15"/>
                <a:gd name="T17" fmla="*/ 4 h 29"/>
                <a:gd name="T18" fmla="*/ 0 w 15"/>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9">
                  <a:moveTo>
                    <a:pt x="15" y="29"/>
                  </a:moveTo>
                  <a:lnTo>
                    <a:pt x="15" y="4"/>
                  </a:lnTo>
                  <a:lnTo>
                    <a:pt x="15" y="4"/>
                  </a:lnTo>
                  <a:lnTo>
                    <a:pt x="14" y="2"/>
                  </a:lnTo>
                  <a:lnTo>
                    <a:pt x="12" y="0"/>
                  </a:lnTo>
                  <a:lnTo>
                    <a:pt x="2" y="0"/>
                  </a:lnTo>
                  <a:lnTo>
                    <a:pt x="2" y="0"/>
                  </a:lnTo>
                  <a:lnTo>
                    <a:pt x="0" y="2"/>
                  </a:lnTo>
                  <a:lnTo>
                    <a:pt x="0" y="4"/>
                  </a:lnTo>
                  <a:lnTo>
                    <a:pt x="0" y="2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2" name="Group 171">
            <a:extLst>
              <a:ext uri="{FF2B5EF4-FFF2-40B4-BE49-F238E27FC236}">
                <a16:creationId xmlns:a16="http://schemas.microsoft.com/office/drawing/2014/main" id="{E1F81E31-30EA-4C34-B7F0-E04D67FD02FA}"/>
              </a:ext>
            </a:extLst>
          </p:cNvPr>
          <p:cNvGrpSpPr>
            <a:grpSpLocks noChangeAspect="1"/>
          </p:cNvGrpSpPr>
          <p:nvPr/>
        </p:nvGrpSpPr>
        <p:grpSpPr>
          <a:xfrm>
            <a:off x="4882983" y="3168633"/>
            <a:ext cx="303274" cy="307516"/>
            <a:chOff x="3941763" y="107950"/>
            <a:chExt cx="227013" cy="230188"/>
          </a:xfrm>
        </p:grpSpPr>
        <p:sp>
          <p:nvSpPr>
            <p:cNvPr id="173" name="Line 919">
              <a:extLst>
                <a:ext uri="{FF2B5EF4-FFF2-40B4-BE49-F238E27FC236}">
                  <a16:creationId xmlns:a16="http://schemas.microsoft.com/office/drawing/2014/main" id="{8DF0A720-B836-4D0F-A6EA-F71857BF55C6}"/>
                </a:ext>
              </a:extLst>
            </p:cNvPr>
            <p:cNvSpPr>
              <a:spLocks noChangeShapeType="1"/>
            </p:cNvSpPr>
            <p:nvPr/>
          </p:nvSpPr>
          <p:spPr bwMode="auto">
            <a:xfrm>
              <a:off x="3941763" y="338138"/>
              <a:ext cx="2270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920">
              <a:extLst>
                <a:ext uri="{FF2B5EF4-FFF2-40B4-BE49-F238E27FC236}">
                  <a16:creationId xmlns:a16="http://schemas.microsoft.com/office/drawing/2014/main" id="{AC573AF7-DC6D-4784-BECD-2289FE4163F8}"/>
                </a:ext>
              </a:extLst>
            </p:cNvPr>
            <p:cNvSpPr>
              <a:spLocks/>
            </p:cNvSpPr>
            <p:nvPr/>
          </p:nvSpPr>
          <p:spPr bwMode="auto">
            <a:xfrm>
              <a:off x="3956051" y="257175"/>
              <a:ext cx="34925" cy="80963"/>
            </a:xfrm>
            <a:custGeom>
              <a:avLst/>
              <a:gdLst>
                <a:gd name="T0" fmla="*/ 22 w 22"/>
                <a:gd name="T1" fmla="*/ 0 h 51"/>
                <a:gd name="T2" fmla="*/ 0 w 22"/>
                <a:gd name="T3" fmla="*/ 0 h 51"/>
                <a:gd name="T4" fmla="*/ 0 w 22"/>
                <a:gd name="T5" fmla="*/ 51 h 51"/>
              </a:gdLst>
              <a:ahLst/>
              <a:cxnLst>
                <a:cxn ang="0">
                  <a:pos x="T0" y="T1"/>
                </a:cxn>
                <a:cxn ang="0">
                  <a:pos x="T2" y="T3"/>
                </a:cxn>
                <a:cxn ang="0">
                  <a:pos x="T4" y="T5"/>
                </a:cxn>
              </a:cxnLst>
              <a:rect l="0" t="0" r="r" b="b"/>
              <a:pathLst>
                <a:path w="22" h="51">
                  <a:moveTo>
                    <a:pt x="22" y="0"/>
                  </a:moveTo>
                  <a:lnTo>
                    <a:pt x="0" y="0"/>
                  </a:lnTo>
                  <a:lnTo>
                    <a:pt x="0" y="5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921">
              <a:extLst>
                <a:ext uri="{FF2B5EF4-FFF2-40B4-BE49-F238E27FC236}">
                  <a16:creationId xmlns:a16="http://schemas.microsoft.com/office/drawing/2014/main" id="{50718B87-3151-4BD2-90EC-77066CFD8A46}"/>
                </a:ext>
              </a:extLst>
            </p:cNvPr>
            <p:cNvSpPr>
              <a:spLocks/>
            </p:cNvSpPr>
            <p:nvPr/>
          </p:nvSpPr>
          <p:spPr bwMode="auto">
            <a:xfrm>
              <a:off x="4121151" y="257175"/>
              <a:ext cx="33338" cy="80963"/>
            </a:xfrm>
            <a:custGeom>
              <a:avLst/>
              <a:gdLst>
                <a:gd name="T0" fmla="*/ 0 w 21"/>
                <a:gd name="T1" fmla="*/ 0 h 51"/>
                <a:gd name="T2" fmla="*/ 21 w 21"/>
                <a:gd name="T3" fmla="*/ 0 h 51"/>
                <a:gd name="T4" fmla="*/ 21 w 21"/>
                <a:gd name="T5" fmla="*/ 51 h 51"/>
              </a:gdLst>
              <a:ahLst/>
              <a:cxnLst>
                <a:cxn ang="0">
                  <a:pos x="T0" y="T1"/>
                </a:cxn>
                <a:cxn ang="0">
                  <a:pos x="T2" y="T3"/>
                </a:cxn>
                <a:cxn ang="0">
                  <a:pos x="T4" y="T5"/>
                </a:cxn>
              </a:cxnLst>
              <a:rect l="0" t="0" r="r" b="b"/>
              <a:pathLst>
                <a:path w="21" h="51">
                  <a:moveTo>
                    <a:pt x="0" y="0"/>
                  </a:moveTo>
                  <a:lnTo>
                    <a:pt x="21" y="0"/>
                  </a:lnTo>
                  <a:lnTo>
                    <a:pt x="21" y="5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922">
              <a:extLst>
                <a:ext uri="{FF2B5EF4-FFF2-40B4-BE49-F238E27FC236}">
                  <a16:creationId xmlns:a16="http://schemas.microsoft.com/office/drawing/2014/main" id="{13683999-D8BE-4758-9C27-733A64CA875A}"/>
                </a:ext>
              </a:extLst>
            </p:cNvPr>
            <p:cNvSpPr>
              <a:spLocks/>
            </p:cNvSpPr>
            <p:nvPr/>
          </p:nvSpPr>
          <p:spPr bwMode="auto">
            <a:xfrm>
              <a:off x="3990976" y="231775"/>
              <a:ext cx="130175" cy="106363"/>
            </a:xfrm>
            <a:custGeom>
              <a:avLst/>
              <a:gdLst>
                <a:gd name="T0" fmla="*/ 82 w 82"/>
                <a:gd name="T1" fmla="*/ 0 h 67"/>
                <a:gd name="T2" fmla="*/ 41 w 82"/>
                <a:gd name="T3" fmla="*/ 0 h 67"/>
                <a:gd name="T4" fmla="*/ 0 w 82"/>
                <a:gd name="T5" fmla="*/ 0 h 67"/>
                <a:gd name="T6" fmla="*/ 0 w 82"/>
                <a:gd name="T7" fmla="*/ 67 h 67"/>
                <a:gd name="T8" fmla="*/ 82 w 82"/>
                <a:gd name="T9" fmla="*/ 67 h 67"/>
                <a:gd name="T10" fmla="*/ 82 w 82"/>
                <a:gd name="T11" fmla="*/ 0 h 67"/>
              </a:gdLst>
              <a:ahLst/>
              <a:cxnLst>
                <a:cxn ang="0">
                  <a:pos x="T0" y="T1"/>
                </a:cxn>
                <a:cxn ang="0">
                  <a:pos x="T2" y="T3"/>
                </a:cxn>
                <a:cxn ang="0">
                  <a:pos x="T4" y="T5"/>
                </a:cxn>
                <a:cxn ang="0">
                  <a:pos x="T6" y="T7"/>
                </a:cxn>
                <a:cxn ang="0">
                  <a:pos x="T8" y="T9"/>
                </a:cxn>
                <a:cxn ang="0">
                  <a:pos x="T10" y="T11"/>
                </a:cxn>
              </a:cxnLst>
              <a:rect l="0" t="0" r="r" b="b"/>
              <a:pathLst>
                <a:path w="82" h="67">
                  <a:moveTo>
                    <a:pt x="82" y="0"/>
                  </a:moveTo>
                  <a:lnTo>
                    <a:pt x="41" y="0"/>
                  </a:lnTo>
                  <a:lnTo>
                    <a:pt x="0" y="0"/>
                  </a:lnTo>
                  <a:lnTo>
                    <a:pt x="0" y="67"/>
                  </a:lnTo>
                  <a:lnTo>
                    <a:pt x="82" y="67"/>
                  </a:lnTo>
                  <a:lnTo>
                    <a:pt x="8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923">
              <a:extLst>
                <a:ext uri="{FF2B5EF4-FFF2-40B4-BE49-F238E27FC236}">
                  <a16:creationId xmlns:a16="http://schemas.microsoft.com/office/drawing/2014/main" id="{0335F41D-8B5C-4F69-BDD8-4E0B06E6F30A}"/>
                </a:ext>
              </a:extLst>
            </p:cNvPr>
            <p:cNvSpPr>
              <a:spLocks noChangeShapeType="1"/>
            </p:cNvSpPr>
            <p:nvPr/>
          </p:nvSpPr>
          <p:spPr bwMode="auto">
            <a:xfrm>
              <a:off x="4092576" y="257175"/>
              <a:ext cx="0" cy="523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924">
              <a:extLst>
                <a:ext uri="{FF2B5EF4-FFF2-40B4-BE49-F238E27FC236}">
                  <a16:creationId xmlns:a16="http://schemas.microsoft.com/office/drawing/2014/main" id="{F2E3AFB6-8749-4444-9DDE-8269AD5C3E24}"/>
                </a:ext>
              </a:extLst>
            </p:cNvPr>
            <p:cNvSpPr>
              <a:spLocks noChangeShapeType="1"/>
            </p:cNvSpPr>
            <p:nvPr/>
          </p:nvSpPr>
          <p:spPr bwMode="auto">
            <a:xfrm>
              <a:off x="4056063" y="257175"/>
              <a:ext cx="0" cy="523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925">
              <a:extLst>
                <a:ext uri="{FF2B5EF4-FFF2-40B4-BE49-F238E27FC236}">
                  <a16:creationId xmlns:a16="http://schemas.microsoft.com/office/drawing/2014/main" id="{C0859B61-50C0-4CF1-B518-A3C6E1869C29}"/>
                </a:ext>
              </a:extLst>
            </p:cNvPr>
            <p:cNvSpPr>
              <a:spLocks noChangeShapeType="1"/>
            </p:cNvSpPr>
            <p:nvPr/>
          </p:nvSpPr>
          <p:spPr bwMode="auto">
            <a:xfrm>
              <a:off x="4021138" y="257175"/>
              <a:ext cx="0" cy="523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926">
              <a:extLst>
                <a:ext uri="{FF2B5EF4-FFF2-40B4-BE49-F238E27FC236}">
                  <a16:creationId xmlns:a16="http://schemas.microsoft.com/office/drawing/2014/main" id="{FBFE06B7-1C7A-4621-A73A-BCA347736375}"/>
                </a:ext>
              </a:extLst>
            </p:cNvPr>
            <p:cNvSpPr>
              <a:spLocks noChangeShapeType="1"/>
            </p:cNvSpPr>
            <p:nvPr/>
          </p:nvSpPr>
          <p:spPr bwMode="auto">
            <a:xfrm>
              <a:off x="4079876" y="204788"/>
              <a:ext cx="0"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928">
              <a:extLst>
                <a:ext uri="{FF2B5EF4-FFF2-40B4-BE49-F238E27FC236}">
                  <a16:creationId xmlns:a16="http://schemas.microsoft.com/office/drawing/2014/main" id="{05C149C5-E02E-4AF7-8231-B572F1D61749}"/>
                </a:ext>
              </a:extLst>
            </p:cNvPr>
            <p:cNvSpPr>
              <a:spLocks noChangeShapeType="1"/>
            </p:cNvSpPr>
            <p:nvPr/>
          </p:nvSpPr>
          <p:spPr bwMode="auto">
            <a:xfrm>
              <a:off x="4056064" y="204788"/>
              <a:ext cx="0"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929">
              <a:extLst>
                <a:ext uri="{FF2B5EF4-FFF2-40B4-BE49-F238E27FC236}">
                  <a16:creationId xmlns:a16="http://schemas.microsoft.com/office/drawing/2014/main" id="{7FC56143-CB48-4157-8936-F883CBC54EAC}"/>
                </a:ext>
              </a:extLst>
            </p:cNvPr>
            <p:cNvSpPr>
              <a:spLocks noChangeShapeType="1"/>
            </p:cNvSpPr>
            <p:nvPr/>
          </p:nvSpPr>
          <p:spPr bwMode="auto">
            <a:xfrm>
              <a:off x="4032251" y="204788"/>
              <a:ext cx="0" cy="127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930">
              <a:extLst>
                <a:ext uri="{FF2B5EF4-FFF2-40B4-BE49-F238E27FC236}">
                  <a16:creationId xmlns:a16="http://schemas.microsoft.com/office/drawing/2014/main" id="{BE25673A-7B01-495A-AE8E-B0001C75679F}"/>
                </a:ext>
              </a:extLst>
            </p:cNvPr>
            <p:cNvSpPr>
              <a:spLocks/>
            </p:cNvSpPr>
            <p:nvPr/>
          </p:nvSpPr>
          <p:spPr bwMode="auto">
            <a:xfrm>
              <a:off x="4008439" y="147638"/>
              <a:ext cx="95250" cy="69850"/>
            </a:xfrm>
            <a:custGeom>
              <a:avLst/>
              <a:gdLst>
                <a:gd name="T0" fmla="*/ 0 w 60"/>
                <a:gd name="T1" fmla="*/ 44 h 44"/>
                <a:gd name="T2" fmla="*/ 0 w 60"/>
                <a:gd name="T3" fmla="*/ 29 h 44"/>
                <a:gd name="T4" fmla="*/ 0 w 60"/>
                <a:gd name="T5" fmla="*/ 29 h 44"/>
                <a:gd name="T6" fmla="*/ 0 w 60"/>
                <a:gd name="T7" fmla="*/ 23 h 44"/>
                <a:gd name="T8" fmla="*/ 2 w 60"/>
                <a:gd name="T9" fmla="*/ 19 h 44"/>
                <a:gd name="T10" fmla="*/ 5 w 60"/>
                <a:gd name="T11" fmla="*/ 13 h 44"/>
                <a:gd name="T12" fmla="*/ 8 w 60"/>
                <a:gd name="T13" fmla="*/ 9 h 44"/>
                <a:gd name="T14" fmla="*/ 13 w 60"/>
                <a:gd name="T15" fmla="*/ 6 h 44"/>
                <a:gd name="T16" fmla="*/ 18 w 60"/>
                <a:gd name="T17" fmla="*/ 3 h 44"/>
                <a:gd name="T18" fmla="*/ 24 w 60"/>
                <a:gd name="T19" fmla="*/ 1 h 44"/>
                <a:gd name="T20" fmla="*/ 30 w 60"/>
                <a:gd name="T21" fmla="*/ 0 h 44"/>
                <a:gd name="T22" fmla="*/ 30 w 60"/>
                <a:gd name="T23" fmla="*/ 0 h 44"/>
                <a:gd name="T24" fmla="*/ 30 w 60"/>
                <a:gd name="T25" fmla="*/ 0 h 44"/>
                <a:gd name="T26" fmla="*/ 35 w 60"/>
                <a:gd name="T27" fmla="*/ 1 h 44"/>
                <a:gd name="T28" fmla="*/ 41 w 60"/>
                <a:gd name="T29" fmla="*/ 3 h 44"/>
                <a:gd name="T30" fmla="*/ 47 w 60"/>
                <a:gd name="T31" fmla="*/ 6 h 44"/>
                <a:gd name="T32" fmla="*/ 51 w 60"/>
                <a:gd name="T33" fmla="*/ 9 h 44"/>
                <a:gd name="T34" fmla="*/ 55 w 60"/>
                <a:gd name="T35" fmla="*/ 13 h 44"/>
                <a:gd name="T36" fmla="*/ 58 w 60"/>
                <a:gd name="T37" fmla="*/ 19 h 44"/>
                <a:gd name="T38" fmla="*/ 59 w 60"/>
                <a:gd name="T39" fmla="*/ 23 h 44"/>
                <a:gd name="T40" fmla="*/ 60 w 60"/>
                <a:gd name="T41" fmla="*/ 29 h 44"/>
                <a:gd name="T42" fmla="*/ 60 w 60"/>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44">
                  <a:moveTo>
                    <a:pt x="0" y="44"/>
                  </a:moveTo>
                  <a:lnTo>
                    <a:pt x="0" y="29"/>
                  </a:lnTo>
                  <a:lnTo>
                    <a:pt x="0" y="29"/>
                  </a:lnTo>
                  <a:lnTo>
                    <a:pt x="0" y="23"/>
                  </a:lnTo>
                  <a:lnTo>
                    <a:pt x="2" y="19"/>
                  </a:lnTo>
                  <a:lnTo>
                    <a:pt x="5" y="13"/>
                  </a:lnTo>
                  <a:lnTo>
                    <a:pt x="8" y="9"/>
                  </a:lnTo>
                  <a:lnTo>
                    <a:pt x="13" y="6"/>
                  </a:lnTo>
                  <a:lnTo>
                    <a:pt x="18" y="3"/>
                  </a:lnTo>
                  <a:lnTo>
                    <a:pt x="24" y="1"/>
                  </a:lnTo>
                  <a:lnTo>
                    <a:pt x="30" y="0"/>
                  </a:lnTo>
                  <a:lnTo>
                    <a:pt x="30" y="0"/>
                  </a:lnTo>
                  <a:lnTo>
                    <a:pt x="30" y="0"/>
                  </a:lnTo>
                  <a:lnTo>
                    <a:pt x="35" y="1"/>
                  </a:lnTo>
                  <a:lnTo>
                    <a:pt x="41" y="3"/>
                  </a:lnTo>
                  <a:lnTo>
                    <a:pt x="47" y="6"/>
                  </a:lnTo>
                  <a:lnTo>
                    <a:pt x="51" y="9"/>
                  </a:lnTo>
                  <a:lnTo>
                    <a:pt x="55" y="13"/>
                  </a:lnTo>
                  <a:lnTo>
                    <a:pt x="58" y="19"/>
                  </a:lnTo>
                  <a:lnTo>
                    <a:pt x="59" y="23"/>
                  </a:lnTo>
                  <a:lnTo>
                    <a:pt x="60" y="29"/>
                  </a:lnTo>
                  <a:lnTo>
                    <a:pt x="60" y="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931">
              <a:extLst>
                <a:ext uri="{FF2B5EF4-FFF2-40B4-BE49-F238E27FC236}">
                  <a16:creationId xmlns:a16="http://schemas.microsoft.com/office/drawing/2014/main" id="{112EC894-1580-4668-856B-0FA36C8F61F7}"/>
                </a:ext>
              </a:extLst>
            </p:cNvPr>
            <p:cNvSpPr>
              <a:spLocks noChangeShapeType="1"/>
            </p:cNvSpPr>
            <p:nvPr/>
          </p:nvSpPr>
          <p:spPr bwMode="auto">
            <a:xfrm>
              <a:off x="4008439" y="187325"/>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932">
              <a:extLst>
                <a:ext uri="{FF2B5EF4-FFF2-40B4-BE49-F238E27FC236}">
                  <a16:creationId xmlns:a16="http://schemas.microsoft.com/office/drawing/2014/main" id="{64FED971-9146-42E4-A6EF-BFB0E3B0896D}"/>
                </a:ext>
              </a:extLst>
            </p:cNvPr>
            <p:cNvSpPr>
              <a:spLocks noChangeShapeType="1"/>
            </p:cNvSpPr>
            <p:nvPr/>
          </p:nvSpPr>
          <p:spPr bwMode="auto">
            <a:xfrm flipV="1">
              <a:off x="4056064" y="107950"/>
              <a:ext cx="0" cy="396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Rectangle 933">
              <a:extLst>
                <a:ext uri="{FF2B5EF4-FFF2-40B4-BE49-F238E27FC236}">
                  <a16:creationId xmlns:a16="http://schemas.microsoft.com/office/drawing/2014/main" id="{5FF95598-E7D4-4BE5-930A-2A2FC4DD183F}"/>
                </a:ext>
              </a:extLst>
            </p:cNvPr>
            <p:cNvSpPr>
              <a:spLocks noChangeArrowheads="1"/>
            </p:cNvSpPr>
            <p:nvPr/>
          </p:nvSpPr>
          <p:spPr bwMode="auto">
            <a:xfrm>
              <a:off x="4056064" y="107950"/>
              <a:ext cx="36513" cy="2063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86">
            <a:extLst>
              <a:ext uri="{FF2B5EF4-FFF2-40B4-BE49-F238E27FC236}">
                <a16:creationId xmlns:a16="http://schemas.microsoft.com/office/drawing/2014/main" id="{3314941F-DD61-4206-826E-B9437EF78973}"/>
              </a:ext>
            </a:extLst>
          </p:cNvPr>
          <p:cNvGrpSpPr>
            <a:grpSpLocks noChangeAspect="1"/>
          </p:cNvGrpSpPr>
          <p:nvPr/>
        </p:nvGrpSpPr>
        <p:grpSpPr>
          <a:xfrm>
            <a:off x="7123441" y="3165767"/>
            <a:ext cx="231902" cy="319596"/>
            <a:chOff x="8008939" y="384176"/>
            <a:chExt cx="188913" cy="260351"/>
          </a:xfrm>
        </p:grpSpPr>
        <p:sp>
          <p:nvSpPr>
            <p:cNvPr id="188" name="Line 269">
              <a:extLst>
                <a:ext uri="{FF2B5EF4-FFF2-40B4-BE49-F238E27FC236}">
                  <a16:creationId xmlns:a16="http://schemas.microsoft.com/office/drawing/2014/main" id="{3C203738-3FA0-4095-BEF8-1989A5A94462}"/>
                </a:ext>
              </a:extLst>
            </p:cNvPr>
            <p:cNvSpPr>
              <a:spLocks noChangeShapeType="1"/>
            </p:cNvSpPr>
            <p:nvPr/>
          </p:nvSpPr>
          <p:spPr bwMode="auto">
            <a:xfrm>
              <a:off x="8054976" y="471489"/>
              <a:ext cx="0" cy="333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270">
              <a:extLst>
                <a:ext uri="{FF2B5EF4-FFF2-40B4-BE49-F238E27FC236}">
                  <a16:creationId xmlns:a16="http://schemas.microsoft.com/office/drawing/2014/main" id="{C8CF6601-BF21-439B-88B1-2F33F6CAFDD1}"/>
                </a:ext>
              </a:extLst>
            </p:cNvPr>
            <p:cNvSpPr>
              <a:spLocks noChangeShapeType="1"/>
            </p:cNvSpPr>
            <p:nvPr/>
          </p:nvSpPr>
          <p:spPr bwMode="auto">
            <a:xfrm>
              <a:off x="8037514" y="488951"/>
              <a:ext cx="333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71">
              <a:extLst>
                <a:ext uri="{FF2B5EF4-FFF2-40B4-BE49-F238E27FC236}">
                  <a16:creationId xmlns:a16="http://schemas.microsoft.com/office/drawing/2014/main" id="{E14FF27A-F27E-4987-942C-45CEEB58690A}"/>
                </a:ext>
              </a:extLst>
            </p:cNvPr>
            <p:cNvSpPr>
              <a:spLocks/>
            </p:cNvSpPr>
            <p:nvPr/>
          </p:nvSpPr>
          <p:spPr bwMode="auto">
            <a:xfrm>
              <a:off x="8008939" y="412751"/>
              <a:ext cx="153988" cy="196850"/>
            </a:xfrm>
            <a:custGeom>
              <a:avLst/>
              <a:gdLst>
                <a:gd name="T0" fmla="*/ 73 w 97"/>
                <a:gd name="T1" fmla="*/ 0 h 124"/>
                <a:gd name="T2" fmla="*/ 97 w 97"/>
                <a:gd name="T3" fmla="*/ 0 h 124"/>
                <a:gd name="T4" fmla="*/ 97 w 97"/>
                <a:gd name="T5" fmla="*/ 124 h 124"/>
                <a:gd name="T6" fmla="*/ 0 w 97"/>
                <a:gd name="T7" fmla="*/ 124 h 124"/>
                <a:gd name="T8" fmla="*/ 0 w 97"/>
                <a:gd name="T9" fmla="*/ 0 h 124"/>
                <a:gd name="T10" fmla="*/ 25 w 97"/>
                <a:gd name="T11" fmla="*/ 0 h 124"/>
              </a:gdLst>
              <a:ahLst/>
              <a:cxnLst>
                <a:cxn ang="0">
                  <a:pos x="T0" y="T1"/>
                </a:cxn>
                <a:cxn ang="0">
                  <a:pos x="T2" y="T3"/>
                </a:cxn>
                <a:cxn ang="0">
                  <a:pos x="T4" y="T5"/>
                </a:cxn>
                <a:cxn ang="0">
                  <a:pos x="T6" y="T7"/>
                </a:cxn>
                <a:cxn ang="0">
                  <a:pos x="T8" y="T9"/>
                </a:cxn>
                <a:cxn ang="0">
                  <a:pos x="T10" y="T11"/>
                </a:cxn>
              </a:cxnLst>
              <a:rect l="0" t="0" r="r" b="b"/>
              <a:pathLst>
                <a:path w="97" h="124">
                  <a:moveTo>
                    <a:pt x="73" y="0"/>
                  </a:moveTo>
                  <a:lnTo>
                    <a:pt x="97" y="0"/>
                  </a:lnTo>
                  <a:lnTo>
                    <a:pt x="97" y="124"/>
                  </a:lnTo>
                  <a:lnTo>
                    <a:pt x="0" y="124"/>
                  </a:lnTo>
                  <a:lnTo>
                    <a:pt x="0" y="0"/>
                  </a:lnTo>
                  <a:lnTo>
                    <a:pt x="2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72">
              <a:extLst>
                <a:ext uri="{FF2B5EF4-FFF2-40B4-BE49-F238E27FC236}">
                  <a16:creationId xmlns:a16="http://schemas.microsoft.com/office/drawing/2014/main" id="{D3227432-7B4B-426C-8915-CFEE31A884A5}"/>
                </a:ext>
              </a:extLst>
            </p:cNvPr>
            <p:cNvSpPr>
              <a:spLocks/>
            </p:cNvSpPr>
            <p:nvPr/>
          </p:nvSpPr>
          <p:spPr bwMode="auto">
            <a:xfrm>
              <a:off x="8027989" y="430214"/>
              <a:ext cx="153988" cy="198438"/>
            </a:xfrm>
            <a:custGeom>
              <a:avLst/>
              <a:gdLst>
                <a:gd name="T0" fmla="*/ 85 w 97"/>
                <a:gd name="T1" fmla="*/ 0 h 125"/>
                <a:gd name="T2" fmla="*/ 97 w 97"/>
                <a:gd name="T3" fmla="*/ 0 h 125"/>
                <a:gd name="T4" fmla="*/ 97 w 97"/>
                <a:gd name="T5" fmla="*/ 125 h 125"/>
                <a:gd name="T6" fmla="*/ 0 w 97"/>
                <a:gd name="T7" fmla="*/ 125 h 125"/>
                <a:gd name="T8" fmla="*/ 0 w 97"/>
                <a:gd name="T9" fmla="*/ 113 h 125"/>
              </a:gdLst>
              <a:ahLst/>
              <a:cxnLst>
                <a:cxn ang="0">
                  <a:pos x="T0" y="T1"/>
                </a:cxn>
                <a:cxn ang="0">
                  <a:pos x="T2" y="T3"/>
                </a:cxn>
                <a:cxn ang="0">
                  <a:pos x="T4" y="T5"/>
                </a:cxn>
                <a:cxn ang="0">
                  <a:pos x="T6" y="T7"/>
                </a:cxn>
                <a:cxn ang="0">
                  <a:pos x="T8" y="T9"/>
                </a:cxn>
              </a:cxnLst>
              <a:rect l="0" t="0" r="r" b="b"/>
              <a:pathLst>
                <a:path w="97" h="125">
                  <a:moveTo>
                    <a:pt x="85" y="0"/>
                  </a:moveTo>
                  <a:lnTo>
                    <a:pt x="97" y="0"/>
                  </a:lnTo>
                  <a:lnTo>
                    <a:pt x="97" y="125"/>
                  </a:lnTo>
                  <a:lnTo>
                    <a:pt x="0" y="125"/>
                  </a:lnTo>
                  <a:lnTo>
                    <a:pt x="0"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73">
              <a:extLst>
                <a:ext uri="{FF2B5EF4-FFF2-40B4-BE49-F238E27FC236}">
                  <a16:creationId xmlns:a16="http://schemas.microsoft.com/office/drawing/2014/main" id="{D183CCD5-7ADD-4215-B52D-C93F8693E2F8}"/>
                </a:ext>
              </a:extLst>
            </p:cNvPr>
            <p:cNvSpPr>
              <a:spLocks/>
            </p:cNvSpPr>
            <p:nvPr/>
          </p:nvSpPr>
          <p:spPr bwMode="auto">
            <a:xfrm>
              <a:off x="8043864" y="449264"/>
              <a:ext cx="153988" cy="195263"/>
            </a:xfrm>
            <a:custGeom>
              <a:avLst/>
              <a:gdLst>
                <a:gd name="T0" fmla="*/ 87 w 97"/>
                <a:gd name="T1" fmla="*/ 0 h 123"/>
                <a:gd name="T2" fmla="*/ 97 w 97"/>
                <a:gd name="T3" fmla="*/ 0 h 123"/>
                <a:gd name="T4" fmla="*/ 97 w 97"/>
                <a:gd name="T5" fmla="*/ 123 h 123"/>
                <a:gd name="T6" fmla="*/ 0 w 97"/>
                <a:gd name="T7" fmla="*/ 123 h 123"/>
                <a:gd name="T8" fmla="*/ 0 w 97"/>
                <a:gd name="T9" fmla="*/ 113 h 123"/>
              </a:gdLst>
              <a:ahLst/>
              <a:cxnLst>
                <a:cxn ang="0">
                  <a:pos x="T0" y="T1"/>
                </a:cxn>
                <a:cxn ang="0">
                  <a:pos x="T2" y="T3"/>
                </a:cxn>
                <a:cxn ang="0">
                  <a:pos x="T4" y="T5"/>
                </a:cxn>
                <a:cxn ang="0">
                  <a:pos x="T6" y="T7"/>
                </a:cxn>
                <a:cxn ang="0">
                  <a:pos x="T8" y="T9"/>
                </a:cxn>
              </a:cxnLst>
              <a:rect l="0" t="0" r="r" b="b"/>
              <a:pathLst>
                <a:path w="97" h="123">
                  <a:moveTo>
                    <a:pt x="87" y="0"/>
                  </a:moveTo>
                  <a:lnTo>
                    <a:pt x="97" y="0"/>
                  </a:lnTo>
                  <a:lnTo>
                    <a:pt x="97" y="123"/>
                  </a:lnTo>
                  <a:lnTo>
                    <a:pt x="0" y="123"/>
                  </a:lnTo>
                  <a:lnTo>
                    <a:pt x="0"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274">
              <a:extLst>
                <a:ext uri="{FF2B5EF4-FFF2-40B4-BE49-F238E27FC236}">
                  <a16:creationId xmlns:a16="http://schemas.microsoft.com/office/drawing/2014/main" id="{56CE9131-710D-4424-9E4E-A2C222C35779}"/>
                </a:ext>
              </a:extLst>
            </p:cNvPr>
            <p:cNvSpPr>
              <a:spLocks noChangeShapeType="1"/>
            </p:cNvSpPr>
            <p:nvPr/>
          </p:nvSpPr>
          <p:spPr bwMode="auto">
            <a:xfrm>
              <a:off x="8037514" y="533401"/>
              <a:ext cx="968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275">
              <a:extLst>
                <a:ext uri="{FF2B5EF4-FFF2-40B4-BE49-F238E27FC236}">
                  <a16:creationId xmlns:a16="http://schemas.microsoft.com/office/drawing/2014/main" id="{50B5CAE7-4909-4CE3-9746-158B1A99C61E}"/>
                </a:ext>
              </a:extLst>
            </p:cNvPr>
            <p:cNvSpPr>
              <a:spLocks noChangeShapeType="1"/>
            </p:cNvSpPr>
            <p:nvPr/>
          </p:nvSpPr>
          <p:spPr bwMode="auto">
            <a:xfrm>
              <a:off x="8037514" y="563564"/>
              <a:ext cx="968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276">
              <a:extLst>
                <a:ext uri="{FF2B5EF4-FFF2-40B4-BE49-F238E27FC236}">
                  <a16:creationId xmlns:a16="http://schemas.microsoft.com/office/drawing/2014/main" id="{864A43EB-80C8-425E-A000-208EDC7EED04}"/>
                </a:ext>
              </a:extLst>
            </p:cNvPr>
            <p:cNvSpPr>
              <a:spLocks noChangeShapeType="1"/>
            </p:cNvSpPr>
            <p:nvPr/>
          </p:nvSpPr>
          <p:spPr bwMode="auto">
            <a:xfrm>
              <a:off x="8089901" y="503239"/>
              <a:ext cx="44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277">
              <a:extLst>
                <a:ext uri="{FF2B5EF4-FFF2-40B4-BE49-F238E27FC236}">
                  <a16:creationId xmlns:a16="http://schemas.microsoft.com/office/drawing/2014/main" id="{59AC0E9D-3E37-4A62-91AF-E5DF7BE10397}"/>
                </a:ext>
              </a:extLst>
            </p:cNvPr>
            <p:cNvSpPr>
              <a:spLocks noChangeShapeType="1"/>
            </p:cNvSpPr>
            <p:nvPr/>
          </p:nvSpPr>
          <p:spPr bwMode="auto">
            <a:xfrm>
              <a:off x="8089901" y="471489"/>
              <a:ext cx="444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78">
              <a:extLst>
                <a:ext uri="{FF2B5EF4-FFF2-40B4-BE49-F238E27FC236}">
                  <a16:creationId xmlns:a16="http://schemas.microsoft.com/office/drawing/2014/main" id="{9C9696A9-832E-443C-8A0A-670268639C2D}"/>
                </a:ext>
              </a:extLst>
            </p:cNvPr>
            <p:cNvSpPr>
              <a:spLocks/>
            </p:cNvSpPr>
            <p:nvPr/>
          </p:nvSpPr>
          <p:spPr bwMode="auto">
            <a:xfrm>
              <a:off x="8048626" y="384176"/>
              <a:ext cx="76200" cy="39688"/>
            </a:xfrm>
            <a:custGeom>
              <a:avLst/>
              <a:gdLst>
                <a:gd name="T0" fmla="*/ 14 w 48"/>
                <a:gd name="T1" fmla="*/ 10 h 25"/>
                <a:gd name="T2" fmla="*/ 0 w 48"/>
                <a:gd name="T3" fmla="*/ 10 h 25"/>
                <a:gd name="T4" fmla="*/ 0 w 48"/>
                <a:gd name="T5" fmla="*/ 25 h 25"/>
                <a:gd name="T6" fmla="*/ 48 w 48"/>
                <a:gd name="T7" fmla="*/ 25 h 25"/>
                <a:gd name="T8" fmla="*/ 48 w 48"/>
                <a:gd name="T9" fmla="*/ 10 h 25"/>
                <a:gd name="T10" fmla="*/ 35 w 48"/>
                <a:gd name="T11" fmla="*/ 10 h 25"/>
                <a:gd name="T12" fmla="*/ 35 w 48"/>
                <a:gd name="T13" fmla="*/ 0 h 25"/>
                <a:gd name="T14" fmla="*/ 14 w 48"/>
                <a:gd name="T15" fmla="*/ 0 h 25"/>
                <a:gd name="T16" fmla="*/ 14 w 48"/>
                <a:gd name="T1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14" y="10"/>
                  </a:moveTo>
                  <a:lnTo>
                    <a:pt x="0" y="10"/>
                  </a:lnTo>
                  <a:lnTo>
                    <a:pt x="0" y="25"/>
                  </a:lnTo>
                  <a:lnTo>
                    <a:pt x="48" y="25"/>
                  </a:lnTo>
                  <a:lnTo>
                    <a:pt x="48" y="10"/>
                  </a:lnTo>
                  <a:lnTo>
                    <a:pt x="35" y="10"/>
                  </a:lnTo>
                  <a:lnTo>
                    <a:pt x="35" y="0"/>
                  </a:lnTo>
                  <a:lnTo>
                    <a:pt x="14" y="0"/>
                  </a:lnTo>
                  <a:lnTo>
                    <a:pt x="14" y="1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98" name="Picture 197" descr="BLOCKCHAIN4_MARK_BLUE.png">
            <a:extLst>
              <a:ext uri="{FF2B5EF4-FFF2-40B4-BE49-F238E27FC236}">
                <a16:creationId xmlns:a16="http://schemas.microsoft.com/office/drawing/2014/main" id="{24FB5C8B-551E-43C0-8BFF-2DC77443A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200" name="Rectangle 199">
            <a:extLst>
              <a:ext uri="{FF2B5EF4-FFF2-40B4-BE49-F238E27FC236}">
                <a16:creationId xmlns:a16="http://schemas.microsoft.com/office/drawing/2014/main" id="{457D8EA6-B9A7-4DEF-8082-B1870E561396}"/>
              </a:ext>
            </a:extLst>
          </p:cNvPr>
          <p:cNvSpPr/>
          <p:nvPr/>
        </p:nvSpPr>
        <p:spPr>
          <a:xfrm>
            <a:off x="2361028" y="1181509"/>
            <a:ext cx="2193506" cy="1770984"/>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914DA02A-67CA-4B37-A87B-A3165C3573A9}"/>
              </a:ext>
            </a:extLst>
          </p:cNvPr>
          <p:cNvSpPr/>
          <p:nvPr/>
        </p:nvSpPr>
        <p:spPr>
          <a:xfrm>
            <a:off x="4731414" y="1181509"/>
            <a:ext cx="1969477" cy="1770984"/>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16F1AD8E-2790-41BD-8DA8-EE88367638C3}"/>
              </a:ext>
            </a:extLst>
          </p:cNvPr>
          <p:cNvSpPr/>
          <p:nvPr/>
        </p:nvSpPr>
        <p:spPr>
          <a:xfrm>
            <a:off x="6909560" y="1192791"/>
            <a:ext cx="1969477" cy="1770984"/>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1B362C-11D3-4C6D-81E3-A6A525ED8DAF}"/>
              </a:ext>
            </a:extLst>
          </p:cNvPr>
          <p:cNvGrpSpPr/>
          <p:nvPr/>
        </p:nvGrpSpPr>
        <p:grpSpPr>
          <a:xfrm>
            <a:off x="184099" y="3088123"/>
            <a:ext cx="8692590" cy="1512013"/>
            <a:chOff x="184099" y="3038885"/>
            <a:chExt cx="8692590" cy="1645658"/>
          </a:xfrm>
        </p:grpSpPr>
        <p:sp>
          <p:nvSpPr>
            <p:cNvPr id="208" name="Rectangle 207">
              <a:extLst>
                <a:ext uri="{FF2B5EF4-FFF2-40B4-BE49-F238E27FC236}">
                  <a16:creationId xmlns:a16="http://schemas.microsoft.com/office/drawing/2014/main" id="{6B77CE92-3F9D-486F-8C17-B929A64F9D00}"/>
                </a:ext>
              </a:extLst>
            </p:cNvPr>
            <p:cNvSpPr/>
            <p:nvPr/>
          </p:nvSpPr>
          <p:spPr>
            <a:xfrm>
              <a:off x="184099" y="3038885"/>
              <a:ext cx="1996759" cy="1624958"/>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E149B6DD-4F2F-4AB3-8E69-0B7574050EE9}"/>
                </a:ext>
              </a:extLst>
            </p:cNvPr>
            <p:cNvSpPr/>
            <p:nvPr/>
          </p:nvSpPr>
          <p:spPr>
            <a:xfrm>
              <a:off x="2372969" y="3049234"/>
              <a:ext cx="2193506" cy="1624958"/>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7DD6D67A-938D-4FA5-BAC7-A9B8A9FFBB00}"/>
                </a:ext>
              </a:extLst>
            </p:cNvPr>
            <p:cNvSpPr/>
            <p:nvPr/>
          </p:nvSpPr>
          <p:spPr>
            <a:xfrm>
              <a:off x="4729066" y="3049234"/>
              <a:ext cx="1969477" cy="1624958"/>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DA878344-0A7F-40DF-9F06-8A19B13A2EC3}"/>
                </a:ext>
              </a:extLst>
            </p:cNvPr>
            <p:cNvSpPr/>
            <p:nvPr/>
          </p:nvSpPr>
          <p:spPr>
            <a:xfrm>
              <a:off x="6907212" y="3059585"/>
              <a:ext cx="1969477" cy="1624958"/>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5" name="Rectangle 214">
            <a:extLst>
              <a:ext uri="{FF2B5EF4-FFF2-40B4-BE49-F238E27FC236}">
                <a16:creationId xmlns:a16="http://schemas.microsoft.com/office/drawing/2014/main" id="{54B9AA55-CC4C-4C7D-A95A-FDA6589D9B22}"/>
              </a:ext>
            </a:extLst>
          </p:cNvPr>
          <p:cNvSpPr/>
          <p:nvPr/>
        </p:nvSpPr>
        <p:spPr>
          <a:xfrm>
            <a:off x="160741" y="1181507"/>
            <a:ext cx="2020117" cy="1770984"/>
          </a:xfrm>
          <a:prstGeom prst="rect">
            <a:avLst/>
          </a:prstGeom>
          <a:noFill/>
          <a:ln w="95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00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BE5C2-2986-45F0-9F59-16D26154CC69}"/>
              </a:ext>
            </a:extLst>
          </p:cNvPr>
          <p:cNvSpPr>
            <a:spLocks noGrp="1"/>
          </p:cNvSpPr>
          <p:nvPr>
            <p:ph type="body" sz="quarter" idx="13"/>
          </p:nvPr>
        </p:nvSpPr>
        <p:spPr>
          <a:xfrm>
            <a:off x="125730" y="144464"/>
            <a:ext cx="7768590" cy="1011698"/>
          </a:xfrm>
        </p:spPr>
        <p:txBody>
          <a:bodyPr/>
          <a:lstStyle/>
          <a:p>
            <a:pPr>
              <a:tabLst>
                <a:tab pos="3032125" algn="l"/>
              </a:tabLst>
            </a:pPr>
            <a:r>
              <a:rPr lang="en-US" dirty="0"/>
              <a:t>Network of networks: 	Driving NextGen </a:t>
            </a:r>
            <a:br>
              <a:rPr lang="en-US" dirty="0"/>
            </a:br>
            <a:r>
              <a:rPr lang="en-US" dirty="0"/>
              <a:t>	economies</a:t>
            </a:r>
          </a:p>
          <a:p>
            <a:endParaRPr lang="en-US" dirty="0"/>
          </a:p>
        </p:txBody>
      </p:sp>
      <p:cxnSp>
        <p:nvCxnSpPr>
          <p:cNvPr id="5" name="Straight Connector 4">
            <a:extLst>
              <a:ext uri="{FF2B5EF4-FFF2-40B4-BE49-F238E27FC236}">
                <a16:creationId xmlns:a16="http://schemas.microsoft.com/office/drawing/2014/main" id="{147533CF-68CB-4705-8B5F-A310CB406384}"/>
              </a:ext>
            </a:extLst>
          </p:cNvPr>
          <p:cNvCxnSpPr/>
          <p:nvPr/>
        </p:nvCxnSpPr>
        <p:spPr>
          <a:xfrm flipH="1" flipV="1">
            <a:off x="2575250" y="2005513"/>
            <a:ext cx="1814226" cy="1171936"/>
          </a:xfrm>
          <a:prstGeom prst="line">
            <a:avLst/>
          </a:prstGeom>
          <a:noFill/>
          <a:ln w="12700" cap="flat" cmpd="sng" algn="ctr">
            <a:solidFill>
              <a:srgbClr val="4472C4"/>
            </a:solidFill>
            <a:prstDash val="sysDash"/>
            <a:miter lim="800000"/>
            <a:headEnd type="triangle" w="med" len="med"/>
            <a:tailEnd type="triangle" w="med" len="med"/>
          </a:ln>
          <a:effectLst/>
        </p:spPr>
      </p:cxnSp>
      <p:cxnSp>
        <p:nvCxnSpPr>
          <p:cNvPr id="6" name="Straight Connector 5">
            <a:extLst>
              <a:ext uri="{FF2B5EF4-FFF2-40B4-BE49-F238E27FC236}">
                <a16:creationId xmlns:a16="http://schemas.microsoft.com/office/drawing/2014/main" id="{7C93B8D1-0F91-4573-96C4-9621B9943F36}"/>
              </a:ext>
            </a:extLst>
          </p:cNvPr>
          <p:cNvCxnSpPr>
            <a:endCxn id="73" idx="1"/>
          </p:cNvCxnSpPr>
          <p:nvPr/>
        </p:nvCxnSpPr>
        <p:spPr>
          <a:xfrm flipV="1">
            <a:off x="4982360" y="1933343"/>
            <a:ext cx="1797434" cy="1318809"/>
          </a:xfrm>
          <a:prstGeom prst="line">
            <a:avLst/>
          </a:prstGeom>
          <a:noFill/>
          <a:ln w="12700" cap="flat" cmpd="sng" algn="ctr">
            <a:solidFill>
              <a:srgbClr val="4472C4"/>
            </a:solidFill>
            <a:prstDash val="sysDash"/>
            <a:miter lim="800000"/>
            <a:headEnd type="triangle" w="med" len="med"/>
            <a:tailEnd type="triangle" w="med" len="med"/>
          </a:ln>
          <a:effectLst/>
        </p:spPr>
      </p:cxnSp>
      <p:cxnSp>
        <p:nvCxnSpPr>
          <p:cNvPr id="7" name="Straight Connector 6">
            <a:extLst>
              <a:ext uri="{FF2B5EF4-FFF2-40B4-BE49-F238E27FC236}">
                <a16:creationId xmlns:a16="http://schemas.microsoft.com/office/drawing/2014/main" id="{44A7F39F-FE40-4CE7-839C-7E975537A4DF}"/>
              </a:ext>
            </a:extLst>
          </p:cNvPr>
          <p:cNvCxnSpPr/>
          <p:nvPr/>
        </p:nvCxnSpPr>
        <p:spPr>
          <a:xfrm flipV="1">
            <a:off x="2577855" y="1796604"/>
            <a:ext cx="4194975" cy="34008"/>
          </a:xfrm>
          <a:prstGeom prst="line">
            <a:avLst/>
          </a:prstGeom>
          <a:noFill/>
          <a:ln w="12700" cap="flat" cmpd="sng" algn="ctr">
            <a:solidFill>
              <a:srgbClr val="4472C4"/>
            </a:solidFill>
            <a:prstDash val="sysDash"/>
            <a:miter lim="800000"/>
            <a:headEnd type="triangle" w="med" len="med"/>
            <a:tailEnd type="triangle" w="med" len="med"/>
          </a:ln>
          <a:effectLst/>
        </p:spPr>
      </p:cxnSp>
      <p:sp>
        <p:nvSpPr>
          <p:cNvPr id="8" name="TextBox 7">
            <a:extLst>
              <a:ext uri="{FF2B5EF4-FFF2-40B4-BE49-F238E27FC236}">
                <a16:creationId xmlns:a16="http://schemas.microsoft.com/office/drawing/2014/main" id="{409549D9-D851-42FE-A330-D55376E8D2D4}"/>
              </a:ext>
            </a:extLst>
          </p:cNvPr>
          <p:cNvSpPr txBox="1"/>
          <p:nvPr/>
        </p:nvSpPr>
        <p:spPr>
          <a:xfrm>
            <a:off x="2513953" y="1290520"/>
            <a:ext cx="956092" cy="523220"/>
          </a:xfrm>
          <a:prstGeom prst="rect">
            <a:avLst/>
          </a:prstGeom>
          <a:noFill/>
        </p:spPr>
        <p:txBody>
          <a:bodyPr wrap="square" rtlCol="0">
            <a:spAutoFit/>
          </a:bodyPr>
          <a:lstStyle/>
          <a:p>
            <a:pPr algn="ctr" defTabSz="685800"/>
            <a:r>
              <a:rPr lang="en-US" sz="1400" b="1" dirty="0">
                <a:sym typeface="Helvetica Neue"/>
              </a:rPr>
              <a:t>GLOBAL TRADE</a:t>
            </a:r>
          </a:p>
        </p:txBody>
      </p:sp>
      <p:cxnSp>
        <p:nvCxnSpPr>
          <p:cNvPr id="9" name="Straight Connector 8">
            <a:extLst>
              <a:ext uri="{FF2B5EF4-FFF2-40B4-BE49-F238E27FC236}">
                <a16:creationId xmlns:a16="http://schemas.microsoft.com/office/drawing/2014/main" id="{5B362EA0-EED7-44D8-85DB-9AD8322BEF6C}"/>
              </a:ext>
            </a:extLst>
          </p:cNvPr>
          <p:cNvCxnSpPr/>
          <p:nvPr/>
        </p:nvCxnSpPr>
        <p:spPr>
          <a:xfrm rot="1012432">
            <a:off x="850448" y="1700440"/>
            <a:ext cx="1410197" cy="0"/>
          </a:xfrm>
          <a:prstGeom prst="line">
            <a:avLst/>
          </a:prstGeom>
          <a:noFill/>
          <a:ln w="9525" cap="flat" cmpd="sng" algn="ctr">
            <a:solidFill>
              <a:sysClr val="windowText" lastClr="000000"/>
            </a:solidFill>
            <a:prstDash val="sysDash"/>
            <a:miter lim="800000"/>
          </a:ln>
          <a:effectLst/>
        </p:spPr>
      </p:cxnSp>
      <p:grpSp>
        <p:nvGrpSpPr>
          <p:cNvPr id="10" name="Group 9">
            <a:extLst>
              <a:ext uri="{FF2B5EF4-FFF2-40B4-BE49-F238E27FC236}">
                <a16:creationId xmlns:a16="http://schemas.microsoft.com/office/drawing/2014/main" id="{DBF343EE-EE22-4652-99C3-1D09E015A048}"/>
              </a:ext>
            </a:extLst>
          </p:cNvPr>
          <p:cNvGrpSpPr/>
          <p:nvPr/>
        </p:nvGrpSpPr>
        <p:grpSpPr>
          <a:xfrm rot="21430839">
            <a:off x="774498" y="1400380"/>
            <a:ext cx="337095" cy="303500"/>
            <a:chOff x="716707" y="2119127"/>
            <a:chExt cx="404667" cy="404667"/>
          </a:xfrm>
        </p:grpSpPr>
        <p:sp>
          <p:nvSpPr>
            <p:cNvPr id="120" name="Oval 119">
              <a:extLst>
                <a:ext uri="{FF2B5EF4-FFF2-40B4-BE49-F238E27FC236}">
                  <a16:creationId xmlns:a16="http://schemas.microsoft.com/office/drawing/2014/main" id="{36C35DD9-6830-4B53-B91A-D07CCB79AAA0}"/>
                </a:ext>
              </a:extLst>
            </p:cNvPr>
            <p:cNvSpPr/>
            <p:nvPr/>
          </p:nvSpPr>
          <p:spPr>
            <a:xfrm>
              <a:off x="716707" y="2119127"/>
              <a:ext cx="404667" cy="404667"/>
            </a:xfrm>
            <a:prstGeom prst="ellipse">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121" name="Picture 120" descr="mage result for airport png">
              <a:extLst>
                <a:ext uri="{FF2B5EF4-FFF2-40B4-BE49-F238E27FC236}">
                  <a16:creationId xmlns:a16="http://schemas.microsoft.com/office/drawing/2014/main" id="{9934431F-9A54-409A-896F-FA0393338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35" y="2241291"/>
              <a:ext cx="308903" cy="159968"/>
            </a:xfrm>
            <a:prstGeom prst="rect">
              <a:avLst/>
            </a:prstGeom>
            <a:noFill/>
            <a:extLst>
              <a:ext uri="{909E8E84-426E-40dd-AFC4-6F175D3DCCD1}">
                <a14:hiddenFill xmlns:a14="http://schemas.microsoft.com/office/drawing/2010/main" xmlns="">
                  <a:solidFill>
                    <a:srgbClr val="FFFFFF"/>
                  </a:solidFill>
                </a14:hiddenFill>
              </a:ext>
            </a:extLst>
          </p:spPr>
        </p:pic>
      </p:grpSp>
      <p:cxnSp>
        <p:nvCxnSpPr>
          <p:cNvPr id="11" name="Straight Connector 10">
            <a:extLst>
              <a:ext uri="{FF2B5EF4-FFF2-40B4-BE49-F238E27FC236}">
                <a16:creationId xmlns:a16="http://schemas.microsoft.com/office/drawing/2014/main" id="{F372F61F-CEB0-4A38-91FB-F88F027945F4}"/>
              </a:ext>
            </a:extLst>
          </p:cNvPr>
          <p:cNvCxnSpPr/>
          <p:nvPr/>
        </p:nvCxnSpPr>
        <p:spPr>
          <a:xfrm rot="1012432" flipH="1">
            <a:off x="1031790" y="1798355"/>
            <a:ext cx="1109836" cy="464206"/>
          </a:xfrm>
          <a:prstGeom prst="line">
            <a:avLst/>
          </a:prstGeom>
          <a:noFill/>
          <a:ln w="9525" cap="flat" cmpd="sng" algn="ctr">
            <a:solidFill>
              <a:sysClr val="windowText" lastClr="000000"/>
            </a:solidFill>
            <a:prstDash val="sysDash"/>
            <a:miter lim="800000"/>
          </a:ln>
          <a:effectLst/>
        </p:spPr>
      </p:cxnSp>
      <p:grpSp>
        <p:nvGrpSpPr>
          <p:cNvPr id="12" name="Group 11">
            <a:extLst>
              <a:ext uri="{FF2B5EF4-FFF2-40B4-BE49-F238E27FC236}">
                <a16:creationId xmlns:a16="http://schemas.microsoft.com/office/drawing/2014/main" id="{1ECC64DB-C1EC-4DD2-97E0-6C98272FE996}"/>
              </a:ext>
            </a:extLst>
          </p:cNvPr>
          <p:cNvGrpSpPr/>
          <p:nvPr/>
        </p:nvGrpSpPr>
        <p:grpSpPr>
          <a:xfrm rot="1012432">
            <a:off x="726525" y="1960442"/>
            <a:ext cx="337095" cy="303500"/>
            <a:chOff x="918533" y="2839938"/>
            <a:chExt cx="404667" cy="404667"/>
          </a:xfrm>
        </p:grpSpPr>
        <p:sp>
          <p:nvSpPr>
            <p:cNvPr id="118" name="Oval 117">
              <a:extLst>
                <a:ext uri="{FF2B5EF4-FFF2-40B4-BE49-F238E27FC236}">
                  <a16:creationId xmlns:a16="http://schemas.microsoft.com/office/drawing/2014/main" id="{D07FDFC5-9DFD-47BA-9F52-2F5913F72C37}"/>
                </a:ext>
              </a:extLst>
            </p:cNvPr>
            <p:cNvSpPr/>
            <p:nvPr/>
          </p:nvSpPr>
          <p:spPr>
            <a:xfrm>
              <a:off x="918533" y="2839938"/>
              <a:ext cx="404667" cy="404667"/>
            </a:xfrm>
            <a:prstGeom prst="ellipse">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119" name="Picture 118">
              <a:extLst>
                <a:ext uri="{FF2B5EF4-FFF2-40B4-BE49-F238E27FC236}">
                  <a16:creationId xmlns:a16="http://schemas.microsoft.com/office/drawing/2014/main" id="{E480B5F9-41BE-4FF8-833B-5B8C6D19EC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1941" y="2932150"/>
              <a:ext cx="243536" cy="243536"/>
            </a:xfrm>
            <a:prstGeom prst="rect">
              <a:avLst/>
            </a:prstGeom>
          </p:spPr>
        </p:pic>
      </p:grpSp>
      <p:cxnSp>
        <p:nvCxnSpPr>
          <p:cNvPr id="13" name="Straight Connector 12">
            <a:extLst>
              <a:ext uri="{FF2B5EF4-FFF2-40B4-BE49-F238E27FC236}">
                <a16:creationId xmlns:a16="http://schemas.microsoft.com/office/drawing/2014/main" id="{1E9B8F7B-7172-43BC-B6C9-CD3BF0E6D113}"/>
              </a:ext>
            </a:extLst>
          </p:cNvPr>
          <p:cNvCxnSpPr/>
          <p:nvPr/>
        </p:nvCxnSpPr>
        <p:spPr>
          <a:xfrm rot="1012432" flipH="1">
            <a:off x="1350222" y="1845587"/>
            <a:ext cx="730207" cy="829552"/>
          </a:xfrm>
          <a:prstGeom prst="line">
            <a:avLst/>
          </a:prstGeom>
          <a:noFill/>
          <a:ln w="9525" cap="flat" cmpd="sng" algn="ctr">
            <a:solidFill>
              <a:sysClr val="windowText" lastClr="000000"/>
            </a:solidFill>
            <a:prstDash val="sysDash"/>
            <a:miter lim="800000"/>
          </a:ln>
          <a:effectLst/>
        </p:spPr>
      </p:cxnSp>
      <p:grpSp>
        <p:nvGrpSpPr>
          <p:cNvPr id="14" name="Group 13">
            <a:extLst>
              <a:ext uri="{FF2B5EF4-FFF2-40B4-BE49-F238E27FC236}">
                <a16:creationId xmlns:a16="http://schemas.microsoft.com/office/drawing/2014/main" id="{8B9B9229-6B42-48C4-9CCB-43866E689376}"/>
              </a:ext>
            </a:extLst>
          </p:cNvPr>
          <p:cNvGrpSpPr/>
          <p:nvPr/>
        </p:nvGrpSpPr>
        <p:grpSpPr>
          <a:xfrm>
            <a:off x="943827" y="2384574"/>
            <a:ext cx="337095" cy="303500"/>
            <a:chOff x="1342782" y="3437181"/>
            <a:chExt cx="404667" cy="404667"/>
          </a:xfrm>
        </p:grpSpPr>
        <p:sp>
          <p:nvSpPr>
            <p:cNvPr id="116" name="Oval 115">
              <a:extLst>
                <a:ext uri="{FF2B5EF4-FFF2-40B4-BE49-F238E27FC236}">
                  <a16:creationId xmlns:a16="http://schemas.microsoft.com/office/drawing/2014/main" id="{C3313DF2-BFA6-4141-A703-534A8CF1F286}"/>
                </a:ext>
              </a:extLst>
            </p:cNvPr>
            <p:cNvSpPr/>
            <p:nvPr/>
          </p:nvSpPr>
          <p:spPr>
            <a:xfrm>
              <a:off x="1342782" y="3437181"/>
              <a:ext cx="404667" cy="404667"/>
            </a:xfrm>
            <a:prstGeom prst="ellipse">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117" name="Picture 8" descr="mage result for sea port png">
              <a:extLst>
                <a:ext uri="{FF2B5EF4-FFF2-40B4-BE49-F238E27FC236}">
                  <a16:creationId xmlns:a16="http://schemas.microsoft.com/office/drawing/2014/main" id="{D7D737F4-6938-488E-94D4-286A5FF1D9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3382" y="3491619"/>
              <a:ext cx="239079" cy="23166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5" name="Group 14">
            <a:extLst>
              <a:ext uri="{FF2B5EF4-FFF2-40B4-BE49-F238E27FC236}">
                <a16:creationId xmlns:a16="http://schemas.microsoft.com/office/drawing/2014/main" id="{6F4E07A4-A042-450F-8119-2E698E7C1870}"/>
              </a:ext>
            </a:extLst>
          </p:cNvPr>
          <p:cNvGrpSpPr/>
          <p:nvPr/>
        </p:nvGrpSpPr>
        <p:grpSpPr>
          <a:xfrm>
            <a:off x="1976953" y="2435319"/>
            <a:ext cx="337095" cy="303500"/>
            <a:chOff x="1997690" y="3548392"/>
            <a:chExt cx="404667" cy="404667"/>
          </a:xfrm>
        </p:grpSpPr>
        <p:sp>
          <p:nvSpPr>
            <p:cNvPr id="114" name="Oval 113">
              <a:extLst>
                <a:ext uri="{FF2B5EF4-FFF2-40B4-BE49-F238E27FC236}">
                  <a16:creationId xmlns:a16="http://schemas.microsoft.com/office/drawing/2014/main" id="{3C110DE6-C1DA-4CF3-8E6D-0ADBCAC272D3}"/>
                </a:ext>
              </a:extLst>
            </p:cNvPr>
            <p:cNvSpPr/>
            <p:nvPr/>
          </p:nvSpPr>
          <p:spPr>
            <a:xfrm>
              <a:off x="1997690" y="3548392"/>
              <a:ext cx="404667" cy="404667"/>
            </a:xfrm>
            <a:prstGeom prst="ellipse">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115" name="Picture 114">
              <a:extLst>
                <a:ext uri="{FF2B5EF4-FFF2-40B4-BE49-F238E27FC236}">
                  <a16:creationId xmlns:a16="http://schemas.microsoft.com/office/drawing/2014/main" id="{834F70CA-8961-47C7-92F2-8ACD3FDDD7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9034" y="3657600"/>
              <a:ext cx="318672" cy="160638"/>
            </a:xfrm>
            <a:prstGeom prst="rect">
              <a:avLst/>
            </a:prstGeom>
          </p:spPr>
        </p:pic>
      </p:grpSp>
      <p:cxnSp>
        <p:nvCxnSpPr>
          <p:cNvPr id="16" name="Straight Connector 15">
            <a:extLst>
              <a:ext uri="{FF2B5EF4-FFF2-40B4-BE49-F238E27FC236}">
                <a16:creationId xmlns:a16="http://schemas.microsoft.com/office/drawing/2014/main" id="{6B6CC2AA-EE91-4335-A373-11AC12E90310}"/>
              </a:ext>
            </a:extLst>
          </p:cNvPr>
          <p:cNvCxnSpPr/>
          <p:nvPr/>
        </p:nvCxnSpPr>
        <p:spPr>
          <a:xfrm flipV="1">
            <a:off x="2145501" y="1969423"/>
            <a:ext cx="39604" cy="465896"/>
          </a:xfrm>
          <a:prstGeom prst="line">
            <a:avLst/>
          </a:prstGeom>
          <a:noFill/>
          <a:ln w="9525" cap="flat" cmpd="sng" algn="ctr">
            <a:solidFill>
              <a:sysClr val="windowText" lastClr="000000"/>
            </a:solidFill>
            <a:prstDash val="sysDash"/>
            <a:miter lim="800000"/>
          </a:ln>
          <a:effectLst/>
        </p:spPr>
      </p:cxnSp>
      <p:sp>
        <p:nvSpPr>
          <p:cNvPr id="17" name="TextBox 16">
            <a:extLst>
              <a:ext uri="{FF2B5EF4-FFF2-40B4-BE49-F238E27FC236}">
                <a16:creationId xmlns:a16="http://schemas.microsoft.com/office/drawing/2014/main" id="{D1553DC4-0C56-44E4-8FC5-B7C66D5D2D93}"/>
              </a:ext>
            </a:extLst>
          </p:cNvPr>
          <p:cNvSpPr txBox="1"/>
          <p:nvPr/>
        </p:nvSpPr>
        <p:spPr>
          <a:xfrm>
            <a:off x="230232" y="1099798"/>
            <a:ext cx="1429383" cy="253916"/>
          </a:xfrm>
          <a:prstGeom prst="rect">
            <a:avLst/>
          </a:prstGeom>
          <a:noFill/>
        </p:spPr>
        <p:txBody>
          <a:bodyPr wrap="square" rtlCol="0">
            <a:spAutoFit/>
          </a:bodyPr>
          <a:lstStyle/>
          <a:p>
            <a:pPr algn="ctr" defTabSz="685800"/>
            <a:r>
              <a:rPr lang="en-US" sz="1050" dirty="0">
                <a:sym typeface="Helvetica Neue"/>
              </a:rPr>
              <a:t>Freight Forwarders</a:t>
            </a:r>
          </a:p>
        </p:txBody>
      </p:sp>
      <p:sp>
        <p:nvSpPr>
          <p:cNvPr id="18" name="TextBox 17">
            <a:extLst>
              <a:ext uri="{FF2B5EF4-FFF2-40B4-BE49-F238E27FC236}">
                <a16:creationId xmlns:a16="http://schemas.microsoft.com/office/drawing/2014/main" id="{41E29E37-12F0-490A-B907-C2EF2582115B}"/>
              </a:ext>
            </a:extLst>
          </p:cNvPr>
          <p:cNvSpPr txBox="1"/>
          <p:nvPr/>
        </p:nvSpPr>
        <p:spPr>
          <a:xfrm>
            <a:off x="139333" y="1719573"/>
            <a:ext cx="1213821" cy="253916"/>
          </a:xfrm>
          <a:prstGeom prst="rect">
            <a:avLst/>
          </a:prstGeom>
          <a:noFill/>
        </p:spPr>
        <p:txBody>
          <a:bodyPr wrap="square" rtlCol="0">
            <a:spAutoFit/>
          </a:bodyPr>
          <a:lstStyle/>
          <a:p>
            <a:pPr algn="ctr" defTabSz="685800">
              <a:spcBef>
                <a:spcPct val="50000"/>
              </a:spcBef>
            </a:pPr>
            <a:r>
              <a:rPr lang="en-US" sz="1050" dirty="0">
                <a:sym typeface="Helvetica Neue"/>
              </a:rPr>
              <a:t>Airlines</a:t>
            </a:r>
          </a:p>
        </p:txBody>
      </p:sp>
      <p:sp>
        <p:nvSpPr>
          <p:cNvPr id="19" name="TextBox 18">
            <a:extLst>
              <a:ext uri="{FF2B5EF4-FFF2-40B4-BE49-F238E27FC236}">
                <a16:creationId xmlns:a16="http://schemas.microsoft.com/office/drawing/2014/main" id="{E0C854D4-1FAA-435B-9732-077164D0882F}"/>
              </a:ext>
            </a:extLst>
          </p:cNvPr>
          <p:cNvSpPr txBox="1"/>
          <p:nvPr/>
        </p:nvSpPr>
        <p:spPr>
          <a:xfrm>
            <a:off x="544259" y="2684082"/>
            <a:ext cx="1039635" cy="415498"/>
          </a:xfrm>
          <a:prstGeom prst="rect">
            <a:avLst/>
          </a:prstGeom>
          <a:noFill/>
        </p:spPr>
        <p:txBody>
          <a:bodyPr wrap="square" rtlCol="0">
            <a:spAutoFit/>
          </a:bodyPr>
          <a:lstStyle/>
          <a:p>
            <a:pPr algn="ctr" defTabSz="685800"/>
            <a:r>
              <a:rPr lang="en-US" sz="1050" dirty="0">
                <a:sym typeface="Helvetica Neue"/>
              </a:rPr>
              <a:t>Port Authorities</a:t>
            </a:r>
          </a:p>
        </p:txBody>
      </p:sp>
      <p:sp>
        <p:nvSpPr>
          <p:cNvPr id="20" name="TextBox 19">
            <a:extLst>
              <a:ext uri="{FF2B5EF4-FFF2-40B4-BE49-F238E27FC236}">
                <a16:creationId xmlns:a16="http://schemas.microsoft.com/office/drawing/2014/main" id="{3DF5A77D-59D3-4CFB-9BA1-6B97E9F50AA4}"/>
              </a:ext>
            </a:extLst>
          </p:cNvPr>
          <p:cNvSpPr txBox="1"/>
          <p:nvPr/>
        </p:nvSpPr>
        <p:spPr>
          <a:xfrm>
            <a:off x="1622094" y="2708276"/>
            <a:ext cx="1099444" cy="253916"/>
          </a:xfrm>
          <a:prstGeom prst="rect">
            <a:avLst/>
          </a:prstGeom>
          <a:noFill/>
        </p:spPr>
        <p:txBody>
          <a:bodyPr wrap="square" rtlCol="0">
            <a:spAutoFit/>
          </a:bodyPr>
          <a:lstStyle/>
          <a:p>
            <a:pPr algn="ctr" defTabSz="685800">
              <a:spcBef>
                <a:spcPct val="50000"/>
              </a:spcBef>
            </a:pPr>
            <a:r>
              <a:rPr lang="en-US" sz="1050" dirty="0">
                <a:sym typeface="Helvetica Neue"/>
              </a:rPr>
              <a:t>Ocean Carriers</a:t>
            </a:r>
          </a:p>
        </p:txBody>
      </p:sp>
      <p:cxnSp>
        <p:nvCxnSpPr>
          <p:cNvPr id="21" name="Straight Connector 20">
            <a:extLst>
              <a:ext uri="{FF2B5EF4-FFF2-40B4-BE49-F238E27FC236}">
                <a16:creationId xmlns:a16="http://schemas.microsoft.com/office/drawing/2014/main" id="{7B3AB569-8E7D-4ADC-A725-D42BAE639349}"/>
              </a:ext>
            </a:extLst>
          </p:cNvPr>
          <p:cNvCxnSpPr/>
          <p:nvPr/>
        </p:nvCxnSpPr>
        <p:spPr>
          <a:xfrm flipH="1" flipV="1">
            <a:off x="1784314" y="1075563"/>
            <a:ext cx="342457" cy="705775"/>
          </a:xfrm>
          <a:prstGeom prst="line">
            <a:avLst/>
          </a:prstGeom>
          <a:noFill/>
          <a:ln w="9525" cap="flat" cmpd="sng" algn="ctr">
            <a:solidFill>
              <a:sysClr val="windowText" lastClr="000000"/>
            </a:solidFill>
            <a:prstDash val="sysDash"/>
            <a:miter lim="800000"/>
          </a:ln>
          <a:effectLst/>
        </p:spPr>
      </p:cxnSp>
      <p:grpSp>
        <p:nvGrpSpPr>
          <p:cNvPr id="22" name="Group 21">
            <a:extLst>
              <a:ext uri="{FF2B5EF4-FFF2-40B4-BE49-F238E27FC236}">
                <a16:creationId xmlns:a16="http://schemas.microsoft.com/office/drawing/2014/main" id="{8CF87D66-AF94-41FC-8465-F934BCFA5605}"/>
              </a:ext>
            </a:extLst>
          </p:cNvPr>
          <p:cNvGrpSpPr/>
          <p:nvPr/>
        </p:nvGrpSpPr>
        <p:grpSpPr>
          <a:xfrm>
            <a:off x="1604096" y="875160"/>
            <a:ext cx="337095" cy="303500"/>
            <a:chOff x="939130" y="1081160"/>
            <a:chExt cx="404667" cy="404667"/>
          </a:xfrm>
        </p:grpSpPr>
        <p:sp>
          <p:nvSpPr>
            <p:cNvPr id="112" name="Oval 111">
              <a:extLst>
                <a:ext uri="{FF2B5EF4-FFF2-40B4-BE49-F238E27FC236}">
                  <a16:creationId xmlns:a16="http://schemas.microsoft.com/office/drawing/2014/main" id="{6769C37C-E9C0-4B5E-B488-32D0E22E314B}"/>
                </a:ext>
              </a:extLst>
            </p:cNvPr>
            <p:cNvSpPr/>
            <p:nvPr/>
          </p:nvSpPr>
          <p:spPr>
            <a:xfrm>
              <a:off x="939130" y="1081160"/>
              <a:ext cx="404667" cy="404667"/>
            </a:xfrm>
            <a:prstGeom prst="ellipse">
              <a:avLst/>
            </a:prstGeom>
            <a:solidFill>
              <a:sysClr val="window" lastClr="FFFFFF"/>
            </a:solidFill>
            <a:ln w="12700" cap="flat" cmpd="sng" algn="ctr">
              <a:solidFill>
                <a:srgbClr val="ED7D31">
                  <a:lumMod val="60000"/>
                  <a:lumOff val="4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113" name="Picture 112" descr="mage result for airport passport control icon">
              <a:extLst>
                <a:ext uri="{FF2B5EF4-FFF2-40B4-BE49-F238E27FC236}">
                  <a16:creationId xmlns:a16="http://schemas.microsoft.com/office/drawing/2014/main" id="{1817624B-202B-44B9-9824-A6491C1A1B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286" y="1166528"/>
              <a:ext cx="221817" cy="22181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3" name="TextBox 22">
            <a:extLst>
              <a:ext uri="{FF2B5EF4-FFF2-40B4-BE49-F238E27FC236}">
                <a16:creationId xmlns:a16="http://schemas.microsoft.com/office/drawing/2014/main" id="{C3A09CC8-C37F-45B0-A670-89DB464035BA}"/>
              </a:ext>
            </a:extLst>
          </p:cNvPr>
          <p:cNvSpPr txBox="1"/>
          <p:nvPr/>
        </p:nvSpPr>
        <p:spPr>
          <a:xfrm>
            <a:off x="902066" y="619125"/>
            <a:ext cx="1812997" cy="253916"/>
          </a:xfrm>
          <a:prstGeom prst="rect">
            <a:avLst/>
          </a:prstGeom>
          <a:noFill/>
        </p:spPr>
        <p:txBody>
          <a:bodyPr wrap="square" rtlCol="0">
            <a:spAutoFit/>
          </a:bodyPr>
          <a:lstStyle/>
          <a:p>
            <a:pPr defTabSz="685800"/>
            <a:r>
              <a:rPr lang="en-US" sz="1050" dirty="0">
                <a:sym typeface="Helvetica Neue"/>
              </a:rPr>
              <a:t>Customs / Govt. Agencies</a:t>
            </a:r>
          </a:p>
        </p:txBody>
      </p:sp>
      <p:grpSp>
        <p:nvGrpSpPr>
          <p:cNvPr id="24" name="Group 23">
            <a:extLst>
              <a:ext uri="{FF2B5EF4-FFF2-40B4-BE49-F238E27FC236}">
                <a16:creationId xmlns:a16="http://schemas.microsoft.com/office/drawing/2014/main" id="{D97B284A-843A-4A54-A3EC-D75E99DCDEB6}"/>
              </a:ext>
            </a:extLst>
          </p:cNvPr>
          <p:cNvGrpSpPr/>
          <p:nvPr/>
        </p:nvGrpSpPr>
        <p:grpSpPr>
          <a:xfrm>
            <a:off x="2032340" y="1539344"/>
            <a:ext cx="545516" cy="535288"/>
            <a:chOff x="2265592" y="2033362"/>
            <a:chExt cx="430410" cy="499275"/>
          </a:xfrm>
        </p:grpSpPr>
        <p:sp>
          <p:nvSpPr>
            <p:cNvPr id="110" name="Hexagon 109">
              <a:extLst>
                <a:ext uri="{FF2B5EF4-FFF2-40B4-BE49-F238E27FC236}">
                  <a16:creationId xmlns:a16="http://schemas.microsoft.com/office/drawing/2014/main" id="{6044E980-CEE8-4722-BD56-BE60AAE88C5C}"/>
                </a:ext>
              </a:extLst>
            </p:cNvPr>
            <p:cNvSpPr/>
            <p:nvPr/>
          </p:nvSpPr>
          <p:spPr>
            <a:xfrm rot="5400000">
              <a:off x="2231159" y="2067795"/>
              <a:ext cx="499275" cy="430410"/>
            </a:xfrm>
            <a:prstGeom prst="hexagon">
              <a:avLst/>
            </a:prstGeom>
            <a:solidFill>
              <a:srgbClr val="365EB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111" name="Picture 110" descr="ttp://www.freeiconspng.com/uploads/bank-icon-11.png">
              <a:extLst>
                <a:ext uri="{FF2B5EF4-FFF2-40B4-BE49-F238E27FC236}">
                  <a16:creationId xmlns:a16="http://schemas.microsoft.com/office/drawing/2014/main" id="{6D016B90-3CA8-44EE-949F-5D708549D4A0}"/>
                </a:ext>
              </a:extLst>
            </p:cNvPr>
            <p:cNvPicPr>
              <a:picLocks noChangeAspect="1" noChangeArrowheads="1"/>
            </p:cNvPicPr>
            <p:nvPr/>
          </p:nvPicPr>
          <p:blipFill>
            <a:blip r:embed="rId8" cstate="print">
              <a:lum bright="70000" contrast="-70000"/>
              <a:extLst>
                <a:ext uri="{BEBA8EAE-BF5A-486C-A8C5-ECC9F3942E4B}">
                  <a14:imgProps xmlns:a14="http://schemas.microsoft.com/office/drawing/2010/main">
                    <a14:imgLayer r:embed="rId9">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40098" y="2120244"/>
              <a:ext cx="277662" cy="277662"/>
            </a:xfrm>
            <a:prstGeom prst="rect">
              <a:avLst/>
            </a:prstGeom>
            <a:noFill/>
            <a:extLst>
              <a:ext uri="{909E8E84-426E-40dd-AFC4-6F175D3DCCD1}">
                <a14:hiddenFill xmlns:a14="http://schemas.microsoft.com/office/drawing/2010/main" xmlns="">
                  <a:solidFill>
                    <a:srgbClr val="FFFFFF"/>
                  </a:solidFill>
                </a14:hiddenFill>
              </a:ext>
            </a:extLst>
          </p:spPr>
        </p:pic>
      </p:grpSp>
      <p:cxnSp>
        <p:nvCxnSpPr>
          <p:cNvPr id="26" name="Straight Connector 25">
            <a:extLst>
              <a:ext uri="{FF2B5EF4-FFF2-40B4-BE49-F238E27FC236}">
                <a16:creationId xmlns:a16="http://schemas.microsoft.com/office/drawing/2014/main" id="{31325E06-4033-4B86-B47E-9E92CD83BE08}"/>
              </a:ext>
            </a:extLst>
          </p:cNvPr>
          <p:cNvCxnSpPr/>
          <p:nvPr/>
        </p:nvCxnSpPr>
        <p:spPr>
          <a:xfrm flipH="1">
            <a:off x="4147483" y="3374296"/>
            <a:ext cx="414520" cy="172231"/>
          </a:xfrm>
          <a:prstGeom prst="line">
            <a:avLst/>
          </a:prstGeom>
          <a:noFill/>
          <a:ln w="9525" cap="flat" cmpd="sng" algn="ctr">
            <a:solidFill>
              <a:sysClr val="windowText" lastClr="000000"/>
            </a:solidFill>
            <a:prstDash val="sysDash"/>
            <a:miter lim="800000"/>
          </a:ln>
          <a:effectLst/>
        </p:spPr>
      </p:cxnSp>
      <p:cxnSp>
        <p:nvCxnSpPr>
          <p:cNvPr id="27" name="Straight Connector 26">
            <a:extLst>
              <a:ext uri="{FF2B5EF4-FFF2-40B4-BE49-F238E27FC236}">
                <a16:creationId xmlns:a16="http://schemas.microsoft.com/office/drawing/2014/main" id="{E9B105E0-0C23-4606-A983-D5853D8DAF78}"/>
              </a:ext>
            </a:extLst>
          </p:cNvPr>
          <p:cNvCxnSpPr/>
          <p:nvPr/>
        </p:nvCxnSpPr>
        <p:spPr>
          <a:xfrm flipH="1" flipV="1">
            <a:off x="3378663" y="3189621"/>
            <a:ext cx="377667" cy="250715"/>
          </a:xfrm>
          <a:prstGeom prst="line">
            <a:avLst/>
          </a:prstGeom>
          <a:noFill/>
          <a:ln w="9525" cap="flat" cmpd="sng" algn="ctr">
            <a:solidFill>
              <a:sysClr val="windowText" lastClr="000000"/>
            </a:solidFill>
            <a:prstDash val="sysDash"/>
            <a:miter lim="800000"/>
          </a:ln>
          <a:effectLst/>
        </p:spPr>
      </p:cxnSp>
      <p:pic>
        <p:nvPicPr>
          <p:cNvPr id="28" name="Picture 27">
            <a:extLst>
              <a:ext uri="{FF2B5EF4-FFF2-40B4-BE49-F238E27FC236}">
                <a16:creationId xmlns:a16="http://schemas.microsoft.com/office/drawing/2014/main" id="{BCC2CDBA-4A9F-4924-9051-934C5D24A7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4488" y="2960171"/>
            <a:ext cx="399036" cy="386260"/>
          </a:xfrm>
          <a:prstGeom prst="rect">
            <a:avLst/>
          </a:prstGeom>
        </p:spPr>
      </p:pic>
      <p:cxnSp>
        <p:nvCxnSpPr>
          <p:cNvPr id="29" name="Straight Connector 28">
            <a:extLst>
              <a:ext uri="{FF2B5EF4-FFF2-40B4-BE49-F238E27FC236}">
                <a16:creationId xmlns:a16="http://schemas.microsoft.com/office/drawing/2014/main" id="{E187C069-1E6A-45AE-92D5-AA15ED97C8D8}"/>
              </a:ext>
            </a:extLst>
          </p:cNvPr>
          <p:cNvCxnSpPr/>
          <p:nvPr/>
        </p:nvCxnSpPr>
        <p:spPr>
          <a:xfrm flipH="1">
            <a:off x="3072446" y="3512959"/>
            <a:ext cx="903600" cy="84788"/>
          </a:xfrm>
          <a:prstGeom prst="line">
            <a:avLst/>
          </a:prstGeom>
          <a:noFill/>
          <a:ln w="9525" cap="flat" cmpd="sng" algn="ctr">
            <a:solidFill>
              <a:sysClr val="windowText" lastClr="000000"/>
            </a:solidFill>
            <a:prstDash val="sysDash"/>
            <a:miter lim="800000"/>
          </a:ln>
          <a:effectLst/>
        </p:spPr>
      </p:cxnSp>
      <p:pic>
        <p:nvPicPr>
          <p:cNvPr id="30" name="Picture 29">
            <a:extLst>
              <a:ext uri="{FF2B5EF4-FFF2-40B4-BE49-F238E27FC236}">
                <a16:creationId xmlns:a16="http://schemas.microsoft.com/office/drawing/2014/main" id="{1A74FDF9-8F98-4F9E-A640-3BBBBB36CB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3484" y="3465818"/>
            <a:ext cx="399036" cy="386260"/>
          </a:xfrm>
          <a:prstGeom prst="rect">
            <a:avLst/>
          </a:prstGeom>
        </p:spPr>
      </p:pic>
      <p:pic>
        <p:nvPicPr>
          <p:cNvPr id="31" name="Picture 30">
            <a:extLst>
              <a:ext uri="{FF2B5EF4-FFF2-40B4-BE49-F238E27FC236}">
                <a16:creationId xmlns:a16="http://schemas.microsoft.com/office/drawing/2014/main" id="{0C636851-DD99-45F4-9E9A-417F13737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91396" y="3325785"/>
            <a:ext cx="456087" cy="441484"/>
          </a:xfrm>
          <a:prstGeom prst="rect">
            <a:avLst/>
          </a:prstGeom>
        </p:spPr>
      </p:pic>
      <p:cxnSp>
        <p:nvCxnSpPr>
          <p:cNvPr id="32" name="Straight Connector 31">
            <a:extLst>
              <a:ext uri="{FF2B5EF4-FFF2-40B4-BE49-F238E27FC236}">
                <a16:creationId xmlns:a16="http://schemas.microsoft.com/office/drawing/2014/main" id="{221CD352-B111-47E4-9154-3FB055362CB3}"/>
              </a:ext>
            </a:extLst>
          </p:cNvPr>
          <p:cNvCxnSpPr/>
          <p:nvPr/>
        </p:nvCxnSpPr>
        <p:spPr>
          <a:xfrm flipH="1">
            <a:off x="3890352" y="3483198"/>
            <a:ext cx="688156" cy="536906"/>
          </a:xfrm>
          <a:prstGeom prst="line">
            <a:avLst/>
          </a:prstGeom>
          <a:noFill/>
          <a:ln w="9525" cap="flat" cmpd="sng" algn="ctr">
            <a:solidFill>
              <a:sysClr val="windowText" lastClr="000000"/>
            </a:solidFill>
            <a:prstDash val="sysDash"/>
            <a:miter lim="800000"/>
          </a:ln>
          <a:effectLst/>
        </p:spPr>
      </p:cxnSp>
      <p:pic>
        <p:nvPicPr>
          <p:cNvPr id="33" name="Picture 32">
            <a:extLst>
              <a:ext uri="{FF2B5EF4-FFF2-40B4-BE49-F238E27FC236}">
                <a16:creationId xmlns:a16="http://schemas.microsoft.com/office/drawing/2014/main" id="{8C4722DB-A5A1-4FA1-864A-9C3D335C24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50835" y="3933257"/>
            <a:ext cx="540227" cy="522930"/>
          </a:xfrm>
          <a:prstGeom prst="rect">
            <a:avLst/>
          </a:prstGeom>
        </p:spPr>
      </p:pic>
      <p:cxnSp>
        <p:nvCxnSpPr>
          <p:cNvPr id="34" name="Straight Connector 33">
            <a:extLst>
              <a:ext uri="{FF2B5EF4-FFF2-40B4-BE49-F238E27FC236}">
                <a16:creationId xmlns:a16="http://schemas.microsoft.com/office/drawing/2014/main" id="{0B98F18B-B86C-4973-B819-2D8B8580555A}"/>
              </a:ext>
            </a:extLst>
          </p:cNvPr>
          <p:cNvCxnSpPr/>
          <p:nvPr/>
        </p:nvCxnSpPr>
        <p:spPr>
          <a:xfrm flipH="1">
            <a:off x="4324509" y="3483198"/>
            <a:ext cx="294168" cy="908306"/>
          </a:xfrm>
          <a:prstGeom prst="line">
            <a:avLst/>
          </a:prstGeom>
          <a:noFill/>
          <a:ln w="9525" cap="flat" cmpd="sng" algn="ctr">
            <a:solidFill>
              <a:sysClr val="windowText" lastClr="000000"/>
            </a:solidFill>
            <a:prstDash val="sysDash"/>
            <a:miter lim="800000"/>
          </a:ln>
          <a:effectLst/>
        </p:spPr>
      </p:cxnSp>
      <p:pic>
        <p:nvPicPr>
          <p:cNvPr id="35" name="Picture 34">
            <a:extLst>
              <a:ext uri="{FF2B5EF4-FFF2-40B4-BE49-F238E27FC236}">
                <a16:creationId xmlns:a16="http://schemas.microsoft.com/office/drawing/2014/main" id="{96955D26-4BD0-4F28-8D6D-718191EED3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0513" y="4308156"/>
            <a:ext cx="462921" cy="448099"/>
          </a:xfrm>
          <a:prstGeom prst="rect">
            <a:avLst/>
          </a:prstGeom>
        </p:spPr>
      </p:pic>
      <p:cxnSp>
        <p:nvCxnSpPr>
          <p:cNvPr id="36" name="Straight Connector 35">
            <a:extLst>
              <a:ext uri="{FF2B5EF4-FFF2-40B4-BE49-F238E27FC236}">
                <a16:creationId xmlns:a16="http://schemas.microsoft.com/office/drawing/2014/main" id="{9E69F803-7127-4890-A045-DA35462967C9}"/>
              </a:ext>
            </a:extLst>
          </p:cNvPr>
          <p:cNvCxnSpPr/>
          <p:nvPr/>
        </p:nvCxnSpPr>
        <p:spPr>
          <a:xfrm>
            <a:off x="4736247" y="3527580"/>
            <a:ext cx="333112" cy="956994"/>
          </a:xfrm>
          <a:prstGeom prst="line">
            <a:avLst/>
          </a:prstGeom>
          <a:noFill/>
          <a:ln w="9525" cap="flat" cmpd="sng" algn="ctr">
            <a:solidFill>
              <a:sysClr val="windowText" lastClr="000000"/>
            </a:solidFill>
            <a:prstDash val="sysDash"/>
            <a:miter lim="800000"/>
          </a:ln>
          <a:effectLst/>
        </p:spPr>
      </p:cxnSp>
      <p:grpSp>
        <p:nvGrpSpPr>
          <p:cNvPr id="37" name="Group 36">
            <a:extLst>
              <a:ext uri="{FF2B5EF4-FFF2-40B4-BE49-F238E27FC236}">
                <a16:creationId xmlns:a16="http://schemas.microsoft.com/office/drawing/2014/main" id="{71BB5B8D-1134-4042-B878-065ED296085E}"/>
              </a:ext>
            </a:extLst>
          </p:cNvPr>
          <p:cNvGrpSpPr/>
          <p:nvPr/>
        </p:nvGrpSpPr>
        <p:grpSpPr>
          <a:xfrm>
            <a:off x="5089287" y="4556481"/>
            <a:ext cx="495623" cy="478289"/>
            <a:chOff x="6377943" y="5872844"/>
            <a:chExt cx="660831" cy="637718"/>
          </a:xfrm>
        </p:grpSpPr>
        <p:pic>
          <p:nvPicPr>
            <p:cNvPr id="104" name="Picture 103">
              <a:extLst>
                <a:ext uri="{FF2B5EF4-FFF2-40B4-BE49-F238E27FC236}">
                  <a16:creationId xmlns:a16="http://schemas.microsoft.com/office/drawing/2014/main" id="{634034C3-3D77-43EE-A0EB-2A7F91AAA6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943" y="6293095"/>
              <a:ext cx="224660" cy="217467"/>
            </a:xfrm>
            <a:prstGeom prst="rect">
              <a:avLst/>
            </a:prstGeom>
          </p:spPr>
        </p:pic>
        <p:cxnSp>
          <p:nvCxnSpPr>
            <p:cNvPr id="105" name="Straight Connector 104">
              <a:extLst>
                <a:ext uri="{FF2B5EF4-FFF2-40B4-BE49-F238E27FC236}">
                  <a16:creationId xmlns:a16="http://schemas.microsoft.com/office/drawing/2014/main" id="{EC89291D-4257-4F61-8978-229A040B8C4F}"/>
                </a:ext>
              </a:extLst>
            </p:cNvPr>
            <p:cNvCxnSpPr/>
            <p:nvPr/>
          </p:nvCxnSpPr>
          <p:spPr>
            <a:xfrm>
              <a:off x="6393246" y="5949129"/>
              <a:ext cx="97027" cy="343966"/>
            </a:xfrm>
            <a:prstGeom prst="line">
              <a:avLst/>
            </a:prstGeom>
            <a:noFill/>
            <a:ln w="9525" cap="flat" cmpd="sng" algn="ctr">
              <a:solidFill>
                <a:sysClr val="windowText" lastClr="000000"/>
              </a:solidFill>
              <a:prstDash val="sysDash"/>
              <a:miter lim="800000"/>
            </a:ln>
            <a:effectLst/>
          </p:spPr>
        </p:cxnSp>
        <p:cxnSp>
          <p:nvCxnSpPr>
            <p:cNvPr id="106" name="Straight Connector 105">
              <a:extLst>
                <a:ext uri="{FF2B5EF4-FFF2-40B4-BE49-F238E27FC236}">
                  <a16:creationId xmlns:a16="http://schemas.microsoft.com/office/drawing/2014/main" id="{7D056195-9E73-4427-8022-E83C9C2A0CB8}"/>
                </a:ext>
              </a:extLst>
            </p:cNvPr>
            <p:cNvCxnSpPr/>
            <p:nvPr/>
          </p:nvCxnSpPr>
          <p:spPr>
            <a:xfrm>
              <a:off x="6393246" y="5949129"/>
              <a:ext cx="373540" cy="273330"/>
            </a:xfrm>
            <a:prstGeom prst="line">
              <a:avLst/>
            </a:prstGeom>
            <a:noFill/>
            <a:ln w="9525" cap="flat" cmpd="sng" algn="ctr">
              <a:solidFill>
                <a:sysClr val="windowText" lastClr="000000"/>
              </a:solidFill>
              <a:prstDash val="sysDash"/>
              <a:miter lim="800000"/>
            </a:ln>
            <a:effectLst/>
          </p:spPr>
        </p:cxnSp>
        <p:cxnSp>
          <p:nvCxnSpPr>
            <p:cNvPr id="107" name="Straight Connector 106">
              <a:extLst>
                <a:ext uri="{FF2B5EF4-FFF2-40B4-BE49-F238E27FC236}">
                  <a16:creationId xmlns:a16="http://schemas.microsoft.com/office/drawing/2014/main" id="{7B20AEE4-CC31-4DD9-9182-8496BB0F0735}"/>
                </a:ext>
              </a:extLst>
            </p:cNvPr>
            <p:cNvCxnSpPr/>
            <p:nvPr/>
          </p:nvCxnSpPr>
          <p:spPr>
            <a:xfrm>
              <a:off x="6393246" y="5949129"/>
              <a:ext cx="497084" cy="26571"/>
            </a:xfrm>
            <a:prstGeom prst="line">
              <a:avLst/>
            </a:prstGeom>
            <a:noFill/>
            <a:ln w="9525" cap="flat" cmpd="sng" algn="ctr">
              <a:solidFill>
                <a:sysClr val="windowText" lastClr="000000"/>
              </a:solidFill>
              <a:prstDash val="sysDash"/>
              <a:miter lim="800000"/>
            </a:ln>
            <a:effectLst/>
          </p:spPr>
        </p:cxnSp>
        <p:pic>
          <p:nvPicPr>
            <p:cNvPr id="108" name="Picture 107">
              <a:extLst>
                <a:ext uri="{FF2B5EF4-FFF2-40B4-BE49-F238E27FC236}">
                  <a16:creationId xmlns:a16="http://schemas.microsoft.com/office/drawing/2014/main" id="{14FDB65E-CDFE-4C89-B885-88681016C57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14114" y="5872844"/>
              <a:ext cx="224660" cy="217467"/>
            </a:xfrm>
            <a:prstGeom prst="rect">
              <a:avLst/>
            </a:prstGeom>
          </p:spPr>
        </p:pic>
        <p:pic>
          <p:nvPicPr>
            <p:cNvPr id="109" name="Picture 108">
              <a:extLst>
                <a:ext uri="{FF2B5EF4-FFF2-40B4-BE49-F238E27FC236}">
                  <a16:creationId xmlns:a16="http://schemas.microsoft.com/office/drawing/2014/main" id="{BD2DFD52-936A-4FEB-AE93-2B512F6B456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9353" y="6163221"/>
              <a:ext cx="224660" cy="217467"/>
            </a:xfrm>
            <a:prstGeom prst="rect">
              <a:avLst/>
            </a:prstGeom>
          </p:spPr>
        </p:pic>
      </p:grpSp>
      <p:pic>
        <p:nvPicPr>
          <p:cNvPr id="38" name="Picture 37">
            <a:extLst>
              <a:ext uri="{FF2B5EF4-FFF2-40B4-BE49-F238E27FC236}">
                <a16:creationId xmlns:a16="http://schemas.microsoft.com/office/drawing/2014/main" id="{DBFBAA73-925D-4471-8316-80B97A56C4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74740" y="4391504"/>
            <a:ext cx="399899" cy="387095"/>
          </a:xfrm>
          <a:prstGeom prst="rect">
            <a:avLst/>
          </a:prstGeom>
        </p:spPr>
      </p:pic>
      <p:sp>
        <p:nvSpPr>
          <p:cNvPr id="39" name="TextBox 38">
            <a:extLst>
              <a:ext uri="{FF2B5EF4-FFF2-40B4-BE49-F238E27FC236}">
                <a16:creationId xmlns:a16="http://schemas.microsoft.com/office/drawing/2014/main" id="{142F7D53-C03A-468B-B7C4-89705A53123A}"/>
              </a:ext>
            </a:extLst>
          </p:cNvPr>
          <p:cNvSpPr txBox="1"/>
          <p:nvPr/>
        </p:nvSpPr>
        <p:spPr>
          <a:xfrm>
            <a:off x="3554740" y="3098563"/>
            <a:ext cx="706736" cy="415498"/>
          </a:xfrm>
          <a:prstGeom prst="rect">
            <a:avLst/>
          </a:prstGeom>
          <a:noFill/>
        </p:spPr>
        <p:txBody>
          <a:bodyPr wrap="square" rtlCol="0">
            <a:spAutoFit/>
          </a:bodyPr>
          <a:lstStyle/>
          <a:p>
            <a:pPr algn="ctr" defTabSz="685800"/>
            <a:r>
              <a:rPr lang="en-US" sz="1050" dirty="0">
                <a:sym typeface="Helvetica Neue"/>
              </a:rPr>
              <a:t>Suppliers</a:t>
            </a:r>
          </a:p>
        </p:txBody>
      </p:sp>
      <p:sp>
        <p:nvSpPr>
          <p:cNvPr id="40" name="TextBox 39">
            <a:extLst>
              <a:ext uri="{FF2B5EF4-FFF2-40B4-BE49-F238E27FC236}">
                <a16:creationId xmlns:a16="http://schemas.microsoft.com/office/drawing/2014/main" id="{F4B9EDF1-2C30-44B8-93AF-48AAA28B852F}"/>
              </a:ext>
            </a:extLst>
          </p:cNvPr>
          <p:cNvSpPr txBox="1"/>
          <p:nvPr/>
        </p:nvSpPr>
        <p:spPr>
          <a:xfrm>
            <a:off x="2185105" y="3035280"/>
            <a:ext cx="1013400" cy="253916"/>
          </a:xfrm>
          <a:prstGeom prst="rect">
            <a:avLst/>
          </a:prstGeom>
          <a:noFill/>
        </p:spPr>
        <p:txBody>
          <a:bodyPr wrap="square" rtlCol="0">
            <a:spAutoFit/>
          </a:bodyPr>
          <a:lstStyle/>
          <a:p>
            <a:pPr algn="r" defTabSz="685800"/>
            <a:r>
              <a:rPr lang="en-US" sz="1050" dirty="0">
                <a:sym typeface="Helvetica Neue"/>
              </a:rPr>
              <a:t>Agriculture</a:t>
            </a:r>
          </a:p>
        </p:txBody>
      </p:sp>
      <p:sp>
        <p:nvSpPr>
          <p:cNvPr id="41" name="TextBox 40">
            <a:extLst>
              <a:ext uri="{FF2B5EF4-FFF2-40B4-BE49-F238E27FC236}">
                <a16:creationId xmlns:a16="http://schemas.microsoft.com/office/drawing/2014/main" id="{1D7DC624-6C08-4A64-A657-23A37ECCED53}"/>
              </a:ext>
            </a:extLst>
          </p:cNvPr>
          <p:cNvSpPr txBox="1"/>
          <p:nvPr/>
        </p:nvSpPr>
        <p:spPr>
          <a:xfrm>
            <a:off x="2159195" y="3787564"/>
            <a:ext cx="1021814" cy="415498"/>
          </a:xfrm>
          <a:prstGeom prst="rect">
            <a:avLst/>
          </a:prstGeom>
          <a:noFill/>
        </p:spPr>
        <p:txBody>
          <a:bodyPr wrap="square" rtlCol="0">
            <a:spAutoFit/>
          </a:bodyPr>
          <a:lstStyle/>
          <a:p>
            <a:pPr algn="r" defTabSz="685800"/>
            <a:r>
              <a:rPr lang="en-US" sz="1050" dirty="0">
                <a:sym typeface="Helvetica Neue"/>
              </a:rPr>
              <a:t>Flowers &amp; Perishables</a:t>
            </a:r>
          </a:p>
        </p:txBody>
      </p:sp>
      <p:sp>
        <p:nvSpPr>
          <p:cNvPr id="42" name="TextBox 41">
            <a:extLst>
              <a:ext uri="{FF2B5EF4-FFF2-40B4-BE49-F238E27FC236}">
                <a16:creationId xmlns:a16="http://schemas.microsoft.com/office/drawing/2014/main" id="{86F9AEE0-F6D9-4061-A8F8-B87112D28709}"/>
              </a:ext>
            </a:extLst>
          </p:cNvPr>
          <p:cNvSpPr txBox="1"/>
          <p:nvPr/>
        </p:nvSpPr>
        <p:spPr>
          <a:xfrm>
            <a:off x="3072446" y="4322103"/>
            <a:ext cx="912910" cy="415498"/>
          </a:xfrm>
          <a:prstGeom prst="rect">
            <a:avLst/>
          </a:prstGeom>
          <a:noFill/>
        </p:spPr>
        <p:txBody>
          <a:bodyPr wrap="square" rtlCol="0">
            <a:spAutoFit/>
          </a:bodyPr>
          <a:lstStyle/>
          <a:p>
            <a:pPr algn="r" defTabSz="685800"/>
            <a:r>
              <a:rPr lang="en-US" sz="1050" dirty="0">
                <a:sym typeface="Helvetica Neue"/>
              </a:rPr>
              <a:t>Cattle Farms</a:t>
            </a:r>
          </a:p>
        </p:txBody>
      </p:sp>
      <p:sp>
        <p:nvSpPr>
          <p:cNvPr id="43" name="TextBox 42">
            <a:extLst>
              <a:ext uri="{FF2B5EF4-FFF2-40B4-BE49-F238E27FC236}">
                <a16:creationId xmlns:a16="http://schemas.microsoft.com/office/drawing/2014/main" id="{405AA8F7-945F-48BC-9513-8DBD88902AD3}"/>
              </a:ext>
            </a:extLst>
          </p:cNvPr>
          <p:cNvSpPr txBox="1"/>
          <p:nvPr/>
        </p:nvSpPr>
        <p:spPr>
          <a:xfrm>
            <a:off x="3820948" y="4687763"/>
            <a:ext cx="928372" cy="253916"/>
          </a:xfrm>
          <a:prstGeom prst="rect">
            <a:avLst/>
          </a:prstGeom>
          <a:noFill/>
        </p:spPr>
        <p:txBody>
          <a:bodyPr wrap="square" rtlCol="0">
            <a:spAutoFit/>
          </a:bodyPr>
          <a:lstStyle/>
          <a:p>
            <a:pPr algn="ctr" defTabSz="685800"/>
            <a:r>
              <a:rPr lang="en-US" sz="1050" dirty="0">
                <a:sym typeface="Helvetica Neue"/>
              </a:rPr>
              <a:t>Warehouses</a:t>
            </a:r>
          </a:p>
        </p:txBody>
      </p:sp>
      <p:sp>
        <p:nvSpPr>
          <p:cNvPr id="44" name="TextBox 43">
            <a:extLst>
              <a:ext uri="{FF2B5EF4-FFF2-40B4-BE49-F238E27FC236}">
                <a16:creationId xmlns:a16="http://schemas.microsoft.com/office/drawing/2014/main" id="{9A936BFA-5A10-4C59-A8B0-483ABC3C6458}"/>
              </a:ext>
            </a:extLst>
          </p:cNvPr>
          <p:cNvSpPr txBox="1"/>
          <p:nvPr/>
        </p:nvSpPr>
        <p:spPr>
          <a:xfrm>
            <a:off x="5001275" y="4218505"/>
            <a:ext cx="490706" cy="230832"/>
          </a:xfrm>
          <a:prstGeom prst="rect">
            <a:avLst/>
          </a:prstGeom>
          <a:noFill/>
        </p:spPr>
        <p:txBody>
          <a:bodyPr wrap="square" rtlCol="0">
            <a:spAutoFit/>
          </a:bodyPr>
          <a:lstStyle/>
          <a:p>
            <a:pPr algn="ctr" defTabSz="685800"/>
            <a:r>
              <a:rPr lang="en-US" sz="900" dirty="0">
                <a:sym typeface="Helvetica Neue"/>
              </a:rPr>
              <a:t>Retail</a:t>
            </a:r>
          </a:p>
        </p:txBody>
      </p:sp>
      <p:grpSp>
        <p:nvGrpSpPr>
          <p:cNvPr id="45" name="Group 44">
            <a:extLst>
              <a:ext uri="{FF2B5EF4-FFF2-40B4-BE49-F238E27FC236}">
                <a16:creationId xmlns:a16="http://schemas.microsoft.com/office/drawing/2014/main" id="{7D86B130-81C5-45E2-A048-49EC9C2F5190}"/>
              </a:ext>
            </a:extLst>
          </p:cNvPr>
          <p:cNvGrpSpPr/>
          <p:nvPr/>
        </p:nvGrpSpPr>
        <p:grpSpPr>
          <a:xfrm>
            <a:off x="4852123" y="3512957"/>
            <a:ext cx="2104463" cy="1057724"/>
            <a:chOff x="6061725" y="4481481"/>
            <a:chExt cx="2805951" cy="1410299"/>
          </a:xfrm>
        </p:grpSpPr>
        <p:cxnSp>
          <p:nvCxnSpPr>
            <p:cNvPr id="93" name="Straight Connector 92">
              <a:extLst>
                <a:ext uri="{FF2B5EF4-FFF2-40B4-BE49-F238E27FC236}">
                  <a16:creationId xmlns:a16="http://schemas.microsoft.com/office/drawing/2014/main" id="{070E7A32-1F07-4FA8-BEAB-6AE744C8EFA0}"/>
                </a:ext>
              </a:extLst>
            </p:cNvPr>
            <p:cNvCxnSpPr/>
            <p:nvPr/>
          </p:nvCxnSpPr>
          <p:spPr>
            <a:xfrm>
              <a:off x="6061725" y="4481481"/>
              <a:ext cx="995838" cy="734361"/>
            </a:xfrm>
            <a:prstGeom prst="line">
              <a:avLst/>
            </a:prstGeom>
            <a:noFill/>
            <a:ln w="9525" cap="flat" cmpd="sng" algn="ctr">
              <a:solidFill>
                <a:sysClr val="windowText" lastClr="000000"/>
              </a:solidFill>
              <a:prstDash val="sysDash"/>
              <a:miter lim="800000"/>
            </a:ln>
            <a:effectLst/>
          </p:spPr>
        </p:cxnSp>
        <p:grpSp>
          <p:nvGrpSpPr>
            <p:cNvPr id="94" name="Group 93">
              <a:extLst>
                <a:ext uri="{FF2B5EF4-FFF2-40B4-BE49-F238E27FC236}">
                  <a16:creationId xmlns:a16="http://schemas.microsoft.com/office/drawing/2014/main" id="{B7E7D14C-CA88-48B9-AF99-2DE59135FEA9}"/>
                </a:ext>
              </a:extLst>
            </p:cNvPr>
            <p:cNvGrpSpPr/>
            <p:nvPr/>
          </p:nvGrpSpPr>
          <p:grpSpPr>
            <a:xfrm>
              <a:off x="7126490" y="5175495"/>
              <a:ext cx="660831" cy="637718"/>
              <a:chOff x="6377943" y="5872844"/>
              <a:chExt cx="660831" cy="637718"/>
            </a:xfrm>
          </p:grpSpPr>
          <p:pic>
            <p:nvPicPr>
              <p:cNvPr id="98" name="Picture 97">
                <a:extLst>
                  <a:ext uri="{FF2B5EF4-FFF2-40B4-BE49-F238E27FC236}">
                    <a16:creationId xmlns:a16="http://schemas.microsoft.com/office/drawing/2014/main" id="{0A20B638-961C-49AA-8C2B-ED551443FA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943" y="6293095"/>
                <a:ext cx="224660" cy="217467"/>
              </a:xfrm>
              <a:prstGeom prst="rect">
                <a:avLst/>
              </a:prstGeom>
            </p:spPr>
          </p:pic>
          <p:cxnSp>
            <p:nvCxnSpPr>
              <p:cNvPr id="99" name="Straight Connector 98">
                <a:extLst>
                  <a:ext uri="{FF2B5EF4-FFF2-40B4-BE49-F238E27FC236}">
                    <a16:creationId xmlns:a16="http://schemas.microsoft.com/office/drawing/2014/main" id="{27F38F20-07F1-49F7-AD8A-1C4423A6860A}"/>
                  </a:ext>
                </a:extLst>
              </p:cNvPr>
              <p:cNvCxnSpPr/>
              <p:nvPr/>
            </p:nvCxnSpPr>
            <p:spPr>
              <a:xfrm>
                <a:off x="6393246" y="5949129"/>
                <a:ext cx="97027" cy="343966"/>
              </a:xfrm>
              <a:prstGeom prst="line">
                <a:avLst/>
              </a:prstGeom>
              <a:noFill/>
              <a:ln w="9525" cap="flat" cmpd="sng" algn="ctr">
                <a:solidFill>
                  <a:sysClr val="windowText" lastClr="000000"/>
                </a:solidFill>
                <a:prstDash val="sysDash"/>
                <a:miter lim="800000"/>
              </a:ln>
              <a:effectLst/>
            </p:spPr>
          </p:cxnSp>
          <p:cxnSp>
            <p:nvCxnSpPr>
              <p:cNvPr id="100" name="Straight Connector 99">
                <a:extLst>
                  <a:ext uri="{FF2B5EF4-FFF2-40B4-BE49-F238E27FC236}">
                    <a16:creationId xmlns:a16="http://schemas.microsoft.com/office/drawing/2014/main" id="{F4B3CE47-42C7-4A6F-927A-A945819A453B}"/>
                  </a:ext>
                </a:extLst>
              </p:cNvPr>
              <p:cNvCxnSpPr/>
              <p:nvPr/>
            </p:nvCxnSpPr>
            <p:spPr>
              <a:xfrm>
                <a:off x="6393246" y="5949129"/>
                <a:ext cx="373540" cy="273330"/>
              </a:xfrm>
              <a:prstGeom prst="line">
                <a:avLst/>
              </a:prstGeom>
              <a:noFill/>
              <a:ln w="9525" cap="flat" cmpd="sng" algn="ctr">
                <a:solidFill>
                  <a:sysClr val="windowText" lastClr="000000"/>
                </a:solidFill>
                <a:prstDash val="sysDash"/>
                <a:miter lim="800000"/>
              </a:ln>
              <a:effectLst/>
            </p:spPr>
          </p:cxnSp>
          <p:cxnSp>
            <p:nvCxnSpPr>
              <p:cNvPr id="101" name="Straight Connector 100">
                <a:extLst>
                  <a:ext uri="{FF2B5EF4-FFF2-40B4-BE49-F238E27FC236}">
                    <a16:creationId xmlns:a16="http://schemas.microsoft.com/office/drawing/2014/main" id="{AC4A79C7-EE49-4DC1-907D-1B5119F05C4C}"/>
                  </a:ext>
                </a:extLst>
              </p:cNvPr>
              <p:cNvCxnSpPr/>
              <p:nvPr/>
            </p:nvCxnSpPr>
            <p:spPr>
              <a:xfrm>
                <a:off x="6393246" y="5949129"/>
                <a:ext cx="497084" cy="26571"/>
              </a:xfrm>
              <a:prstGeom prst="line">
                <a:avLst/>
              </a:prstGeom>
              <a:noFill/>
              <a:ln w="9525" cap="flat" cmpd="sng" algn="ctr">
                <a:solidFill>
                  <a:sysClr val="windowText" lastClr="000000"/>
                </a:solidFill>
                <a:prstDash val="sysDash"/>
                <a:miter lim="800000"/>
              </a:ln>
              <a:effectLst/>
            </p:spPr>
          </p:cxnSp>
          <p:pic>
            <p:nvPicPr>
              <p:cNvPr id="102" name="Picture 101">
                <a:extLst>
                  <a:ext uri="{FF2B5EF4-FFF2-40B4-BE49-F238E27FC236}">
                    <a16:creationId xmlns:a16="http://schemas.microsoft.com/office/drawing/2014/main" id="{B91EA8F7-1B2C-4403-A445-047BC6D11C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14114" y="5872844"/>
                <a:ext cx="224660" cy="217467"/>
              </a:xfrm>
              <a:prstGeom prst="rect">
                <a:avLst/>
              </a:prstGeom>
            </p:spPr>
          </p:pic>
          <p:pic>
            <p:nvPicPr>
              <p:cNvPr id="103" name="Picture 102">
                <a:extLst>
                  <a:ext uri="{FF2B5EF4-FFF2-40B4-BE49-F238E27FC236}">
                    <a16:creationId xmlns:a16="http://schemas.microsoft.com/office/drawing/2014/main" id="{26DDC807-87C2-4BDA-9125-987700A204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9353" y="6163221"/>
                <a:ext cx="224660" cy="217467"/>
              </a:xfrm>
              <a:prstGeom prst="rect">
                <a:avLst/>
              </a:prstGeom>
            </p:spPr>
          </p:pic>
        </p:grpSp>
        <p:pic>
          <p:nvPicPr>
            <p:cNvPr id="95" name="Picture 94">
              <a:extLst>
                <a:ext uri="{FF2B5EF4-FFF2-40B4-BE49-F238E27FC236}">
                  <a16:creationId xmlns:a16="http://schemas.microsoft.com/office/drawing/2014/main" id="{3887DDBC-3C0F-4FFF-9328-76207FCEB4A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78000" y="5025617"/>
              <a:ext cx="533198" cy="516127"/>
            </a:xfrm>
            <a:prstGeom prst="rect">
              <a:avLst/>
            </a:prstGeom>
          </p:spPr>
        </p:pic>
        <p:sp>
          <p:nvSpPr>
            <p:cNvPr id="96" name="TextBox 95">
              <a:extLst>
                <a:ext uri="{FF2B5EF4-FFF2-40B4-BE49-F238E27FC236}">
                  <a16:creationId xmlns:a16="http://schemas.microsoft.com/office/drawing/2014/main" id="{9A95D105-DB8B-44BA-8998-8AC0B6153BA4}"/>
                </a:ext>
              </a:extLst>
            </p:cNvPr>
            <p:cNvSpPr txBox="1"/>
            <p:nvPr/>
          </p:nvSpPr>
          <p:spPr>
            <a:xfrm>
              <a:off x="6709352" y="4829596"/>
              <a:ext cx="929524" cy="49244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sym typeface="Helvetica Neue"/>
                </a:rPr>
                <a:t>Wholesale</a:t>
              </a:r>
            </a:p>
          </p:txBody>
        </p:sp>
        <p:sp>
          <p:nvSpPr>
            <p:cNvPr id="97" name="TextBox 96">
              <a:extLst>
                <a:ext uri="{FF2B5EF4-FFF2-40B4-BE49-F238E27FC236}">
                  <a16:creationId xmlns:a16="http://schemas.microsoft.com/office/drawing/2014/main" id="{9FBA51B2-D18F-48C6-A85D-A545DE29220E}"/>
                </a:ext>
              </a:extLst>
            </p:cNvPr>
            <p:cNvSpPr txBox="1"/>
            <p:nvPr/>
          </p:nvSpPr>
          <p:spPr>
            <a:xfrm>
              <a:off x="7675569" y="5553225"/>
              <a:ext cx="1192107" cy="338555"/>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sym typeface="Helvetica Neue"/>
                </a:rPr>
                <a:t>Consumers</a:t>
              </a:r>
            </a:p>
          </p:txBody>
        </p:sp>
      </p:grpSp>
      <p:sp>
        <p:nvSpPr>
          <p:cNvPr id="46" name="TextBox 45">
            <a:extLst>
              <a:ext uri="{FF2B5EF4-FFF2-40B4-BE49-F238E27FC236}">
                <a16:creationId xmlns:a16="http://schemas.microsoft.com/office/drawing/2014/main" id="{60343A2B-E60D-41EE-9386-B3947BAFA684}"/>
              </a:ext>
            </a:extLst>
          </p:cNvPr>
          <p:cNvSpPr txBox="1"/>
          <p:nvPr/>
        </p:nvSpPr>
        <p:spPr>
          <a:xfrm>
            <a:off x="5240841" y="4806345"/>
            <a:ext cx="1476255" cy="253916"/>
          </a:xfrm>
          <a:prstGeom prst="rect">
            <a:avLst/>
          </a:prstGeom>
          <a:noFill/>
        </p:spPr>
        <p:txBody>
          <a:bodyPr wrap="square" rtlCol="0">
            <a:spAutoFit/>
          </a:bodyPr>
          <a:lstStyle/>
          <a:p>
            <a:pPr algn="ctr" defTabSz="685800"/>
            <a:r>
              <a:rPr lang="en-US" sz="1050" dirty="0">
                <a:sym typeface="Helvetica Neue"/>
              </a:rPr>
              <a:t>Consumers</a:t>
            </a:r>
          </a:p>
        </p:txBody>
      </p:sp>
      <p:cxnSp>
        <p:nvCxnSpPr>
          <p:cNvPr id="47" name="Straight Connector 46">
            <a:extLst>
              <a:ext uri="{FF2B5EF4-FFF2-40B4-BE49-F238E27FC236}">
                <a16:creationId xmlns:a16="http://schemas.microsoft.com/office/drawing/2014/main" id="{C8ACA846-1350-4136-BF32-8100315EF7E9}"/>
              </a:ext>
            </a:extLst>
          </p:cNvPr>
          <p:cNvCxnSpPr/>
          <p:nvPr/>
        </p:nvCxnSpPr>
        <p:spPr>
          <a:xfrm>
            <a:off x="4833186" y="3370602"/>
            <a:ext cx="911390" cy="11035"/>
          </a:xfrm>
          <a:prstGeom prst="line">
            <a:avLst/>
          </a:prstGeom>
          <a:noFill/>
          <a:ln w="9525" cap="flat" cmpd="sng" algn="ctr">
            <a:solidFill>
              <a:sysClr val="windowText" lastClr="000000"/>
            </a:solidFill>
            <a:prstDash val="sysDash"/>
            <a:miter lim="800000"/>
          </a:ln>
          <a:effectLst/>
        </p:spPr>
      </p:cxnSp>
      <p:grpSp>
        <p:nvGrpSpPr>
          <p:cNvPr id="48" name="Group 47">
            <a:extLst>
              <a:ext uri="{FF2B5EF4-FFF2-40B4-BE49-F238E27FC236}">
                <a16:creationId xmlns:a16="http://schemas.microsoft.com/office/drawing/2014/main" id="{4F0D1495-D3E2-4038-B0C9-0FBFF9AD9C04}"/>
              </a:ext>
            </a:extLst>
          </p:cNvPr>
          <p:cNvGrpSpPr/>
          <p:nvPr/>
        </p:nvGrpSpPr>
        <p:grpSpPr>
          <a:xfrm>
            <a:off x="5942331" y="3332721"/>
            <a:ext cx="566606" cy="532733"/>
            <a:chOff x="6377943" y="5872844"/>
            <a:chExt cx="660831" cy="637718"/>
          </a:xfrm>
        </p:grpSpPr>
        <p:pic>
          <p:nvPicPr>
            <p:cNvPr id="87" name="Picture 86">
              <a:extLst>
                <a:ext uri="{FF2B5EF4-FFF2-40B4-BE49-F238E27FC236}">
                  <a16:creationId xmlns:a16="http://schemas.microsoft.com/office/drawing/2014/main" id="{435CEAB7-810A-442B-879D-782FC53562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943" y="6293095"/>
              <a:ext cx="224660" cy="217467"/>
            </a:xfrm>
            <a:prstGeom prst="rect">
              <a:avLst/>
            </a:prstGeom>
          </p:spPr>
        </p:pic>
        <p:cxnSp>
          <p:nvCxnSpPr>
            <p:cNvPr id="88" name="Straight Connector 87">
              <a:extLst>
                <a:ext uri="{FF2B5EF4-FFF2-40B4-BE49-F238E27FC236}">
                  <a16:creationId xmlns:a16="http://schemas.microsoft.com/office/drawing/2014/main" id="{8B0F0F3B-8298-4CD9-9A5B-026BECE42E3A}"/>
                </a:ext>
              </a:extLst>
            </p:cNvPr>
            <p:cNvCxnSpPr/>
            <p:nvPr/>
          </p:nvCxnSpPr>
          <p:spPr>
            <a:xfrm>
              <a:off x="6393246" y="5949129"/>
              <a:ext cx="97027" cy="343966"/>
            </a:xfrm>
            <a:prstGeom prst="line">
              <a:avLst/>
            </a:prstGeom>
            <a:noFill/>
            <a:ln w="9525" cap="flat" cmpd="sng" algn="ctr">
              <a:solidFill>
                <a:sysClr val="windowText" lastClr="000000"/>
              </a:solidFill>
              <a:prstDash val="sysDash"/>
              <a:miter lim="800000"/>
            </a:ln>
            <a:effectLst/>
          </p:spPr>
        </p:cxnSp>
        <p:cxnSp>
          <p:nvCxnSpPr>
            <p:cNvPr id="89" name="Straight Connector 88">
              <a:extLst>
                <a:ext uri="{FF2B5EF4-FFF2-40B4-BE49-F238E27FC236}">
                  <a16:creationId xmlns:a16="http://schemas.microsoft.com/office/drawing/2014/main" id="{3FD20965-0E57-4ADF-9802-89F440A2A9A5}"/>
                </a:ext>
              </a:extLst>
            </p:cNvPr>
            <p:cNvCxnSpPr/>
            <p:nvPr/>
          </p:nvCxnSpPr>
          <p:spPr>
            <a:xfrm>
              <a:off x="6393246" y="5949129"/>
              <a:ext cx="373540" cy="273330"/>
            </a:xfrm>
            <a:prstGeom prst="line">
              <a:avLst/>
            </a:prstGeom>
            <a:noFill/>
            <a:ln w="9525" cap="flat" cmpd="sng" algn="ctr">
              <a:solidFill>
                <a:sysClr val="windowText" lastClr="000000"/>
              </a:solidFill>
              <a:prstDash val="sysDash"/>
              <a:miter lim="800000"/>
            </a:ln>
            <a:effectLst/>
          </p:spPr>
        </p:cxnSp>
        <p:cxnSp>
          <p:nvCxnSpPr>
            <p:cNvPr id="90" name="Straight Connector 89">
              <a:extLst>
                <a:ext uri="{FF2B5EF4-FFF2-40B4-BE49-F238E27FC236}">
                  <a16:creationId xmlns:a16="http://schemas.microsoft.com/office/drawing/2014/main" id="{8E933F7D-D1C6-400C-B4E4-4DC26EFA8125}"/>
                </a:ext>
              </a:extLst>
            </p:cNvPr>
            <p:cNvCxnSpPr/>
            <p:nvPr/>
          </p:nvCxnSpPr>
          <p:spPr>
            <a:xfrm>
              <a:off x="6393246" y="5949129"/>
              <a:ext cx="497084" cy="26571"/>
            </a:xfrm>
            <a:prstGeom prst="line">
              <a:avLst/>
            </a:prstGeom>
            <a:noFill/>
            <a:ln w="9525" cap="flat" cmpd="sng" algn="ctr">
              <a:solidFill>
                <a:sysClr val="windowText" lastClr="000000"/>
              </a:solidFill>
              <a:prstDash val="sysDash"/>
              <a:miter lim="800000"/>
            </a:ln>
            <a:effectLst/>
          </p:spPr>
        </p:cxnSp>
        <p:pic>
          <p:nvPicPr>
            <p:cNvPr id="91" name="Picture 90">
              <a:extLst>
                <a:ext uri="{FF2B5EF4-FFF2-40B4-BE49-F238E27FC236}">
                  <a16:creationId xmlns:a16="http://schemas.microsoft.com/office/drawing/2014/main" id="{BB5CEB49-2431-4409-81ED-C73550BC34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14114" y="5872844"/>
              <a:ext cx="224660" cy="217467"/>
            </a:xfrm>
            <a:prstGeom prst="rect">
              <a:avLst/>
            </a:prstGeom>
          </p:spPr>
        </p:pic>
        <p:pic>
          <p:nvPicPr>
            <p:cNvPr id="92" name="Picture 91">
              <a:extLst>
                <a:ext uri="{FF2B5EF4-FFF2-40B4-BE49-F238E27FC236}">
                  <a16:creationId xmlns:a16="http://schemas.microsoft.com/office/drawing/2014/main" id="{7D636536-EB8E-4D0F-B1D0-0D06F78DC4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9353" y="6163221"/>
              <a:ext cx="224660" cy="217467"/>
            </a:xfrm>
            <a:prstGeom prst="rect">
              <a:avLst/>
            </a:prstGeom>
          </p:spPr>
        </p:pic>
      </p:grpSp>
      <p:pic>
        <p:nvPicPr>
          <p:cNvPr id="49" name="Picture 48">
            <a:extLst>
              <a:ext uri="{FF2B5EF4-FFF2-40B4-BE49-F238E27FC236}">
                <a16:creationId xmlns:a16="http://schemas.microsoft.com/office/drawing/2014/main" id="{40ADB3D5-76C1-4B48-981B-C692709F1B1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0662" y="3132484"/>
            <a:ext cx="524128" cy="507346"/>
          </a:xfrm>
          <a:prstGeom prst="rect">
            <a:avLst/>
          </a:prstGeom>
        </p:spPr>
      </p:pic>
      <p:sp>
        <p:nvSpPr>
          <p:cNvPr id="50" name="TextBox 49">
            <a:extLst>
              <a:ext uri="{FF2B5EF4-FFF2-40B4-BE49-F238E27FC236}">
                <a16:creationId xmlns:a16="http://schemas.microsoft.com/office/drawing/2014/main" id="{ED7FE0B2-5A22-4B7D-BEEA-33236F3A5C54}"/>
              </a:ext>
            </a:extLst>
          </p:cNvPr>
          <p:cNvSpPr txBox="1"/>
          <p:nvPr/>
        </p:nvSpPr>
        <p:spPr>
          <a:xfrm>
            <a:off x="5419837" y="2961248"/>
            <a:ext cx="771857" cy="230832"/>
          </a:xfrm>
          <a:prstGeom prst="rect">
            <a:avLst/>
          </a:prstGeom>
          <a:noFill/>
        </p:spPr>
        <p:txBody>
          <a:bodyPr wrap="square" rtlCol="0">
            <a:spAutoFit/>
          </a:bodyPr>
          <a:lstStyle/>
          <a:p>
            <a:pPr algn="ctr" defTabSz="685800"/>
            <a:r>
              <a:rPr lang="en-US" sz="900" dirty="0">
                <a:sym typeface="Helvetica Neue"/>
              </a:rPr>
              <a:t>Wholesale</a:t>
            </a:r>
          </a:p>
        </p:txBody>
      </p:sp>
      <p:sp>
        <p:nvSpPr>
          <p:cNvPr id="51" name="TextBox 50">
            <a:extLst>
              <a:ext uri="{FF2B5EF4-FFF2-40B4-BE49-F238E27FC236}">
                <a16:creationId xmlns:a16="http://schemas.microsoft.com/office/drawing/2014/main" id="{0FA89298-B716-46D7-8D76-D55A623B4122}"/>
              </a:ext>
            </a:extLst>
          </p:cNvPr>
          <p:cNvSpPr txBox="1"/>
          <p:nvPr/>
        </p:nvSpPr>
        <p:spPr>
          <a:xfrm>
            <a:off x="6389621" y="3656391"/>
            <a:ext cx="878483" cy="253916"/>
          </a:xfrm>
          <a:prstGeom prst="rect">
            <a:avLst/>
          </a:prstGeom>
          <a:noFill/>
        </p:spPr>
        <p:txBody>
          <a:bodyPr wrap="square" rtlCol="0">
            <a:spAutoFit/>
          </a:bodyPr>
          <a:lstStyle/>
          <a:p>
            <a:pPr algn="ctr" defTabSz="685800"/>
            <a:r>
              <a:rPr lang="en-US" sz="1050" dirty="0">
                <a:sym typeface="Helvetica Neue"/>
              </a:rPr>
              <a:t>Consumers</a:t>
            </a:r>
          </a:p>
        </p:txBody>
      </p:sp>
      <p:pic>
        <p:nvPicPr>
          <p:cNvPr id="52" name="Picture 51">
            <a:extLst>
              <a:ext uri="{FF2B5EF4-FFF2-40B4-BE49-F238E27FC236}">
                <a16:creationId xmlns:a16="http://schemas.microsoft.com/office/drawing/2014/main" id="{9E76591A-4532-4E39-A8A8-76B63BFE4BE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61992" y="3044692"/>
            <a:ext cx="634166" cy="604685"/>
          </a:xfrm>
          <a:prstGeom prst="rect">
            <a:avLst/>
          </a:prstGeom>
        </p:spPr>
      </p:pic>
      <p:sp>
        <p:nvSpPr>
          <p:cNvPr id="53" name="TextBox 52">
            <a:extLst>
              <a:ext uri="{FF2B5EF4-FFF2-40B4-BE49-F238E27FC236}">
                <a16:creationId xmlns:a16="http://schemas.microsoft.com/office/drawing/2014/main" id="{D7B8170C-2AA5-418C-8ADD-9003CEE9B17C}"/>
              </a:ext>
            </a:extLst>
          </p:cNvPr>
          <p:cNvSpPr txBox="1"/>
          <p:nvPr/>
        </p:nvSpPr>
        <p:spPr>
          <a:xfrm>
            <a:off x="5506340" y="1258243"/>
            <a:ext cx="1242082" cy="523220"/>
          </a:xfrm>
          <a:prstGeom prst="rect">
            <a:avLst/>
          </a:prstGeom>
          <a:noFill/>
        </p:spPr>
        <p:txBody>
          <a:bodyPr wrap="square" rtlCol="0">
            <a:spAutoFit/>
          </a:bodyPr>
          <a:lstStyle/>
          <a:p>
            <a:pPr algn="ctr" defTabSz="685800"/>
            <a:r>
              <a:rPr lang="en-US" sz="1400" b="1" dirty="0">
                <a:sym typeface="Helvetica Neue"/>
              </a:rPr>
              <a:t>FINANCIAL</a:t>
            </a:r>
            <a:br>
              <a:rPr lang="en-US" sz="1400" b="1" dirty="0">
                <a:sym typeface="Helvetica Neue"/>
              </a:rPr>
            </a:br>
            <a:r>
              <a:rPr lang="en-US" sz="1400" b="1" dirty="0">
                <a:sym typeface="Helvetica Neue"/>
              </a:rPr>
              <a:t>SERVICES</a:t>
            </a:r>
          </a:p>
        </p:txBody>
      </p:sp>
      <p:cxnSp>
        <p:nvCxnSpPr>
          <p:cNvPr id="54" name="Straight Connector 53">
            <a:extLst>
              <a:ext uri="{FF2B5EF4-FFF2-40B4-BE49-F238E27FC236}">
                <a16:creationId xmlns:a16="http://schemas.microsoft.com/office/drawing/2014/main" id="{8089B5E6-96F2-4803-BD1D-2C1C075CDFD2}"/>
              </a:ext>
            </a:extLst>
          </p:cNvPr>
          <p:cNvCxnSpPr/>
          <p:nvPr/>
        </p:nvCxnSpPr>
        <p:spPr>
          <a:xfrm flipV="1">
            <a:off x="7150774" y="866224"/>
            <a:ext cx="375312" cy="797151"/>
          </a:xfrm>
          <a:prstGeom prst="line">
            <a:avLst/>
          </a:prstGeom>
          <a:noFill/>
          <a:ln w="9525" cap="flat" cmpd="sng" algn="ctr">
            <a:solidFill>
              <a:sysClr val="windowText" lastClr="000000"/>
            </a:solidFill>
            <a:prstDash val="sysDash"/>
            <a:miter lim="800000"/>
          </a:ln>
          <a:effectLst/>
        </p:spPr>
      </p:cxnSp>
      <p:grpSp>
        <p:nvGrpSpPr>
          <p:cNvPr id="55" name="Group 54">
            <a:extLst>
              <a:ext uri="{FF2B5EF4-FFF2-40B4-BE49-F238E27FC236}">
                <a16:creationId xmlns:a16="http://schemas.microsoft.com/office/drawing/2014/main" id="{4DD1D2A1-DDA6-41BF-9521-EF7C3A6C6D8C}"/>
              </a:ext>
            </a:extLst>
          </p:cNvPr>
          <p:cNvGrpSpPr/>
          <p:nvPr/>
        </p:nvGrpSpPr>
        <p:grpSpPr>
          <a:xfrm>
            <a:off x="7280934" y="372233"/>
            <a:ext cx="754518" cy="583763"/>
            <a:chOff x="9139896" y="965829"/>
            <a:chExt cx="498374" cy="404667"/>
          </a:xfrm>
        </p:grpSpPr>
        <p:sp>
          <p:nvSpPr>
            <p:cNvPr id="85" name="Oval 84">
              <a:extLst>
                <a:ext uri="{FF2B5EF4-FFF2-40B4-BE49-F238E27FC236}">
                  <a16:creationId xmlns:a16="http://schemas.microsoft.com/office/drawing/2014/main" id="{518BBFB0-041F-4729-AE53-90A3787A1637}"/>
                </a:ext>
              </a:extLst>
            </p:cNvPr>
            <p:cNvSpPr/>
            <p:nvPr/>
          </p:nvSpPr>
          <p:spPr>
            <a:xfrm>
              <a:off x="9139896" y="965829"/>
              <a:ext cx="404667" cy="404667"/>
            </a:xfrm>
            <a:prstGeom prst="ellipse">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86" name="Picture 85">
              <a:extLst>
                <a:ext uri="{FF2B5EF4-FFF2-40B4-BE49-F238E27FC236}">
                  <a16:creationId xmlns:a16="http://schemas.microsoft.com/office/drawing/2014/main" id="{199CC46E-403A-4361-91A9-A862F9CDABC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48805" y="977215"/>
              <a:ext cx="489465" cy="356610"/>
            </a:xfrm>
            <a:prstGeom prst="rect">
              <a:avLst/>
            </a:prstGeom>
          </p:spPr>
        </p:pic>
      </p:grpSp>
      <p:cxnSp>
        <p:nvCxnSpPr>
          <p:cNvPr id="56" name="Straight Connector 55">
            <a:extLst>
              <a:ext uri="{FF2B5EF4-FFF2-40B4-BE49-F238E27FC236}">
                <a16:creationId xmlns:a16="http://schemas.microsoft.com/office/drawing/2014/main" id="{0546B6FA-0818-4745-AB92-A22194C5F081}"/>
              </a:ext>
            </a:extLst>
          </p:cNvPr>
          <p:cNvCxnSpPr/>
          <p:nvPr/>
        </p:nvCxnSpPr>
        <p:spPr>
          <a:xfrm flipH="1">
            <a:off x="7085725" y="1124510"/>
            <a:ext cx="1197467" cy="584585"/>
          </a:xfrm>
          <a:prstGeom prst="line">
            <a:avLst/>
          </a:prstGeom>
          <a:noFill/>
          <a:ln w="9525" cap="flat" cmpd="sng" algn="ctr">
            <a:solidFill>
              <a:sysClr val="windowText" lastClr="000000"/>
            </a:solidFill>
            <a:prstDash val="sysDash"/>
            <a:miter lim="800000"/>
          </a:ln>
          <a:effectLst/>
        </p:spPr>
      </p:cxnSp>
      <p:cxnSp>
        <p:nvCxnSpPr>
          <p:cNvPr id="57" name="Straight Connector 56">
            <a:extLst>
              <a:ext uri="{FF2B5EF4-FFF2-40B4-BE49-F238E27FC236}">
                <a16:creationId xmlns:a16="http://schemas.microsoft.com/office/drawing/2014/main" id="{3DC271AC-B1C7-416C-BEFE-B1E734710173}"/>
              </a:ext>
            </a:extLst>
          </p:cNvPr>
          <p:cNvCxnSpPr/>
          <p:nvPr/>
        </p:nvCxnSpPr>
        <p:spPr>
          <a:xfrm flipH="1" flipV="1">
            <a:off x="7150774" y="1709095"/>
            <a:ext cx="1431098" cy="251462"/>
          </a:xfrm>
          <a:prstGeom prst="line">
            <a:avLst/>
          </a:prstGeom>
          <a:noFill/>
          <a:ln w="9525" cap="flat" cmpd="sng" algn="ctr">
            <a:solidFill>
              <a:sysClr val="windowText" lastClr="000000"/>
            </a:solidFill>
            <a:prstDash val="sysDash"/>
            <a:miter lim="800000"/>
          </a:ln>
          <a:effectLst/>
        </p:spPr>
      </p:cxnSp>
      <p:grpSp>
        <p:nvGrpSpPr>
          <p:cNvPr id="58" name="Group 57">
            <a:extLst>
              <a:ext uri="{FF2B5EF4-FFF2-40B4-BE49-F238E27FC236}">
                <a16:creationId xmlns:a16="http://schemas.microsoft.com/office/drawing/2014/main" id="{E8AED332-FCED-427E-BB8C-E1586C7EC222}"/>
              </a:ext>
            </a:extLst>
          </p:cNvPr>
          <p:cNvGrpSpPr/>
          <p:nvPr/>
        </p:nvGrpSpPr>
        <p:grpSpPr>
          <a:xfrm>
            <a:off x="8119247" y="1443424"/>
            <a:ext cx="632837" cy="683753"/>
            <a:chOff x="10618589" y="2358023"/>
            <a:chExt cx="404667" cy="404667"/>
          </a:xfrm>
        </p:grpSpPr>
        <p:sp>
          <p:nvSpPr>
            <p:cNvPr id="83" name="Oval 82">
              <a:extLst>
                <a:ext uri="{FF2B5EF4-FFF2-40B4-BE49-F238E27FC236}">
                  <a16:creationId xmlns:a16="http://schemas.microsoft.com/office/drawing/2014/main" id="{3E1C19D1-9494-4889-94F4-5C48697852F3}"/>
                </a:ext>
              </a:extLst>
            </p:cNvPr>
            <p:cNvSpPr/>
            <p:nvPr/>
          </p:nvSpPr>
          <p:spPr>
            <a:xfrm>
              <a:off x="10618589" y="2358023"/>
              <a:ext cx="404667" cy="404667"/>
            </a:xfrm>
            <a:prstGeom prst="ellipse">
              <a:avLst/>
            </a:prstGeom>
            <a:solidFill>
              <a:sysClr val="window" lastClr="FFFFFF"/>
            </a:solidFill>
            <a:ln w="12700" cap="flat" cmpd="sng" algn="ctr">
              <a:solidFill>
                <a:srgbClr val="0070C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84" name="Picture 83">
              <a:extLst>
                <a:ext uri="{FF2B5EF4-FFF2-40B4-BE49-F238E27FC236}">
                  <a16:creationId xmlns:a16="http://schemas.microsoft.com/office/drawing/2014/main" id="{2A6227D6-E93D-4FFA-8764-8AF44FE5584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70402" y="2446638"/>
              <a:ext cx="312656" cy="234779"/>
            </a:xfrm>
            <a:prstGeom prst="rect">
              <a:avLst/>
            </a:prstGeom>
          </p:spPr>
        </p:pic>
      </p:grpSp>
      <p:cxnSp>
        <p:nvCxnSpPr>
          <p:cNvPr id="59" name="Straight Connector 58">
            <a:extLst>
              <a:ext uri="{FF2B5EF4-FFF2-40B4-BE49-F238E27FC236}">
                <a16:creationId xmlns:a16="http://schemas.microsoft.com/office/drawing/2014/main" id="{A9DC330A-7555-4BB8-8538-DACE84EDDDD3}"/>
              </a:ext>
            </a:extLst>
          </p:cNvPr>
          <p:cNvCxnSpPr/>
          <p:nvPr/>
        </p:nvCxnSpPr>
        <p:spPr>
          <a:xfrm flipH="1" flipV="1">
            <a:off x="7137766" y="1709096"/>
            <a:ext cx="1272323" cy="981475"/>
          </a:xfrm>
          <a:prstGeom prst="line">
            <a:avLst/>
          </a:prstGeom>
          <a:noFill/>
          <a:ln w="9525" cap="flat" cmpd="sng" algn="ctr">
            <a:solidFill>
              <a:sysClr val="windowText" lastClr="000000"/>
            </a:solidFill>
            <a:prstDash val="sysDash"/>
            <a:miter lim="800000"/>
          </a:ln>
          <a:effectLst/>
        </p:spPr>
      </p:cxnSp>
      <p:sp>
        <p:nvSpPr>
          <p:cNvPr id="60" name="Oval 59">
            <a:extLst>
              <a:ext uri="{FF2B5EF4-FFF2-40B4-BE49-F238E27FC236}">
                <a16:creationId xmlns:a16="http://schemas.microsoft.com/office/drawing/2014/main" id="{F80F2A1A-FBD1-42D2-B512-B611F9449E8A}"/>
              </a:ext>
            </a:extLst>
          </p:cNvPr>
          <p:cNvSpPr/>
          <p:nvPr/>
        </p:nvSpPr>
        <p:spPr>
          <a:xfrm>
            <a:off x="8130823" y="2384104"/>
            <a:ext cx="707178" cy="724303"/>
          </a:xfrm>
          <a:prstGeom prst="ellipse">
            <a:avLst/>
          </a:prstGeom>
          <a:solidFill>
            <a:sysClr val="window" lastClr="FFFFFF"/>
          </a:solidFill>
          <a:ln w="12700" cap="flat" cmpd="sng" algn="ctr">
            <a:solidFill>
              <a:srgbClr val="0070C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61" name="Picture 60">
            <a:extLst>
              <a:ext uri="{FF2B5EF4-FFF2-40B4-BE49-F238E27FC236}">
                <a16:creationId xmlns:a16="http://schemas.microsoft.com/office/drawing/2014/main" id="{FB2DD5D5-157A-407E-87D9-FD04EEAA1584}"/>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42254" b="77465" l="2609" r="94783">
                        <a14:foregroundMark x1="34783" y1="57746" x2="34783" y2="57746"/>
                        <a14:foregroundMark x1="47826" y1="54225" x2="47826" y2="54225"/>
                        <a14:foregroundMark x1="56957" y1="53521" x2="56957" y2="53521"/>
                        <a14:foregroundMark x1="63478" y1="58451" x2="63478" y2="58451"/>
                        <a14:foregroundMark x1="71739" y1="60563" x2="71739" y2="60563"/>
                        <a14:foregroundMark x1="80000" y1="64085" x2="80000" y2="64085"/>
                        <a14:foregroundMark x1="90870" y1="64789" x2="90870" y2="64789"/>
                      </a14:backgroundRemoval>
                    </a14:imgEffect>
                  </a14:imgLayer>
                </a14:imgProps>
              </a:ext>
              <a:ext uri="{28A0092B-C50C-407E-A947-70E740481C1C}">
                <a14:useLocalDpi xmlns:a14="http://schemas.microsoft.com/office/drawing/2010/main" val="0"/>
              </a:ext>
            </a:extLst>
          </a:blip>
          <a:stretch>
            <a:fillRect/>
          </a:stretch>
        </p:blipFill>
        <p:spPr>
          <a:xfrm>
            <a:off x="8142929" y="2448652"/>
            <a:ext cx="683497" cy="483835"/>
          </a:xfrm>
          <a:prstGeom prst="rect">
            <a:avLst/>
          </a:prstGeom>
        </p:spPr>
      </p:pic>
      <p:grpSp>
        <p:nvGrpSpPr>
          <p:cNvPr id="62" name="Group 61">
            <a:extLst>
              <a:ext uri="{FF2B5EF4-FFF2-40B4-BE49-F238E27FC236}">
                <a16:creationId xmlns:a16="http://schemas.microsoft.com/office/drawing/2014/main" id="{B3DE4AAB-0FD9-47D5-B1D9-89757347B989}"/>
              </a:ext>
            </a:extLst>
          </p:cNvPr>
          <p:cNvGrpSpPr/>
          <p:nvPr/>
        </p:nvGrpSpPr>
        <p:grpSpPr>
          <a:xfrm>
            <a:off x="7893583" y="748113"/>
            <a:ext cx="805276" cy="599004"/>
            <a:chOff x="10472008" y="1594021"/>
            <a:chExt cx="573658" cy="410788"/>
          </a:xfrm>
        </p:grpSpPr>
        <p:sp>
          <p:nvSpPr>
            <p:cNvPr id="81" name="Oval 80">
              <a:extLst>
                <a:ext uri="{FF2B5EF4-FFF2-40B4-BE49-F238E27FC236}">
                  <a16:creationId xmlns:a16="http://schemas.microsoft.com/office/drawing/2014/main" id="{EAA0F8E8-B70D-45B6-AB47-1F7C303E1A72}"/>
                </a:ext>
              </a:extLst>
            </p:cNvPr>
            <p:cNvSpPr/>
            <p:nvPr/>
          </p:nvSpPr>
          <p:spPr>
            <a:xfrm>
              <a:off x="10540329" y="1600142"/>
              <a:ext cx="404667" cy="404667"/>
            </a:xfrm>
            <a:prstGeom prst="ellipse">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82" name="Picture 81">
              <a:extLst>
                <a:ext uri="{FF2B5EF4-FFF2-40B4-BE49-F238E27FC236}">
                  <a16:creationId xmlns:a16="http://schemas.microsoft.com/office/drawing/2014/main" id="{F0874F8D-8F5D-46A7-82F3-445C0ABF6CC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472008" y="1594021"/>
              <a:ext cx="573658" cy="370703"/>
            </a:xfrm>
            <a:prstGeom prst="rect">
              <a:avLst/>
            </a:prstGeom>
          </p:spPr>
        </p:pic>
      </p:grpSp>
      <p:cxnSp>
        <p:nvCxnSpPr>
          <p:cNvPr id="63" name="Straight Connector 62">
            <a:extLst>
              <a:ext uri="{FF2B5EF4-FFF2-40B4-BE49-F238E27FC236}">
                <a16:creationId xmlns:a16="http://schemas.microsoft.com/office/drawing/2014/main" id="{678D366E-F4F1-42CD-8DDA-F77BE517B093}"/>
              </a:ext>
            </a:extLst>
          </p:cNvPr>
          <p:cNvCxnSpPr/>
          <p:nvPr/>
        </p:nvCxnSpPr>
        <p:spPr>
          <a:xfrm>
            <a:off x="7124755" y="1811966"/>
            <a:ext cx="481428" cy="1144277"/>
          </a:xfrm>
          <a:prstGeom prst="line">
            <a:avLst/>
          </a:prstGeom>
          <a:noFill/>
          <a:ln w="9525" cap="flat" cmpd="sng" algn="ctr">
            <a:solidFill>
              <a:sysClr val="windowText" lastClr="000000"/>
            </a:solidFill>
            <a:prstDash val="sysDash"/>
            <a:miter lim="800000"/>
          </a:ln>
          <a:effectLst/>
        </p:spPr>
      </p:cxnSp>
      <p:grpSp>
        <p:nvGrpSpPr>
          <p:cNvPr id="64" name="Group 63">
            <a:extLst>
              <a:ext uri="{FF2B5EF4-FFF2-40B4-BE49-F238E27FC236}">
                <a16:creationId xmlns:a16="http://schemas.microsoft.com/office/drawing/2014/main" id="{34141697-6DCA-4AFE-9996-0ADC0ECBF057}"/>
              </a:ext>
            </a:extLst>
          </p:cNvPr>
          <p:cNvGrpSpPr/>
          <p:nvPr/>
        </p:nvGrpSpPr>
        <p:grpSpPr>
          <a:xfrm>
            <a:off x="7195170" y="2535619"/>
            <a:ext cx="777874" cy="742384"/>
            <a:chOff x="9638287" y="3490726"/>
            <a:chExt cx="404667" cy="404667"/>
          </a:xfrm>
        </p:grpSpPr>
        <p:sp>
          <p:nvSpPr>
            <p:cNvPr id="79" name="Oval 78">
              <a:extLst>
                <a:ext uri="{FF2B5EF4-FFF2-40B4-BE49-F238E27FC236}">
                  <a16:creationId xmlns:a16="http://schemas.microsoft.com/office/drawing/2014/main" id="{3E62C236-E01E-4AFE-9002-E731DA63E9F8}"/>
                </a:ext>
              </a:extLst>
            </p:cNvPr>
            <p:cNvSpPr/>
            <p:nvPr/>
          </p:nvSpPr>
          <p:spPr>
            <a:xfrm>
              <a:off x="9638287" y="3490726"/>
              <a:ext cx="404667" cy="404667"/>
            </a:xfrm>
            <a:prstGeom prst="ellipse">
              <a:avLst/>
            </a:prstGeom>
            <a:solidFill>
              <a:sysClr val="window" lastClr="FFFFFF"/>
            </a:solidFill>
            <a:ln w="12700" cap="flat" cmpd="sng" algn="ctr">
              <a:solidFill>
                <a:srgbClr val="7CCBB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80" name="Picture 79">
              <a:extLst>
                <a:ext uri="{FF2B5EF4-FFF2-40B4-BE49-F238E27FC236}">
                  <a16:creationId xmlns:a16="http://schemas.microsoft.com/office/drawing/2014/main" id="{DEB67943-F365-4203-9518-8718ABDA212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4562" y="3634260"/>
              <a:ext cx="332371" cy="122195"/>
            </a:xfrm>
            <a:prstGeom prst="rect">
              <a:avLst/>
            </a:prstGeom>
          </p:spPr>
        </p:pic>
      </p:grpSp>
      <p:cxnSp>
        <p:nvCxnSpPr>
          <p:cNvPr id="65" name="Straight Connector 64">
            <a:extLst>
              <a:ext uri="{FF2B5EF4-FFF2-40B4-BE49-F238E27FC236}">
                <a16:creationId xmlns:a16="http://schemas.microsoft.com/office/drawing/2014/main" id="{C1D4E5AD-9809-4FA2-98EE-28AD8A90E6E1}"/>
              </a:ext>
            </a:extLst>
          </p:cNvPr>
          <p:cNvCxnSpPr/>
          <p:nvPr/>
        </p:nvCxnSpPr>
        <p:spPr>
          <a:xfrm flipH="1">
            <a:off x="6757585" y="1814087"/>
            <a:ext cx="361185" cy="1023409"/>
          </a:xfrm>
          <a:prstGeom prst="line">
            <a:avLst/>
          </a:prstGeom>
          <a:noFill/>
          <a:ln w="9525" cap="flat" cmpd="sng" algn="ctr">
            <a:solidFill>
              <a:sysClr val="windowText" lastClr="000000"/>
            </a:solidFill>
            <a:prstDash val="sysDash"/>
            <a:miter lim="800000"/>
          </a:ln>
          <a:effectLst/>
        </p:spPr>
      </p:cxnSp>
      <p:grpSp>
        <p:nvGrpSpPr>
          <p:cNvPr id="66" name="Group 65">
            <a:extLst>
              <a:ext uri="{FF2B5EF4-FFF2-40B4-BE49-F238E27FC236}">
                <a16:creationId xmlns:a16="http://schemas.microsoft.com/office/drawing/2014/main" id="{218F6B61-A13C-4E39-93EB-D3EBB0C3CD3B}"/>
              </a:ext>
            </a:extLst>
          </p:cNvPr>
          <p:cNvGrpSpPr/>
          <p:nvPr/>
        </p:nvGrpSpPr>
        <p:grpSpPr>
          <a:xfrm>
            <a:off x="6471994" y="2300549"/>
            <a:ext cx="662254" cy="627227"/>
            <a:chOff x="8839217" y="3433061"/>
            <a:chExt cx="404667" cy="404667"/>
          </a:xfrm>
        </p:grpSpPr>
        <p:sp>
          <p:nvSpPr>
            <p:cNvPr id="77" name="Oval 76">
              <a:extLst>
                <a:ext uri="{FF2B5EF4-FFF2-40B4-BE49-F238E27FC236}">
                  <a16:creationId xmlns:a16="http://schemas.microsoft.com/office/drawing/2014/main" id="{6F339F5D-A1F2-4324-83D8-209CFB9D354D}"/>
                </a:ext>
              </a:extLst>
            </p:cNvPr>
            <p:cNvSpPr/>
            <p:nvPr/>
          </p:nvSpPr>
          <p:spPr>
            <a:xfrm>
              <a:off x="8839217" y="3433061"/>
              <a:ext cx="404667" cy="404667"/>
            </a:xfrm>
            <a:prstGeom prst="ellipse">
              <a:avLst/>
            </a:prstGeom>
            <a:solidFill>
              <a:sysClr val="window" lastClr="FFFFFF"/>
            </a:solidFill>
            <a:ln w="12700" cap="flat" cmpd="sng" algn="ctr">
              <a:solidFill>
                <a:srgbClr val="7CCBB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78" name="Picture 77">
              <a:extLst>
                <a:ext uri="{FF2B5EF4-FFF2-40B4-BE49-F238E27FC236}">
                  <a16:creationId xmlns:a16="http://schemas.microsoft.com/office/drawing/2014/main" id="{D7458BCE-234E-456B-A1DC-43A6B7F782A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28443" y="3505886"/>
              <a:ext cx="252627" cy="252627"/>
            </a:xfrm>
            <a:prstGeom prst="rect">
              <a:avLst/>
            </a:prstGeom>
          </p:spPr>
        </p:pic>
      </p:grpSp>
      <p:cxnSp>
        <p:nvCxnSpPr>
          <p:cNvPr id="67" name="Straight Connector 66">
            <a:extLst>
              <a:ext uri="{FF2B5EF4-FFF2-40B4-BE49-F238E27FC236}">
                <a16:creationId xmlns:a16="http://schemas.microsoft.com/office/drawing/2014/main" id="{E6D957BC-E0DC-4790-88D9-4B97C2E73C80}"/>
              </a:ext>
            </a:extLst>
          </p:cNvPr>
          <p:cNvCxnSpPr>
            <a:endCxn id="75" idx="5"/>
          </p:cNvCxnSpPr>
          <p:nvPr/>
        </p:nvCxnSpPr>
        <p:spPr>
          <a:xfrm flipH="1" flipV="1">
            <a:off x="6927996" y="986871"/>
            <a:ext cx="151746" cy="562650"/>
          </a:xfrm>
          <a:prstGeom prst="line">
            <a:avLst/>
          </a:prstGeom>
          <a:noFill/>
          <a:ln w="9525" cap="flat" cmpd="sng" algn="ctr">
            <a:solidFill>
              <a:sysClr val="windowText" lastClr="000000"/>
            </a:solidFill>
            <a:prstDash val="sysDash"/>
            <a:miter lim="800000"/>
          </a:ln>
          <a:effectLst/>
        </p:spPr>
      </p:cxnSp>
      <p:grpSp>
        <p:nvGrpSpPr>
          <p:cNvPr id="68" name="Group 67">
            <a:extLst>
              <a:ext uri="{FF2B5EF4-FFF2-40B4-BE49-F238E27FC236}">
                <a16:creationId xmlns:a16="http://schemas.microsoft.com/office/drawing/2014/main" id="{6B06A362-4310-40DD-AFFB-53CD7EB2EE52}"/>
              </a:ext>
            </a:extLst>
          </p:cNvPr>
          <p:cNvGrpSpPr/>
          <p:nvPr/>
        </p:nvGrpSpPr>
        <p:grpSpPr>
          <a:xfrm>
            <a:off x="6226487" y="318213"/>
            <a:ext cx="821869" cy="783381"/>
            <a:chOff x="9152255" y="912352"/>
            <a:chExt cx="404667" cy="445788"/>
          </a:xfrm>
        </p:grpSpPr>
        <p:sp>
          <p:nvSpPr>
            <p:cNvPr id="75" name="Oval 74">
              <a:extLst>
                <a:ext uri="{FF2B5EF4-FFF2-40B4-BE49-F238E27FC236}">
                  <a16:creationId xmlns:a16="http://schemas.microsoft.com/office/drawing/2014/main" id="{F3800329-A29B-4B28-898E-7FAB313FB9BB}"/>
                </a:ext>
              </a:extLst>
            </p:cNvPr>
            <p:cNvSpPr/>
            <p:nvPr/>
          </p:nvSpPr>
          <p:spPr>
            <a:xfrm>
              <a:off x="9152255" y="912352"/>
              <a:ext cx="404667" cy="445788"/>
            </a:xfrm>
            <a:prstGeom prst="ellipse">
              <a:avLst/>
            </a:prstGeom>
            <a:solidFill>
              <a:sysClr val="window" lastClr="FFFFFF"/>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76" name="Picture 75">
              <a:extLst>
                <a:ext uri="{FF2B5EF4-FFF2-40B4-BE49-F238E27FC236}">
                  <a16:creationId xmlns:a16="http://schemas.microsoft.com/office/drawing/2014/main" id="{4FE072EB-45B8-42C5-85F7-8DE79EDF031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210932" y="1128241"/>
              <a:ext cx="303771" cy="59191"/>
            </a:xfrm>
            <a:prstGeom prst="rect">
              <a:avLst/>
            </a:prstGeom>
          </p:spPr>
        </p:pic>
      </p:grpSp>
      <p:grpSp>
        <p:nvGrpSpPr>
          <p:cNvPr id="69" name="Group 68">
            <a:extLst>
              <a:ext uri="{FF2B5EF4-FFF2-40B4-BE49-F238E27FC236}">
                <a16:creationId xmlns:a16="http://schemas.microsoft.com/office/drawing/2014/main" id="{C7DA8CCE-B2BE-415D-864A-9EC3D74D5725}"/>
              </a:ext>
            </a:extLst>
          </p:cNvPr>
          <p:cNvGrpSpPr/>
          <p:nvPr/>
        </p:nvGrpSpPr>
        <p:grpSpPr>
          <a:xfrm>
            <a:off x="6779794" y="1510986"/>
            <a:ext cx="554713" cy="561034"/>
            <a:chOff x="9176907" y="2037482"/>
            <a:chExt cx="430410" cy="499275"/>
          </a:xfrm>
        </p:grpSpPr>
        <p:sp>
          <p:nvSpPr>
            <p:cNvPr id="73" name="Hexagon 72">
              <a:extLst>
                <a:ext uri="{FF2B5EF4-FFF2-40B4-BE49-F238E27FC236}">
                  <a16:creationId xmlns:a16="http://schemas.microsoft.com/office/drawing/2014/main" id="{6DD6FCFC-C771-4EDF-BAFB-B5B9671F0170}"/>
                </a:ext>
              </a:extLst>
            </p:cNvPr>
            <p:cNvSpPr/>
            <p:nvPr/>
          </p:nvSpPr>
          <p:spPr>
            <a:xfrm rot="5400000">
              <a:off x="9142474" y="2071915"/>
              <a:ext cx="499275" cy="430410"/>
            </a:xfrm>
            <a:prstGeom prst="hexagon">
              <a:avLst/>
            </a:prstGeom>
            <a:solidFill>
              <a:srgbClr val="365EB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ea typeface=""/>
                <a:cs typeface=""/>
                <a:sym typeface="Helvetica Neue"/>
              </a:endParaRPr>
            </a:p>
          </p:txBody>
        </p:sp>
        <p:pic>
          <p:nvPicPr>
            <p:cNvPr id="74" name="Picture 73">
              <a:extLst>
                <a:ext uri="{FF2B5EF4-FFF2-40B4-BE49-F238E27FC236}">
                  <a16:creationId xmlns:a16="http://schemas.microsoft.com/office/drawing/2014/main" id="{C4120C9B-48A2-4974-9096-CBBE125B3179}"/>
                </a:ext>
              </a:extLst>
            </p:cNvPr>
            <p:cNvPicPr>
              <a:picLocks noChangeAspect="1"/>
            </p:cNvPicPr>
            <p:nvPr/>
          </p:nvPicPr>
          <p:blipFill>
            <a:blip r:embed="rId26">
              <a:lum bright="70000" contrast="-70000"/>
              <a:extLst>
                <a:ext uri="{BEBA8EAE-BF5A-486C-A8C5-ECC9F3942E4B}">
                  <a14:imgProps xmlns:a14="http://schemas.microsoft.com/office/drawing/2010/main">
                    <a14:imgLayer r:embed="rId27">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54797" y="2113485"/>
              <a:ext cx="286019" cy="286019"/>
            </a:xfrm>
            <a:prstGeom prst="rect">
              <a:avLst/>
            </a:prstGeom>
          </p:spPr>
        </p:pic>
      </p:grpSp>
      <p:sp>
        <p:nvSpPr>
          <p:cNvPr id="70" name="TextBox 69">
            <a:extLst>
              <a:ext uri="{FF2B5EF4-FFF2-40B4-BE49-F238E27FC236}">
                <a16:creationId xmlns:a16="http://schemas.microsoft.com/office/drawing/2014/main" id="{CACC4666-CE09-4BDA-BA8E-4833EC061007}"/>
              </a:ext>
            </a:extLst>
          </p:cNvPr>
          <p:cNvSpPr txBox="1"/>
          <p:nvPr/>
        </p:nvSpPr>
        <p:spPr>
          <a:xfrm>
            <a:off x="4211235" y="1562900"/>
            <a:ext cx="756937" cy="415498"/>
          </a:xfrm>
          <a:prstGeom prst="rect">
            <a:avLst/>
          </a:prstGeom>
          <a:solidFill>
            <a:schemeClr val="bg2"/>
          </a:solidFill>
        </p:spPr>
        <p:txBody>
          <a:bodyPr wrap="square" rtlCol="0">
            <a:spAutoFit/>
          </a:bodyPr>
          <a:lstStyle>
            <a:defPPr>
              <a:defRPr lang="en-US"/>
            </a:defPPr>
            <a:lvl1pPr algn="ctr">
              <a:defRPr sz="700"/>
            </a:lvl1pPr>
          </a:lstStyle>
          <a:p>
            <a:r>
              <a:rPr lang="en-US" dirty="0">
                <a:solidFill>
                  <a:schemeClr val="tx2"/>
                </a:solidFill>
              </a:rPr>
              <a:t>Trade Finance</a:t>
            </a:r>
          </a:p>
          <a:p>
            <a:r>
              <a:rPr lang="en-US" dirty="0">
                <a:solidFill>
                  <a:schemeClr val="tx2"/>
                </a:solidFill>
              </a:rPr>
              <a:t>Insurance</a:t>
            </a:r>
          </a:p>
          <a:p>
            <a:r>
              <a:rPr lang="en-US" dirty="0">
                <a:solidFill>
                  <a:schemeClr val="tx2"/>
                </a:solidFill>
              </a:rPr>
              <a:t>Payments</a:t>
            </a:r>
          </a:p>
        </p:txBody>
      </p:sp>
      <p:sp>
        <p:nvSpPr>
          <p:cNvPr id="71" name="TextBox 70">
            <a:extLst>
              <a:ext uri="{FF2B5EF4-FFF2-40B4-BE49-F238E27FC236}">
                <a16:creationId xmlns:a16="http://schemas.microsoft.com/office/drawing/2014/main" id="{861256FE-3EC9-47FA-B72F-6B889185956E}"/>
              </a:ext>
            </a:extLst>
          </p:cNvPr>
          <p:cNvSpPr txBox="1"/>
          <p:nvPr/>
        </p:nvSpPr>
        <p:spPr>
          <a:xfrm>
            <a:off x="5137149" y="2321752"/>
            <a:ext cx="1284263" cy="415498"/>
          </a:xfrm>
          <a:prstGeom prst="rect">
            <a:avLst/>
          </a:prstGeom>
          <a:solidFill>
            <a:schemeClr val="bg2"/>
          </a:solidFill>
        </p:spPr>
        <p:txBody>
          <a:bodyPr wrap="square" rtlCol="0">
            <a:spAutoFit/>
          </a:bodyPr>
          <a:lstStyle/>
          <a:p>
            <a:pPr algn="ctr"/>
            <a:r>
              <a:rPr lang="en-US" sz="700" dirty="0">
                <a:solidFill>
                  <a:schemeClr val="tx2"/>
                </a:solidFill>
              </a:rPr>
              <a:t>Supply Chain Finance</a:t>
            </a:r>
          </a:p>
          <a:p>
            <a:pPr algn="ctr"/>
            <a:r>
              <a:rPr lang="en-US" sz="700" dirty="0">
                <a:solidFill>
                  <a:schemeClr val="tx2"/>
                </a:solidFill>
              </a:rPr>
              <a:t>Insurance</a:t>
            </a:r>
          </a:p>
          <a:p>
            <a:pPr algn="ctr"/>
            <a:r>
              <a:rPr lang="en-US" sz="700" dirty="0">
                <a:solidFill>
                  <a:schemeClr val="tx2"/>
                </a:solidFill>
              </a:rPr>
              <a:t>Payments</a:t>
            </a:r>
          </a:p>
        </p:txBody>
      </p:sp>
      <p:sp>
        <p:nvSpPr>
          <p:cNvPr id="72" name="TextBox 71">
            <a:extLst>
              <a:ext uri="{FF2B5EF4-FFF2-40B4-BE49-F238E27FC236}">
                <a16:creationId xmlns:a16="http://schemas.microsoft.com/office/drawing/2014/main" id="{07B898F8-C539-4D99-97BA-55909328775D}"/>
              </a:ext>
            </a:extLst>
          </p:cNvPr>
          <p:cNvSpPr txBox="1"/>
          <p:nvPr/>
        </p:nvSpPr>
        <p:spPr>
          <a:xfrm>
            <a:off x="2905938" y="2280905"/>
            <a:ext cx="891447" cy="415498"/>
          </a:xfrm>
          <a:prstGeom prst="rect">
            <a:avLst/>
          </a:prstGeom>
          <a:solidFill>
            <a:schemeClr val="bg2"/>
          </a:solidFill>
        </p:spPr>
        <p:txBody>
          <a:bodyPr wrap="square" rtlCol="0">
            <a:spAutoFit/>
          </a:bodyPr>
          <a:lstStyle>
            <a:defPPr>
              <a:defRPr lang="en-US"/>
            </a:defPPr>
            <a:lvl1pPr algn="ctr">
              <a:defRPr sz="700"/>
            </a:lvl1pPr>
          </a:lstStyle>
          <a:p>
            <a:r>
              <a:rPr lang="en-US" dirty="0">
                <a:solidFill>
                  <a:schemeClr val="tx2"/>
                </a:solidFill>
              </a:rPr>
              <a:t>Provenance</a:t>
            </a:r>
          </a:p>
          <a:p>
            <a:r>
              <a:rPr lang="en-US" dirty="0">
                <a:solidFill>
                  <a:schemeClr val="tx2"/>
                </a:solidFill>
              </a:rPr>
              <a:t>Digitization</a:t>
            </a:r>
          </a:p>
          <a:p>
            <a:r>
              <a:rPr lang="en-US" dirty="0">
                <a:solidFill>
                  <a:schemeClr val="tx2"/>
                </a:solidFill>
              </a:rPr>
              <a:t>Shared Economy</a:t>
            </a:r>
          </a:p>
        </p:txBody>
      </p:sp>
      <p:sp>
        <p:nvSpPr>
          <p:cNvPr id="25" name="TextBox 24">
            <a:extLst>
              <a:ext uri="{FF2B5EF4-FFF2-40B4-BE49-F238E27FC236}">
                <a16:creationId xmlns:a16="http://schemas.microsoft.com/office/drawing/2014/main" id="{BDE1EDB4-28DF-46FA-8EF3-6399073B1389}"/>
              </a:ext>
            </a:extLst>
          </p:cNvPr>
          <p:cNvSpPr txBox="1"/>
          <p:nvPr/>
        </p:nvSpPr>
        <p:spPr>
          <a:xfrm>
            <a:off x="4075189" y="2448651"/>
            <a:ext cx="1234620" cy="523220"/>
          </a:xfrm>
          <a:prstGeom prst="rect">
            <a:avLst/>
          </a:prstGeom>
          <a:noFill/>
        </p:spPr>
        <p:txBody>
          <a:bodyPr wrap="square" rtlCol="0">
            <a:spAutoFit/>
          </a:bodyPr>
          <a:lstStyle/>
          <a:p>
            <a:pPr algn="ctr" defTabSz="685800"/>
            <a:r>
              <a:rPr lang="en-US" sz="1400" b="1" dirty="0">
                <a:sym typeface="Helvetica Neue"/>
              </a:rPr>
              <a:t>CONSUMER INDUSTRY</a:t>
            </a:r>
          </a:p>
        </p:txBody>
      </p:sp>
    </p:spTree>
    <p:extLst>
      <p:ext uri="{BB962C8B-B14F-4D97-AF65-F5344CB8AC3E}">
        <p14:creationId xmlns:p14="http://schemas.microsoft.com/office/powerpoint/2010/main" val="65777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022B263-2FC0-433F-A82D-41C5A4DAF60B}"/>
              </a:ext>
            </a:extLst>
          </p:cNvPr>
          <p:cNvSpPr/>
          <p:nvPr/>
        </p:nvSpPr>
        <p:spPr>
          <a:xfrm>
            <a:off x="0" y="0"/>
            <a:ext cx="9144000" cy="1075662"/>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EC5C7A95-7A53-4E62-B1A9-0D94B69F2C0B}"/>
              </a:ext>
            </a:extLst>
          </p:cNvPr>
          <p:cNvPicPr>
            <a:picLocks noChangeAspect="1"/>
          </p:cNvPicPr>
          <p:nvPr/>
        </p:nvPicPr>
        <p:blipFill rotWithShape="1">
          <a:blip r:embed="rId2"/>
          <a:srcRect b="3376"/>
          <a:stretch/>
        </p:blipFill>
        <p:spPr>
          <a:xfrm>
            <a:off x="730411" y="1075662"/>
            <a:ext cx="4014590" cy="3935957"/>
          </a:xfrm>
          <a:prstGeom prst="rect">
            <a:avLst/>
          </a:prstGeom>
        </p:spPr>
      </p:pic>
      <p:pic>
        <p:nvPicPr>
          <p:cNvPr id="28" name="Picture 27">
            <a:extLst>
              <a:ext uri="{FF2B5EF4-FFF2-40B4-BE49-F238E27FC236}">
                <a16:creationId xmlns:a16="http://schemas.microsoft.com/office/drawing/2014/main" id="{30A7B216-D5C3-4531-9E35-1F99CED718D8}"/>
              </a:ext>
            </a:extLst>
          </p:cNvPr>
          <p:cNvPicPr>
            <a:picLocks noChangeAspect="1"/>
          </p:cNvPicPr>
          <p:nvPr/>
        </p:nvPicPr>
        <p:blipFill rotWithShape="1">
          <a:blip r:embed="rId2"/>
          <a:srcRect b="3376"/>
          <a:stretch/>
        </p:blipFill>
        <p:spPr>
          <a:xfrm>
            <a:off x="5030423" y="1078009"/>
            <a:ext cx="4014590" cy="3935957"/>
          </a:xfrm>
          <a:prstGeom prst="rect">
            <a:avLst/>
          </a:prstGeom>
        </p:spPr>
      </p:pic>
      <p:sp>
        <p:nvSpPr>
          <p:cNvPr id="2" name="Text Placeholder 1">
            <a:extLst>
              <a:ext uri="{FF2B5EF4-FFF2-40B4-BE49-F238E27FC236}">
                <a16:creationId xmlns:a16="http://schemas.microsoft.com/office/drawing/2014/main" id="{4299C9D7-896C-449A-A13F-C720666E6814}"/>
              </a:ext>
            </a:extLst>
          </p:cNvPr>
          <p:cNvSpPr>
            <a:spLocks noGrp="1"/>
          </p:cNvSpPr>
          <p:nvPr>
            <p:ph type="body" sz="quarter" idx="13"/>
          </p:nvPr>
        </p:nvSpPr>
        <p:spPr/>
        <p:txBody>
          <a:bodyPr/>
          <a:lstStyle/>
          <a:p>
            <a:pPr>
              <a:spcBef>
                <a:spcPts val="200"/>
              </a:spcBef>
            </a:pPr>
            <a:r>
              <a:rPr lang="en-US" dirty="0">
                <a:solidFill>
                  <a:schemeClr val="bg2"/>
                </a:solidFill>
              </a:rPr>
              <a:t>New currencies and new complexities</a:t>
            </a:r>
          </a:p>
          <a:p>
            <a:pPr>
              <a:spcBef>
                <a:spcPts val="200"/>
              </a:spcBef>
            </a:pPr>
            <a:r>
              <a:rPr lang="en-US" sz="2000" dirty="0">
                <a:solidFill>
                  <a:schemeClr val="bg2"/>
                </a:solidFill>
              </a:rPr>
              <a:t>Two taxonomies of new forms of currency</a:t>
            </a:r>
          </a:p>
        </p:txBody>
      </p:sp>
      <p:sp>
        <p:nvSpPr>
          <p:cNvPr id="6" name="TextBox 5">
            <a:extLst>
              <a:ext uri="{FF2B5EF4-FFF2-40B4-BE49-F238E27FC236}">
                <a16:creationId xmlns:a16="http://schemas.microsoft.com/office/drawing/2014/main" id="{2CD43E16-FA3F-47E0-B51D-6BF639645AA8}"/>
              </a:ext>
            </a:extLst>
          </p:cNvPr>
          <p:cNvSpPr txBox="1"/>
          <p:nvPr/>
        </p:nvSpPr>
        <p:spPr>
          <a:xfrm>
            <a:off x="295621" y="1256706"/>
            <a:ext cx="1565880" cy="523220"/>
          </a:xfrm>
          <a:prstGeom prst="rect">
            <a:avLst/>
          </a:prstGeom>
          <a:noFill/>
        </p:spPr>
        <p:txBody>
          <a:bodyPr wrap="square" rtlCol="0">
            <a:spAutoFit/>
          </a:bodyPr>
          <a:lstStyle/>
          <a:p>
            <a:r>
              <a:rPr lang="en-US" sz="1400" dirty="0"/>
              <a:t>Cryptocurrency, CPMI (2015)</a:t>
            </a:r>
          </a:p>
        </p:txBody>
      </p:sp>
      <p:sp>
        <p:nvSpPr>
          <p:cNvPr id="8" name="TextBox 7">
            <a:extLst>
              <a:ext uri="{FF2B5EF4-FFF2-40B4-BE49-F238E27FC236}">
                <a16:creationId xmlns:a16="http://schemas.microsoft.com/office/drawing/2014/main" id="{06D5B702-E691-4FF3-8AB3-915F506B10BF}"/>
              </a:ext>
            </a:extLst>
          </p:cNvPr>
          <p:cNvSpPr txBox="1"/>
          <p:nvPr/>
        </p:nvSpPr>
        <p:spPr>
          <a:xfrm>
            <a:off x="4397810" y="1252250"/>
            <a:ext cx="1853144" cy="738664"/>
          </a:xfrm>
          <a:prstGeom prst="rect">
            <a:avLst/>
          </a:prstGeom>
          <a:noFill/>
        </p:spPr>
        <p:txBody>
          <a:bodyPr wrap="square" rtlCol="0">
            <a:spAutoFit/>
          </a:bodyPr>
          <a:lstStyle/>
          <a:p>
            <a:r>
              <a:rPr lang="en-US" sz="1400" dirty="0"/>
              <a:t>Central bank digital currency, Bjerg (2017)</a:t>
            </a:r>
          </a:p>
        </p:txBody>
      </p:sp>
      <p:sp>
        <p:nvSpPr>
          <p:cNvPr id="19" name="TextBox 18">
            <a:extLst>
              <a:ext uri="{FF2B5EF4-FFF2-40B4-BE49-F238E27FC236}">
                <a16:creationId xmlns:a16="http://schemas.microsoft.com/office/drawing/2014/main" id="{1DD33547-9E37-48D1-A7FC-B02FD759D5BE}"/>
              </a:ext>
            </a:extLst>
          </p:cNvPr>
          <p:cNvSpPr txBox="1"/>
          <p:nvPr/>
        </p:nvSpPr>
        <p:spPr>
          <a:xfrm>
            <a:off x="3326902" y="3233894"/>
            <a:ext cx="961667" cy="461665"/>
          </a:xfrm>
          <a:prstGeom prst="rect">
            <a:avLst/>
          </a:prstGeom>
          <a:noFill/>
        </p:spPr>
        <p:txBody>
          <a:bodyPr wrap="square" rtlCol="0">
            <a:spAutoFit/>
          </a:bodyPr>
          <a:lstStyle/>
          <a:p>
            <a:pPr algn="ctr"/>
            <a:r>
              <a:rPr lang="en-US" sz="1200" dirty="0"/>
              <a:t>Bank deposits</a:t>
            </a:r>
          </a:p>
        </p:txBody>
      </p:sp>
      <p:sp>
        <p:nvSpPr>
          <p:cNvPr id="20" name="TextBox 19">
            <a:extLst>
              <a:ext uri="{FF2B5EF4-FFF2-40B4-BE49-F238E27FC236}">
                <a16:creationId xmlns:a16="http://schemas.microsoft.com/office/drawing/2014/main" id="{D05DE2E6-DBC2-4214-9B9A-C653F86C219F}"/>
              </a:ext>
            </a:extLst>
          </p:cNvPr>
          <p:cNvSpPr txBox="1"/>
          <p:nvPr/>
        </p:nvSpPr>
        <p:spPr>
          <a:xfrm>
            <a:off x="1123524" y="3256378"/>
            <a:ext cx="810944" cy="276999"/>
          </a:xfrm>
          <a:prstGeom prst="rect">
            <a:avLst/>
          </a:prstGeom>
          <a:noFill/>
        </p:spPr>
        <p:txBody>
          <a:bodyPr wrap="square" rtlCol="0">
            <a:spAutoFit/>
          </a:bodyPr>
          <a:lstStyle/>
          <a:p>
            <a:pPr algn="ctr"/>
            <a:r>
              <a:rPr lang="en-US" sz="1200" dirty="0"/>
              <a:t>Cash</a:t>
            </a:r>
          </a:p>
        </p:txBody>
      </p:sp>
      <p:sp>
        <p:nvSpPr>
          <p:cNvPr id="21" name="TextBox 20">
            <a:extLst>
              <a:ext uri="{FF2B5EF4-FFF2-40B4-BE49-F238E27FC236}">
                <a16:creationId xmlns:a16="http://schemas.microsoft.com/office/drawing/2014/main" id="{80B10853-16D1-4C9E-845A-55F6B1133570}"/>
              </a:ext>
            </a:extLst>
          </p:cNvPr>
          <p:cNvSpPr txBox="1"/>
          <p:nvPr/>
        </p:nvSpPr>
        <p:spPr>
          <a:xfrm>
            <a:off x="2082182" y="1570665"/>
            <a:ext cx="1352842" cy="738664"/>
          </a:xfrm>
          <a:prstGeom prst="rect">
            <a:avLst/>
          </a:prstGeom>
          <a:noFill/>
        </p:spPr>
        <p:txBody>
          <a:bodyPr wrap="square" rtlCol="0">
            <a:spAutoFit/>
          </a:bodyPr>
          <a:lstStyle/>
          <a:p>
            <a:pPr algn="ctr"/>
            <a:r>
              <a:rPr lang="en-US" sz="1400" b="1" dirty="0">
                <a:solidFill>
                  <a:schemeClr val="accent4"/>
                </a:solidFill>
              </a:rPr>
              <a:t>Not the liability of anyone</a:t>
            </a:r>
          </a:p>
        </p:txBody>
      </p:sp>
      <p:sp>
        <p:nvSpPr>
          <p:cNvPr id="22" name="TextBox 21">
            <a:extLst>
              <a:ext uri="{FF2B5EF4-FFF2-40B4-BE49-F238E27FC236}">
                <a16:creationId xmlns:a16="http://schemas.microsoft.com/office/drawing/2014/main" id="{4553A8BC-935D-4746-A029-D9B537FD7ADF}"/>
              </a:ext>
            </a:extLst>
          </p:cNvPr>
          <p:cNvSpPr txBox="1"/>
          <p:nvPr/>
        </p:nvSpPr>
        <p:spPr>
          <a:xfrm>
            <a:off x="1304555" y="3795757"/>
            <a:ext cx="975393" cy="523220"/>
          </a:xfrm>
          <a:prstGeom prst="rect">
            <a:avLst/>
          </a:prstGeom>
          <a:noFill/>
        </p:spPr>
        <p:txBody>
          <a:bodyPr wrap="square" rtlCol="0">
            <a:spAutoFit/>
          </a:bodyPr>
          <a:lstStyle/>
          <a:p>
            <a:pPr algn="ctr"/>
            <a:r>
              <a:rPr lang="en-US" sz="1400" b="1" dirty="0">
                <a:solidFill>
                  <a:schemeClr val="accent5"/>
                </a:solidFill>
              </a:rPr>
              <a:t>Peer-to-Peer</a:t>
            </a:r>
          </a:p>
        </p:txBody>
      </p:sp>
      <p:sp>
        <p:nvSpPr>
          <p:cNvPr id="23" name="TextBox 22">
            <a:extLst>
              <a:ext uri="{FF2B5EF4-FFF2-40B4-BE49-F238E27FC236}">
                <a16:creationId xmlns:a16="http://schemas.microsoft.com/office/drawing/2014/main" id="{B715AD02-818C-4127-8A73-66FCCA0D42E7}"/>
              </a:ext>
            </a:extLst>
          </p:cNvPr>
          <p:cNvSpPr txBox="1"/>
          <p:nvPr/>
        </p:nvSpPr>
        <p:spPr>
          <a:xfrm>
            <a:off x="2993869" y="3777725"/>
            <a:ext cx="1352842" cy="307777"/>
          </a:xfrm>
          <a:prstGeom prst="rect">
            <a:avLst/>
          </a:prstGeom>
          <a:noFill/>
        </p:spPr>
        <p:txBody>
          <a:bodyPr wrap="square" rtlCol="0">
            <a:spAutoFit/>
          </a:bodyPr>
          <a:lstStyle/>
          <a:p>
            <a:pPr algn="ctr"/>
            <a:r>
              <a:rPr lang="en-US" sz="1400" b="1" dirty="0">
                <a:solidFill>
                  <a:srgbClr val="ED21E7"/>
                </a:solidFill>
              </a:rPr>
              <a:t>Electronic</a:t>
            </a:r>
          </a:p>
        </p:txBody>
      </p:sp>
      <p:sp>
        <p:nvSpPr>
          <p:cNvPr id="24" name="TextBox 23">
            <a:extLst>
              <a:ext uri="{FF2B5EF4-FFF2-40B4-BE49-F238E27FC236}">
                <a16:creationId xmlns:a16="http://schemas.microsoft.com/office/drawing/2014/main" id="{C7DBFB4D-F4C4-4B9A-AE7C-48A8EC21664E}"/>
              </a:ext>
            </a:extLst>
          </p:cNvPr>
          <p:cNvSpPr txBox="1"/>
          <p:nvPr/>
        </p:nvSpPr>
        <p:spPr>
          <a:xfrm>
            <a:off x="1668195" y="2585376"/>
            <a:ext cx="1113340" cy="415498"/>
          </a:xfrm>
          <a:prstGeom prst="rect">
            <a:avLst/>
          </a:prstGeom>
          <a:noFill/>
        </p:spPr>
        <p:txBody>
          <a:bodyPr wrap="square" rtlCol="0">
            <a:spAutoFit/>
          </a:bodyPr>
          <a:lstStyle/>
          <a:p>
            <a:pPr algn="ctr"/>
            <a:r>
              <a:rPr lang="en-US" sz="1050" dirty="0"/>
              <a:t>Commodity</a:t>
            </a:r>
            <a:br>
              <a:rPr lang="en-US" sz="1050" dirty="0"/>
            </a:br>
            <a:r>
              <a:rPr lang="en-US" sz="1050" dirty="0"/>
              <a:t>money</a:t>
            </a:r>
          </a:p>
        </p:txBody>
      </p:sp>
      <p:sp>
        <p:nvSpPr>
          <p:cNvPr id="26" name="TextBox 25">
            <a:extLst>
              <a:ext uri="{FF2B5EF4-FFF2-40B4-BE49-F238E27FC236}">
                <a16:creationId xmlns:a16="http://schemas.microsoft.com/office/drawing/2014/main" id="{694A56B8-B689-47BC-A859-AC9C98E5C425}"/>
              </a:ext>
            </a:extLst>
          </p:cNvPr>
          <p:cNvSpPr txBox="1"/>
          <p:nvPr/>
        </p:nvSpPr>
        <p:spPr>
          <a:xfrm>
            <a:off x="2356376" y="2903740"/>
            <a:ext cx="781050" cy="415498"/>
          </a:xfrm>
          <a:prstGeom prst="rect">
            <a:avLst/>
          </a:prstGeom>
          <a:noFill/>
        </p:spPr>
        <p:txBody>
          <a:bodyPr wrap="square" rtlCol="0">
            <a:spAutoFit/>
          </a:bodyPr>
          <a:lstStyle/>
          <a:p>
            <a:pPr algn="ctr"/>
            <a:r>
              <a:rPr lang="en-US" sz="1050" dirty="0"/>
              <a:t>Crypto-</a:t>
            </a:r>
            <a:br>
              <a:rPr lang="en-US" sz="1050" dirty="0"/>
            </a:br>
            <a:r>
              <a:rPr lang="en-US" sz="1050" dirty="0"/>
              <a:t>currency</a:t>
            </a:r>
          </a:p>
        </p:txBody>
      </p:sp>
      <p:sp>
        <p:nvSpPr>
          <p:cNvPr id="30" name="TextBox 29">
            <a:extLst>
              <a:ext uri="{FF2B5EF4-FFF2-40B4-BE49-F238E27FC236}">
                <a16:creationId xmlns:a16="http://schemas.microsoft.com/office/drawing/2014/main" id="{AF0508DA-8D04-461F-B25E-399BCD1B9505}"/>
              </a:ext>
            </a:extLst>
          </p:cNvPr>
          <p:cNvSpPr txBox="1"/>
          <p:nvPr/>
        </p:nvSpPr>
        <p:spPr>
          <a:xfrm>
            <a:off x="6363433" y="1561283"/>
            <a:ext cx="1352842" cy="523220"/>
          </a:xfrm>
          <a:prstGeom prst="rect">
            <a:avLst/>
          </a:prstGeom>
          <a:noFill/>
        </p:spPr>
        <p:txBody>
          <a:bodyPr wrap="square" rtlCol="0">
            <a:spAutoFit/>
          </a:bodyPr>
          <a:lstStyle/>
          <a:p>
            <a:pPr algn="ctr"/>
            <a:r>
              <a:rPr lang="en-US" sz="1400" b="1" dirty="0">
                <a:solidFill>
                  <a:schemeClr val="accent4"/>
                </a:solidFill>
              </a:rPr>
              <a:t>Central </a:t>
            </a:r>
            <a:br>
              <a:rPr lang="en-US" sz="1400" b="1" dirty="0">
                <a:solidFill>
                  <a:schemeClr val="accent4"/>
                </a:solidFill>
              </a:rPr>
            </a:br>
            <a:r>
              <a:rPr lang="en-US" sz="1400" b="1" dirty="0">
                <a:solidFill>
                  <a:schemeClr val="accent4"/>
                </a:solidFill>
              </a:rPr>
              <a:t>bank-issued</a:t>
            </a:r>
          </a:p>
        </p:txBody>
      </p:sp>
      <p:sp>
        <p:nvSpPr>
          <p:cNvPr id="31" name="TextBox 30">
            <a:extLst>
              <a:ext uri="{FF2B5EF4-FFF2-40B4-BE49-F238E27FC236}">
                <a16:creationId xmlns:a16="http://schemas.microsoft.com/office/drawing/2014/main" id="{E8C8534B-4996-44BC-B7E2-2CE84AC21F8D}"/>
              </a:ext>
            </a:extLst>
          </p:cNvPr>
          <p:cNvSpPr txBox="1"/>
          <p:nvPr/>
        </p:nvSpPr>
        <p:spPr>
          <a:xfrm>
            <a:off x="5381827" y="3577762"/>
            <a:ext cx="1356054" cy="523220"/>
          </a:xfrm>
          <a:prstGeom prst="rect">
            <a:avLst/>
          </a:prstGeom>
          <a:noFill/>
        </p:spPr>
        <p:txBody>
          <a:bodyPr wrap="square" rtlCol="0">
            <a:spAutoFit/>
          </a:bodyPr>
          <a:lstStyle/>
          <a:p>
            <a:pPr algn="ctr"/>
            <a:r>
              <a:rPr lang="en-US" sz="1400" b="1" dirty="0">
                <a:solidFill>
                  <a:schemeClr val="accent5"/>
                </a:solidFill>
              </a:rPr>
              <a:t>Universally</a:t>
            </a:r>
            <a:br>
              <a:rPr lang="en-US" sz="1400" b="1" dirty="0">
                <a:solidFill>
                  <a:schemeClr val="accent5"/>
                </a:solidFill>
              </a:rPr>
            </a:br>
            <a:r>
              <a:rPr lang="en-US" sz="1400" b="1" dirty="0">
                <a:solidFill>
                  <a:schemeClr val="accent5"/>
                </a:solidFill>
              </a:rPr>
              <a:t>accessible</a:t>
            </a:r>
          </a:p>
        </p:txBody>
      </p:sp>
      <p:sp>
        <p:nvSpPr>
          <p:cNvPr id="32" name="TextBox 31">
            <a:extLst>
              <a:ext uri="{FF2B5EF4-FFF2-40B4-BE49-F238E27FC236}">
                <a16:creationId xmlns:a16="http://schemas.microsoft.com/office/drawing/2014/main" id="{F404B12B-4A75-449C-ADEE-5A854AF0BD36}"/>
              </a:ext>
            </a:extLst>
          </p:cNvPr>
          <p:cNvSpPr txBox="1"/>
          <p:nvPr/>
        </p:nvSpPr>
        <p:spPr>
          <a:xfrm>
            <a:off x="7369540" y="3790994"/>
            <a:ext cx="1352842" cy="307777"/>
          </a:xfrm>
          <a:prstGeom prst="rect">
            <a:avLst/>
          </a:prstGeom>
          <a:noFill/>
        </p:spPr>
        <p:txBody>
          <a:bodyPr wrap="square" rtlCol="0">
            <a:spAutoFit/>
          </a:bodyPr>
          <a:lstStyle/>
          <a:p>
            <a:pPr algn="ctr"/>
            <a:r>
              <a:rPr lang="en-US" sz="1400" b="1" dirty="0">
                <a:solidFill>
                  <a:srgbClr val="ED21E7"/>
                </a:solidFill>
              </a:rPr>
              <a:t>Electronic</a:t>
            </a:r>
          </a:p>
        </p:txBody>
      </p:sp>
      <p:sp>
        <p:nvSpPr>
          <p:cNvPr id="33" name="TextBox 32">
            <a:extLst>
              <a:ext uri="{FF2B5EF4-FFF2-40B4-BE49-F238E27FC236}">
                <a16:creationId xmlns:a16="http://schemas.microsoft.com/office/drawing/2014/main" id="{C1CB8FCA-7382-43C7-ABA9-F3C292F02334}"/>
              </a:ext>
            </a:extLst>
          </p:cNvPr>
          <p:cNvSpPr txBox="1"/>
          <p:nvPr/>
        </p:nvSpPr>
        <p:spPr>
          <a:xfrm>
            <a:off x="6038647" y="2627811"/>
            <a:ext cx="908307" cy="261610"/>
          </a:xfrm>
          <a:prstGeom prst="rect">
            <a:avLst/>
          </a:prstGeom>
          <a:noFill/>
        </p:spPr>
        <p:txBody>
          <a:bodyPr wrap="square" rtlCol="0">
            <a:spAutoFit/>
          </a:bodyPr>
          <a:lstStyle/>
          <a:p>
            <a:pPr algn="ctr"/>
            <a:r>
              <a:rPr lang="en-US" sz="1100" dirty="0"/>
              <a:t>Cash</a:t>
            </a:r>
          </a:p>
        </p:txBody>
      </p:sp>
      <p:sp>
        <p:nvSpPr>
          <p:cNvPr id="35" name="TextBox 34">
            <a:extLst>
              <a:ext uri="{FF2B5EF4-FFF2-40B4-BE49-F238E27FC236}">
                <a16:creationId xmlns:a16="http://schemas.microsoft.com/office/drawing/2014/main" id="{4B405144-BFD2-4BB2-A8F3-99A305DDA624}"/>
              </a:ext>
            </a:extLst>
          </p:cNvPr>
          <p:cNvSpPr txBox="1"/>
          <p:nvPr/>
        </p:nvSpPr>
        <p:spPr>
          <a:xfrm>
            <a:off x="6593278" y="2987355"/>
            <a:ext cx="907447" cy="461665"/>
          </a:xfrm>
          <a:prstGeom prst="rect">
            <a:avLst/>
          </a:prstGeom>
          <a:noFill/>
        </p:spPr>
        <p:txBody>
          <a:bodyPr wrap="square" rtlCol="0">
            <a:spAutoFit/>
          </a:bodyPr>
          <a:lstStyle/>
          <a:p>
            <a:pPr algn="ctr">
              <a:lnSpc>
                <a:spcPct val="80000"/>
              </a:lnSpc>
            </a:pPr>
            <a:r>
              <a:rPr lang="en-US" sz="1000" dirty="0"/>
              <a:t>Central </a:t>
            </a:r>
            <a:br>
              <a:rPr lang="en-US" sz="1000" dirty="0"/>
            </a:br>
            <a:r>
              <a:rPr lang="en-US" sz="1000" dirty="0"/>
              <a:t>bank digital currency</a:t>
            </a:r>
          </a:p>
        </p:txBody>
      </p:sp>
      <p:sp>
        <p:nvSpPr>
          <p:cNvPr id="36" name="TextBox 35">
            <a:extLst>
              <a:ext uri="{FF2B5EF4-FFF2-40B4-BE49-F238E27FC236}">
                <a16:creationId xmlns:a16="http://schemas.microsoft.com/office/drawing/2014/main" id="{FD230E8A-18D1-4348-8BE2-8F13E4B9AEAF}"/>
              </a:ext>
            </a:extLst>
          </p:cNvPr>
          <p:cNvSpPr txBox="1"/>
          <p:nvPr/>
        </p:nvSpPr>
        <p:spPr>
          <a:xfrm>
            <a:off x="7129074" y="2626257"/>
            <a:ext cx="916887" cy="261610"/>
          </a:xfrm>
          <a:prstGeom prst="rect">
            <a:avLst/>
          </a:prstGeom>
          <a:noFill/>
        </p:spPr>
        <p:txBody>
          <a:bodyPr wrap="square" rtlCol="0">
            <a:spAutoFit/>
          </a:bodyPr>
          <a:lstStyle/>
          <a:p>
            <a:pPr algn="ctr"/>
            <a:r>
              <a:rPr lang="en-US" sz="1100" dirty="0"/>
              <a:t>Reserves</a:t>
            </a:r>
          </a:p>
        </p:txBody>
      </p:sp>
      <p:sp>
        <p:nvSpPr>
          <p:cNvPr id="37" name="TextBox 36">
            <a:extLst>
              <a:ext uri="{FF2B5EF4-FFF2-40B4-BE49-F238E27FC236}">
                <a16:creationId xmlns:a16="http://schemas.microsoft.com/office/drawing/2014/main" id="{C2DA21AB-6CC5-4838-B55E-35771FED9B73}"/>
              </a:ext>
            </a:extLst>
          </p:cNvPr>
          <p:cNvSpPr txBox="1"/>
          <p:nvPr/>
        </p:nvSpPr>
        <p:spPr>
          <a:xfrm>
            <a:off x="6589368" y="3521490"/>
            <a:ext cx="886904" cy="528606"/>
          </a:xfrm>
          <a:prstGeom prst="rect">
            <a:avLst/>
          </a:prstGeom>
          <a:noFill/>
        </p:spPr>
        <p:txBody>
          <a:bodyPr wrap="square" rtlCol="0">
            <a:spAutoFit/>
          </a:bodyPr>
          <a:lstStyle/>
          <a:p>
            <a:pPr algn="ctr">
              <a:lnSpc>
                <a:spcPct val="90000"/>
              </a:lnSpc>
            </a:pPr>
            <a:r>
              <a:rPr lang="en-US" sz="1050" dirty="0"/>
              <a:t>Bank</a:t>
            </a:r>
            <a:br>
              <a:rPr lang="en-US" sz="1050" dirty="0"/>
            </a:br>
            <a:r>
              <a:rPr lang="en-US" sz="1050" dirty="0"/>
              <a:t>account</a:t>
            </a:r>
            <a:br>
              <a:rPr lang="en-US" sz="1050" dirty="0"/>
            </a:br>
            <a:r>
              <a:rPr lang="en-US" sz="1050" dirty="0"/>
              <a:t>money</a:t>
            </a:r>
          </a:p>
        </p:txBody>
      </p:sp>
      <p:pic>
        <p:nvPicPr>
          <p:cNvPr id="25" name="Picture 24" descr="BLOCKCHAIN4_MARK_BLUE.png">
            <a:extLst>
              <a:ext uri="{FF2B5EF4-FFF2-40B4-BE49-F238E27FC236}">
                <a16:creationId xmlns:a16="http://schemas.microsoft.com/office/drawing/2014/main" id="{2D450651-29B7-44AE-9419-05852998CA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Tree>
    <p:extLst>
      <p:ext uri="{BB962C8B-B14F-4D97-AF65-F5344CB8AC3E}">
        <p14:creationId xmlns:p14="http://schemas.microsoft.com/office/powerpoint/2010/main" val="101387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kgd9.png"/>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l="50239"/>
          <a:stretch/>
        </p:blipFill>
        <p:spPr>
          <a:xfrm>
            <a:off x="3956251" y="0"/>
            <a:ext cx="5187749" cy="5143500"/>
          </a:xfrm>
          <a:prstGeom prst="rect">
            <a:avLst/>
          </a:prstGeom>
        </p:spPr>
      </p:pic>
      <p:pic>
        <p:nvPicPr>
          <p:cNvPr id="18" name="Picture 17"/>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98220"/>
            <a:ext cx="3956252" cy="5143501"/>
          </a:xfrm>
          <a:prstGeom prst="rect">
            <a:avLst/>
          </a:prstGeom>
        </p:spPr>
      </p:pic>
      <p:sp>
        <p:nvSpPr>
          <p:cNvPr id="12" name="Text Placeholder 1"/>
          <p:cNvSpPr txBox="1">
            <a:spLocks/>
          </p:cNvSpPr>
          <p:nvPr/>
        </p:nvSpPr>
        <p:spPr>
          <a:xfrm>
            <a:off x="181523" y="98220"/>
            <a:ext cx="3649772" cy="233371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kern="1200">
                <a:ln>
                  <a:noFill/>
                </a:ln>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8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dirty="0">
                <a:solidFill>
                  <a:srgbClr val="0064FF"/>
                </a:solidFill>
                <a:latin typeface="IBM Plex Sans" charset="0"/>
                <a:ea typeface="IBM Plex Sans" charset="0"/>
                <a:cs typeface="IBM Plex Sans" charset="0"/>
              </a:rPr>
              <a:t>Blockchain for business is ready for production. </a:t>
            </a:r>
          </a:p>
          <a:p>
            <a:pPr>
              <a:spcBef>
                <a:spcPts val="0"/>
              </a:spcBef>
            </a:pPr>
            <a:r>
              <a:rPr lang="en-US" sz="2000" b="1" dirty="0">
                <a:solidFill>
                  <a:srgbClr val="0064FF"/>
                </a:solidFill>
                <a:latin typeface="IBM Plex Sans" charset="0"/>
                <a:ea typeface="IBM Plex Sans" charset="0"/>
                <a:cs typeface="IBM Plex Sans" charset="0"/>
              </a:rPr>
              <a:t>But the task of developing and deploying solutions is larger than any one business can tackle on its own. </a:t>
            </a:r>
          </a:p>
        </p:txBody>
      </p:sp>
      <p:cxnSp>
        <p:nvCxnSpPr>
          <p:cNvPr id="28" name="Straight Connector 27"/>
          <p:cNvCxnSpPr/>
          <p:nvPr/>
        </p:nvCxnSpPr>
        <p:spPr>
          <a:xfrm flipH="1">
            <a:off x="4282822" y="1300479"/>
            <a:ext cx="4534606" cy="0"/>
          </a:xfrm>
          <a:prstGeom prst="line">
            <a:avLst/>
          </a:prstGeom>
          <a:ln w="12700">
            <a:solidFill>
              <a:srgbClr val="D8D8D8"/>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200400" y="323308"/>
            <a:ext cx="4617028" cy="400110"/>
          </a:xfrm>
          <a:prstGeom prst="rect">
            <a:avLst/>
          </a:prstGeom>
        </p:spPr>
        <p:txBody>
          <a:bodyPr wrap="square">
            <a:spAutoFit/>
          </a:bodyPr>
          <a:lstStyle/>
          <a:p>
            <a:pPr defTabSz="457189">
              <a:spcBef>
                <a:spcPts val="1100"/>
              </a:spcBef>
              <a:defRPr/>
            </a:pPr>
            <a:r>
              <a:rPr lang="en-US" sz="2000" b="1" dirty="0">
                <a:solidFill>
                  <a:schemeClr val="bg1"/>
                </a:solidFill>
                <a:latin typeface="IBM Plex Sans" charset="0"/>
                <a:ea typeface="IBM Plex Sans" charset="0"/>
                <a:cs typeface="IBM Plex Sans" charset="0"/>
              </a:rPr>
              <a:t>ENABLING TRUST</a:t>
            </a:r>
            <a:endParaRPr lang="en-US" sz="2000" dirty="0">
              <a:solidFill>
                <a:schemeClr val="bg1"/>
              </a:solidFill>
              <a:latin typeface="IBM Plex Sans" charset="0"/>
              <a:ea typeface="IBM Plex Sans" charset="0"/>
              <a:cs typeface="IBM Plex Sans" charset="0"/>
            </a:endParaRPr>
          </a:p>
        </p:txBody>
      </p:sp>
      <p:sp>
        <p:nvSpPr>
          <p:cNvPr id="13" name="Rectangle 12"/>
          <p:cNvSpPr/>
          <p:nvPr/>
        </p:nvSpPr>
        <p:spPr>
          <a:xfrm>
            <a:off x="4200399" y="657764"/>
            <a:ext cx="4617030" cy="461665"/>
          </a:xfrm>
          <a:prstGeom prst="rect">
            <a:avLst/>
          </a:prstGeom>
        </p:spPr>
        <p:txBody>
          <a:bodyPr wrap="square">
            <a:spAutoFit/>
          </a:bodyPr>
          <a:lstStyle/>
          <a:p>
            <a:pPr defTabSz="457189">
              <a:spcBef>
                <a:spcPts val="1100"/>
              </a:spcBef>
              <a:defRPr/>
            </a:pPr>
            <a:r>
              <a:rPr lang="en-US" sz="1200" dirty="0">
                <a:solidFill>
                  <a:schemeClr val="bg1">
                    <a:lumMod val="85000"/>
                  </a:schemeClr>
                </a:solidFill>
                <a:latin typeface="IBM Plex Sans" charset="0"/>
                <a:ea typeface="IBM Plex Sans" charset="0"/>
                <a:cs typeface="IBM Plex Sans" charset="0"/>
              </a:rPr>
              <a:t>New technology is creating radical transparency – and uprooting how we interact, transact, and grow</a:t>
            </a:r>
          </a:p>
        </p:txBody>
      </p:sp>
      <p:sp>
        <p:nvSpPr>
          <p:cNvPr id="20" name="Rectangle 19"/>
          <p:cNvSpPr/>
          <p:nvPr/>
        </p:nvSpPr>
        <p:spPr>
          <a:xfrm>
            <a:off x="4200400" y="1466312"/>
            <a:ext cx="4617028" cy="400110"/>
          </a:xfrm>
          <a:prstGeom prst="rect">
            <a:avLst/>
          </a:prstGeom>
        </p:spPr>
        <p:txBody>
          <a:bodyPr wrap="square">
            <a:spAutoFit/>
          </a:bodyPr>
          <a:lstStyle/>
          <a:p>
            <a:pPr defTabSz="457189">
              <a:spcBef>
                <a:spcPts val="1100"/>
              </a:spcBef>
              <a:defRPr/>
            </a:pPr>
            <a:r>
              <a:rPr lang="en-US" sz="2000" b="1" dirty="0">
                <a:solidFill>
                  <a:schemeClr val="bg1"/>
                </a:solidFill>
                <a:latin typeface="IBM Plex Sans" charset="0"/>
                <a:ea typeface="IBM Plex Sans" charset="0"/>
                <a:cs typeface="IBM Plex Sans" charset="0"/>
              </a:rPr>
              <a:t>NEW REVENUE STREAMS</a:t>
            </a:r>
            <a:endParaRPr lang="en-US" sz="2000" dirty="0">
              <a:solidFill>
                <a:schemeClr val="bg1"/>
              </a:solidFill>
              <a:latin typeface="IBM Plex Sans" charset="0"/>
              <a:ea typeface="IBM Plex Sans" charset="0"/>
              <a:cs typeface="IBM Plex Sans" charset="0"/>
            </a:endParaRPr>
          </a:p>
        </p:txBody>
      </p:sp>
      <p:sp>
        <p:nvSpPr>
          <p:cNvPr id="21" name="Rectangle 20"/>
          <p:cNvSpPr/>
          <p:nvPr/>
        </p:nvSpPr>
        <p:spPr>
          <a:xfrm>
            <a:off x="4200399" y="1800768"/>
            <a:ext cx="4617030" cy="461665"/>
          </a:xfrm>
          <a:prstGeom prst="rect">
            <a:avLst/>
          </a:prstGeom>
        </p:spPr>
        <p:txBody>
          <a:bodyPr wrap="square">
            <a:spAutoFit/>
          </a:bodyPr>
          <a:lstStyle/>
          <a:p>
            <a:pPr defTabSz="457189">
              <a:spcBef>
                <a:spcPts val="1100"/>
              </a:spcBef>
              <a:defRPr/>
            </a:pPr>
            <a:r>
              <a:rPr lang="en-US" sz="1200" dirty="0">
                <a:solidFill>
                  <a:schemeClr val="bg1">
                    <a:lumMod val="85000"/>
                  </a:schemeClr>
                </a:solidFill>
                <a:latin typeface="IBM Plex Sans" charset="0"/>
                <a:ea typeface="IBM Plex Sans" charset="0"/>
                <a:cs typeface="IBM Plex Sans" charset="0"/>
              </a:rPr>
              <a:t>More than a new technology, </a:t>
            </a:r>
            <a:r>
              <a:rPr lang="en-US" sz="1200" dirty="0" err="1">
                <a:solidFill>
                  <a:schemeClr val="bg1">
                    <a:lumMod val="85000"/>
                  </a:schemeClr>
                </a:solidFill>
                <a:latin typeface="IBM Plex Sans" charset="0"/>
                <a:ea typeface="IBM Plex Sans" charset="0"/>
                <a:cs typeface="IBM Plex Sans" charset="0"/>
              </a:rPr>
              <a:t>blockchain</a:t>
            </a:r>
            <a:r>
              <a:rPr lang="en-US" sz="1200" dirty="0">
                <a:solidFill>
                  <a:schemeClr val="bg1">
                    <a:lumMod val="85000"/>
                  </a:schemeClr>
                </a:solidFill>
                <a:latin typeface="IBM Plex Sans" charset="0"/>
                <a:ea typeface="IBM Plex Sans" charset="0"/>
                <a:cs typeface="IBM Plex Sans" charset="0"/>
              </a:rPr>
              <a:t> is rewriting how we </a:t>
            </a:r>
            <a:br>
              <a:rPr lang="en-US" sz="1200" dirty="0">
                <a:solidFill>
                  <a:schemeClr val="bg1">
                    <a:lumMod val="85000"/>
                  </a:schemeClr>
                </a:solidFill>
                <a:latin typeface="IBM Plex Sans" charset="0"/>
                <a:ea typeface="IBM Plex Sans" charset="0"/>
                <a:cs typeface="IBM Plex Sans" charset="0"/>
              </a:rPr>
            </a:br>
            <a:r>
              <a:rPr lang="en-US" sz="1200" dirty="0">
                <a:solidFill>
                  <a:schemeClr val="bg1">
                    <a:lumMod val="85000"/>
                  </a:schemeClr>
                </a:solidFill>
                <a:latin typeface="IBM Plex Sans" charset="0"/>
                <a:ea typeface="IBM Plex Sans" charset="0"/>
                <a:cs typeface="IBM Plex Sans" charset="0"/>
              </a:rPr>
              <a:t>do business</a:t>
            </a:r>
          </a:p>
        </p:txBody>
      </p:sp>
      <p:cxnSp>
        <p:nvCxnSpPr>
          <p:cNvPr id="22" name="Straight Connector 21"/>
          <p:cNvCxnSpPr/>
          <p:nvPr/>
        </p:nvCxnSpPr>
        <p:spPr>
          <a:xfrm flipH="1">
            <a:off x="4282822" y="2431934"/>
            <a:ext cx="4534606" cy="0"/>
          </a:xfrm>
          <a:prstGeom prst="line">
            <a:avLst/>
          </a:prstGeom>
          <a:ln w="12700">
            <a:solidFill>
              <a:srgbClr val="D8D8D8"/>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200400" y="2597767"/>
            <a:ext cx="4617028" cy="400110"/>
          </a:xfrm>
          <a:prstGeom prst="rect">
            <a:avLst/>
          </a:prstGeom>
        </p:spPr>
        <p:txBody>
          <a:bodyPr wrap="square">
            <a:spAutoFit/>
          </a:bodyPr>
          <a:lstStyle/>
          <a:p>
            <a:pPr defTabSz="457189">
              <a:spcBef>
                <a:spcPts val="1100"/>
              </a:spcBef>
              <a:defRPr/>
            </a:pPr>
            <a:r>
              <a:rPr lang="en-US" sz="2000" b="1" dirty="0">
                <a:solidFill>
                  <a:schemeClr val="bg1"/>
                </a:solidFill>
                <a:latin typeface="IBM Plex Sans" charset="0"/>
                <a:ea typeface="IBM Plex Sans" charset="0"/>
                <a:cs typeface="IBM Plex Sans" charset="0"/>
              </a:rPr>
              <a:t>REMOVING BARRIERS</a:t>
            </a:r>
            <a:endParaRPr lang="en-US" sz="2000" dirty="0">
              <a:solidFill>
                <a:schemeClr val="bg1"/>
              </a:solidFill>
              <a:latin typeface="IBM Plex Sans" charset="0"/>
              <a:ea typeface="IBM Plex Sans" charset="0"/>
              <a:cs typeface="IBM Plex Sans" charset="0"/>
            </a:endParaRPr>
          </a:p>
        </p:txBody>
      </p:sp>
      <p:sp>
        <p:nvSpPr>
          <p:cNvPr id="25" name="Rectangle 24"/>
          <p:cNvSpPr/>
          <p:nvPr/>
        </p:nvSpPr>
        <p:spPr>
          <a:xfrm>
            <a:off x="4200399" y="2932223"/>
            <a:ext cx="4617030" cy="461665"/>
          </a:xfrm>
          <a:prstGeom prst="rect">
            <a:avLst/>
          </a:prstGeom>
        </p:spPr>
        <p:txBody>
          <a:bodyPr wrap="square">
            <a:spAutoFit/>
          </a:bodyPr>
          <a:lstStyle/>
          <a:p>
            <a:pPr defTabSz="457189">
              <a:spcBef>
                <a:spcPts val="1100"/>
              </a:spcBef>
              <a:defRPr/>
            </a:pPr>
            <a:r>
              <a:rPr lang="en-US" sz="1200" dirty="0">
                <a:solidFill>
                  <a:schemeClr val="bg1">
                    <a:lumMod val="85000"/>
                  </a:schemeClr>
                </a:solidFill>
                <a:latin typeface="IBM Plex Sans" charset="0"/>
                <a:ea typeface="IBM Plex Sans" charset="0"/>
                <a:cs typeface="IBM Plex Sans" charset="0"/>
              </a:rPr>
              <a:t>IBM Blockchain creates certainty, advances knowledge, brings together industries, and improves business process</a:t>
            </a:r>
          </a:p>
        </p:txBody>
      </p:sp>
      <p:cxnSp>
        <p:nvCxnSpPr>
          <p:cNvPr id="26" name="Straight Connector 25"/>
          <p:cNvCxnSpPr/>
          <p:nvPr/>
        </p:nvCxnSpPr>
        <p:spPr>
          <a:xfrm flipH="1">
            <a:off x="4282822" y="3594440"/>
            <a:ext cx="4534606" cy="0"/>
          </a:xfrm>
          <a:prstGeom prst="line">
            <a:avLst/>
          </a:prstGeom>
          <a:ln w="12700">
            <a:solidFill>
              <a:srgbClr val="D8D8D8"/>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200400" y="3760273"/>
            <a:ext cx="4617028" cy="400110"/>
          </a:xfrm>
          <a:prstGeom prst="rect">
            <a:avLst/>
          </a:prstGeom>
        </p:spPr>
        <p:txBody>
          <a:bodyPr wrap="square">
            <a:spAutoFit/>
          </a:bodyPr>
          <a:lstStyle/>
          <a:p>
            <a:pPr defTabSz="457189">
              <a:spcBef>
                <a:spcPts val="1100"/>
              </a:spcBef>
              <a:defRPr/>
            </a:pPr>
            <a:r>
              <a:rPr lang="en-US" sz="2000" b="1" dirty="0">
                <a:solidFill>
                  <a:schemeClr val="bg1"/>
                </a:solidFill>
                <a:latin typeface="IBM Plex Sans" charset="0"/>
                <a:ea typeface="IBM Plex Sans" charset="0"/>
                <a:cs typeface="IBM Plex Sans" charset="0"/>
              </a:rPr>
              <a:t>REINVENTING BUSINESS</a:t>
            </a:r>
            <a:endParaRPr lang="en-US" sz="2000" dirty="0">
              <a:solidFill>
                <a:schemeClr val="bg1"/>
              </a:solidFill>
              <a:latin typeface="IBM Plex Sans" charset="0"/>
              <a:ea typeface="IBM Plex Sans" charset="0"/>
              <a:cs typeface="IBM Plex Sans" charset="0"/>
            </a:endParaRPr>
          </a:p>
        </p:txBody>
      </p:sp>
      <p:sp>
        <p:nvSpPr>
          <p:cNvPr id="30" name="Rectangle 29"/>
          <p:cNvSpPr/>
          <p:nvPr/>
        </p:nvSpPr>
        <p:spPr>
          <a:xfrm>
            <a:off x="4200399" y="4094729"/>
            <a:ext cx="4617030" cy="461665"/>
          </a:xfrm>
          <a:prstGeom prst="rect">
            <a:avLst/>
          </a:prstGeom>
        </p:spPr>
        <p:txBody>
          <a:bodyPr wrap="square">
            <a:spAutoFit/>
          </a:bodyPr>
          <a:lstStyle/>
          <a:p>
            <a:pPr defTabSz="457189">
              <a:spcBef>
                <a:spcPts val="1100"/>
              </a:spcBef>
              <a:defRPr/>
            </a:pPr>
            <a:r>
              <a:rPr lang="en-US" sz="1200" dirty="0" err="1">
                <a:solidFill>
                  <a:schemeClr val="bg1">
                    <a:lumMod val="85000"/>
                  </a:schemeClr>
                </a:solidFill>
                <a:latin typeface="IBM Plex Sans" charset="0"/>
                <a:ea typeface="IBM Plex Sans" charset="0"/>
                <a:cs typeface="IBM Plex Sans" charset="0"/>
              </a:rPr>
              <a:t>Blockchain</a:t>
            </a:r>
            <a:r>
              <a:rPr lang="en-US" sz="1200" dirty="0">
                <a:solidFill>
                  <a:schemeClr val="bg1">
                    <a:lumMod val="85000"/>
                  </a:schemeClr>
                </a:solidFill>
                <a:latin typeface="IBM Plex Sans" charset="0"/>
                <a:ea typeface="IBM Plex Sans" charset="0"/>
                <a:cs typeface="IBM Plex Sans" charset="0"/>
              </a:rPr>
              <a:t> is shifting from one way of doing business to </a:t>
            </a:r>
            <a:r>
              <a:rPr lang="en-US" sz="1200" i="1" dirty="0">
                <a:solidFill>
                  <a:schemeClr val="bg1">
                    <a:lumMod val="85000"/>
                  </a:schemeClr>
                </a:solidFill>
                <a:latin typeface="IBM Plex Sans" charset="0"/>
                <a:ea typeface="IBM Plex Sans" charset="0"/>
                <a:cs typeface="IBM Plex Sans" charset="0"/>
              </a:rPr>
              <a:t>the</a:t>
            </a:r>
            <a:r>
              <a:rPr lang="en-US" sz="1200" dirty="0">
                <a:solidFill>
                  <a:schemeClr val="bg1">
                    <a:lumMod val="85000"/>
                  </a:schemeClr>
                </a:solidFill>
                <a:latin typeface="IBM Plex Sans" charset="0"/>
                <a:ea typeface="IBM Plex Sans" charset="0"/>
                <a:cs typeface="IBM Plex Sans" charset="0"/>
              </a:rPr>
              <a:t> way – creating new business solutions where there were none</a:t>
            </a:r>
          </a:p>
        </p:txBody>
      </p:sp>
      <p:sp>
        <p:nvSpPr>
          <p:cNvPr id="16" name="Text Placeholder 5">
            <a:extLst>
              <a:ext uri="{FF2B5EF4-FFF2-40B4-BE49-F238E27FC236}">
                <a16:creationId xmlns:a16="http://schemas.microsoft.com/office/drawing/2014/main" id="{B904F3E6-9BA6-EB4E-9266-BD27D79332CB}"/>
              </a:ext>
            </a:extLst>
          </p:cNvPr>
          <p:cNvSpPr txBox="1">
            <a:spLocks/>
          </p:cNvSpPr>
          <p:nvPr/>
        </p:nvSpPr>
        <p:spPr>
          <a:xfrm>
            <a:off x="232257" y="3564665"/>
            <a:ext cx="3479845" cy="1358610"/>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IBM Plex Sans" panose="020B0503050000000000" pitchFamily="34" charset="77"/>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IBM Plex Sans" panose="020B0503050000000000" pitchFamily="34" charset="77"/>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IBM Plex Sans" panose="020B0503050000000000" pitchFamily="34" charset="77"/>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IBM Plex Sans" panose="020B0503050000000000" pitchFamily="34" charset="77"/>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IBM Plex Sans" panose="020B0503050000000000"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0064FF"/>
                </a:solidFill>
                <a:latin typeface="IBM Plex Sans" charset="0"/>
                <a:ea typeface="IBM Plex Sans" charset="0"/>
                <a:cs typeface="IBM Plex Sans" charset="0"/>
              </a:rPr>
              <a:t>Of organizations already active on blockchain are experimenting with </a:t>
            </a:r>
            <a:br>
              <a:rPr lang="en-US" sz="1400" dirty="0">
                <a:solidFill>
                  <a:srgbClr val="0064FF"/>
                </a:solidFill>
                <a:latin typeface="IBM Plex Sans" charset="0"/>
                <a:ea typeface="IBM Plex Sans" charset="0"/>
                <a:cs typeface="IBM Plex Sans" charset="0"/>
              </a:rPr>
            </a:br>
            <a:r>
              <a:rPr lang="en-US" sz="1400" dirty="0">
                <a:solidFill>
                  <a:srgbClr val="0064FF"/>
                </a:solidFill>
                <a:latin typeface="IBM Plex Sans" charset="0"/>
                <a:ea typeface="IBM Plex Sans" charset="0"/>
                <a:cs typeface="IBM Plex Sans" charset="0"/>
              </a:rPr>
              <a:t>the business model that connects people, resources and organizations </a:t>
            </a:r>
            <a:br>
              <a:rPr lang="en-US" sz="1400" dirty="0">
                <a:solidFill>
                  <a:srgbClr val="0064FF"/>
                </a:solidFill>
                <a:latin typeface="IBM Plex Sans" charset="0"/>
                <a:ea typeface="IBM Plex Sans" charset="0"/>
                <a:cs typeface="IBM Plex Sans" charset="0"/>
              </a:rPr>
            </a:br>
            <a:r>
              <a:rPr lang="en-US" sz="1400" dirty="0">
                <a:solidFill>
                  <a:srgbClr val="0064FF"/>
                </a:solidFill>
                <a:latin typeface="IBM Plex Sans" charset="0"/>
                <a:ea typeface="IBM Plex Sans" charset="0"/>
                <a:cs typeface="IBM Plex Sans" charset="0"/>
              </a:rPr>
              <a:t>in an ecosystem *</a:t>
            </a:r>
          </a:p>
        </p:txBody>
      </p:sp>
      <p:sp>
        <p:nvSpPr>
          <p:cNvPr id="19" name="TextBox 18">
            <a:extLst>
              <a:ext uri="{FF2B5EF4-FFF2-40B4-BE49-F238E27FC236}">
                <a16:creationId xmlns:a16="http://schemas.microsoft.com/office/drawing/2014/main" id="{2C73B5A9-F16B-0343-85CC-9F46E3821F5E}"/>
              </a:ext>
            </a:extLst>
          </p:cNvPr>
          <p:cNvSpPr txBox="1"/>
          <p:nvPr/>
        </p:nvSpPr>
        <p:spPr>
          <a:xfrm>
            <a:off x="224056" y="2585141"/>
            <a:ext cx="2024913" cy="1107996"/>
          </a:xfrm>
          <a:prstGeom prst="rect">
            <a:avLst/>
          </a:prstGeom>
          <a:noFill/>
        </p:spPr>
        <p:txBody>
          <a:bodyPr wrap="none" rtlCol="0">
            <a:spAutoFit/>
          </a:bodyPr>
          <a:lstStyle/>
          <a:p>
            <a:r>
              <a:rPr lang="en-US" sz="6600" b="1" dirty="0">
                <a:solidFill>
                  <a:srgbClr val="0064FF"/>
                </a:solidFill>
                <a:latin typeface="IBM Plex Sans" charset="0"/>
                <a:ea typeface="IBM Plex Sans" charset="0"/>
                <a:cs typeface="IBM Plex Sans" charset="0"/>
              </a:rPr>
              <a:t>66%</a:t>
            </a:r>
          </a:p>
        </p:txBody>
      </p:sp>
      <p:sp>
        <p:nvSpPr>
          <p:cNvPr id="2" name="Rounded Rectangle 1"/>
          <p:cNvSpPr/>
          <p:nvPr/>
        </p:nvSpPr>
        <p:spPr>
          <a:xfrm>
            <a:off x="164258" y="2597767"/>
            <a:ext cx="3522444" cy="2380634"/>
          </a:xfrm>
          <a:prstGeom prst="roundRect">
            <a:avLst/>
          </a:prstGeom>
          <a:noFill/>
          <a:ln w="38100">
            <a:solidFill>
              <a:srgbClr val="0064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06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9192768" cy="5143501"/>
          </a:xfrm>
          <a:prstGeom prst="rect">
            <a:avLst/>
          </a:prstGeom>
        </p:spPr>
      </p:pic>
      <p:sp>
        <p:nvSpPr>
          <p:cNvPr id="71" name="Text Placeholder 1"/>
          <p:cNvSpPr txBox="1">
            <a:spLocks/>
          </p:cNvSpPr>
          <p:nvPr/>
        </p:nvSpPr>
        <p:spPr>
          <a:xfrm>
            <a:off x="319830" y="720090"/>
            <a:ext cx="8481215" cy="47917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kern="1200">
                <a:ln>
                  <a:noFill/>
                </a:ln>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800" kern="1200">
                <a:ln>
                  <a:noFill/>
                </a:ln>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ln>
                  <a:noFill/>
                </a:ln>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ln>
                  <a:noFill/>
                </a:ln>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spcBef>
                <a:spcPts val="200"/>
              </a:spcBef>
            </a:pPr>
            <a:r>
              <a:rPr lang="en-US" altLang="en-US" sz="3200" b="1">
                <a:solidFill>
                  <a:srgbClr val="0064FF"/>
                </a:solidFill>
                <a:latin typeface="IBM Plex Sans" charset="0"/>
                <a:ea typeface="IBM Plex Sans" charset="0"/>
                <a:cs typeface="IBM Plex Sans" charset="0"/>
                <a:sym typeface="Helvetica Neue Light"/>
              </a:rPr>
              <a:t>Capabilities of blockchain for business.</a:t>
            </a:r>
            <a:endParaRPr lang="en-US" sz="3200" b="1">
              <a:solidFill>
                <a:srgbClr val="0064FF"/>
              </a:solidFill>
              <a:latin typeface="IBM Plex Sans" charset="0"/>
              <a:ea typeface="IBM Plex Sans" charset="0"/>
              <a:cs typeface="IBM Plex Sans" charset="0"/>
            </a:endParaRPr>
          </a:p>
          <a:p>
            <a:pPr algn="ctr">
              <a:lnSpc>
                <a:spcPct val="90000"/>
              </a:lnSpc>
              <a:spcBef>
                <a:spcPts val="200"/>
              </a:spcBef>
            </a:pPr>
            <a:endParaRPr lang="en-US" altLang="en-US" sz="3000" b="1" dirty="0">
              <a:solidFill>
                <a:srgbClr val="0064FF"/>
              </a:solidFill>
              <a:latin typeface="IBM Plex Sans" charset="0"/>
              <a:ea typeface="IBM Plex Sans" charset="0"/>
              <a:cs typeface="IBM Plex Sans" charset="0"/>
              <a:sym typeface="Helvetica Neue Light"/>
            </a:endParaRPr>
          </a:p>
        </p:txBody>
      </p:sp>
      <p:cxnSp>
        <p:nvCxnSpPr>
          <p:cNvPr id="32" name="Straight Connector 31"/>
          <p:cNvCxnSpPr/>
          <p:nvPr/>
        </p:nvCxnSpPr>
        <p:spPr>
          <a:xfrm>
            <a:off x="2725084" y="1478990"/>
            <a:ext cx="3670709" cy="0"/>
          </a:xfrm>
          <a:prstGeom prst="line">
            <a:avLst/>
          </a:prstGeom>
          <a:ln>
            <a:solidFill>
              <a:srgbClr val="0064FF"/>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85286" y="3210686"/>
            <a:ext cx="2062078" cy="738664"/>
          </a:xfrm>
          <a:prstGeom prst="rect">
            <a:avLst/>
          </a:prstGeom>
          <a:noFill/>
        </p:spPr>
        <p:txBody>
          <a:bodyPr wrap="square" rtlCol="0">
            <a:spAutoFit/>
          </a:bodyPr>
          <a:lstStyle/>
          <a:p>
            <a:pPr algn="ctr"/>
            <a:r>
              <a:rPr lang="en-US" sz="1400" dirty="0">
                <a:solidFill>
                  <a:srgbClr val="0064FF"/>
                </a:solidFill>
                <a:latin typeface="IBM Plex Sans" charset="0"/>
                <a:ea typeface="IBM Plex Sans" charset="0"/>
                <a:cs typeface="IBM Plex Sans" charset="0"/>
              </a:rPr>
              <a:t>Distributed system of record shared across business network</a:t>
            </a:r>
          </a:p>
        </p:txBody>
      </p:sp>
      <p:sp>
        <p:nvSpPr>
          <p:cNvPr id="40" name="TextBox 39"/>
          <p:cNvSpPr txBox="1"/>
          <p:nvPr/>
        </p:nvSpPr>
        <p:spPr>
          <a:xfrm>
            <a:off x="243502" y="2808367"/>
            <a:ext cx="2052926" cy="338554"/>
          </a:xfrm>
          <a:prstGeom prst="rect">
            <a:avLst/>
          </a:prstGeom>
          <a:noFill/>
        </p:spPr>
        <p:txBody>
          <a:bodyPr wrap="square" rtlCol="0">
            <a:spAutoFit/>
          </a:bodyPr>
          <a:lstStyle/>
          <a:p>
            <a:pPr algn="ctr"/>
            <a:r>
              <a:rPr lang="en-US" sz="1600" b="1" dirty="0">
                <a:solidFill>
                  <a:srgbClr val="0064FF"/>
                </a:solidFill>
                <a:latin typeface="IBM Plex Sans" charset="0"/>
                <a:ea typeface="IBM Plex Sans" charset="0"/>
                <a:cs typeface="IBM Plex Sans" charset="0"/>
              </a:rPr>
              <a:t>SHARED LEDGER</a:t>
            </a:r>
          </a:p>
        </p:txBody>
      </p:sp>
      <p:sp>
        <p:nvSpPr>
          <p:cNvPr id="42" name="TextBox 41"/>
          <p:cNvSpPr txBox="1"/>
          <p:nvPr/>
        </p:nvSpPr>
        <p:spPr>
          <a:xfrm>
            <a:off x="4560439" y="3218211"/>
            <a:ext cx="2398815" cy="738664"/>
          </a:xfrm>
          <a:prstGeom prst="rect">
            <a:avLst/>
          </a:prstGeom>
          <a:noFill/>
        </p:spPr>
        <p:txBody>
          <a:bodyPr wrap="square" rtlCol="0">
            <a:spAutoFit/>
          </a:bodyPr>
          <a:lstStyle/>
          <a:p>
            <a:pPr algn="ctr"/>
            <a:r>
              <a:rPr lang="en-US" sz="1400" dirty="0">
                <a:solidFill>
                  <a:srgbClr val="0064FF"/>
                </a:solidFill>
                <a:latin typeface="IBM Plex Sans" charset="0"/>
                <a:ea typeface="IBM Plex Sans" charset="0"/>
                <a:cs typeface="IBM Plex Sans" charset="0"/>
              </a:rPr>
              <a:t>Business terms embedded in database &amp; executed with transactions</a:t>
            </a:r>
          </a:p>
        </p:txBody>
      </p:sp>
      <p:sp>
        <p:nvSpPr>
          <p:cNvPr id="45" name="TextBox 44"/>
          <p:cNvSpPr txBox="1"/>
          <p:nvPr/>
        </p:nvSpPr>
        <p:spPr>
          <a:xfrm>
            <a:off x="4608996" y="2808367"/>
            <a:ext cx="2187680" cy="338554"/>
          </a:xfrm>
          <a:prstGeom prst="rect">
            <a:avLst/>
          </a:prstGeom>
          <a:noFill/>
        </p:spPr>
        <p:txBody>
          <a:bodyPr wrap="square" rtlCol="0">
            <a:spAutoFit/>
          </a:bodyPr>
          <a:lstStyle/>
          <a:p>
            <a:pPr algn="ctr"/>
            <a:r>
              <a:rPr lang="en-US" sz="1600" b="1" dirty="0">
                <a:solidFill>
                  <a:srgbClr val="0064FF"/>
                </a:solidFill>
                <a:latin typeface="IBM Plex Sans" charset="0"/>
                <a:ea typeface="IBM Plex Sans" charset="0"/>
                <a:cs typeface="IBM Plex Sans" charset="0"/>
              </a:rPr>
              <a:t>SMART CONTRACT</a:t>
            </a:r>
          </a:p>
        </p:txBody>
      </p:sp>
      <p:sp>
        <p:nvSpPr>
          <p:cNvPr id="47" name="TextBox 46"/>
          <p:cNvSpPr txBox="1"/>
          <p:nvPr/>
        </p:nvSpPr>
        <p:spPr>
          <a:xfrm>
            <a:off x="2226945" y="3197161"/>
            <a:ext cx="2382135" cy="738664"/>
          </a:xfrm>
          <a:prstGeom prst="rect">
            <a:avLst/>
          </a:prstGeom>
          <a:noFill/>
        </p:spPr>
        <p:txBody>
          <a:bodyPr wrap="square" rtlCol="0">
            <a:spAutoFit/>
          </a:bodyPr>
          <a:lstStyle/>
          <a:p>
            <a:pPr algn="ctr"/>
            <a:r>
              <a:rPr lang="en-US" sz="1400" dirty="0">
                <a:solidFill>
                  <a:srgbClr val="0064FF"/>
                </a:solidFill>
                <a:latin typeface="IBM Plex Sans" charset="0"/>
                <a:ea typeface="IBM Plex Sans" charset="0"/>
                <a:cs typeface="IBM Plex Sans" charset="0"/>
              </a:rPr>
              <a:t>Ensuring appropriate visibility; transactions are secure &amp; authenticated </a:t>
            </a:r>
          </a:p>
        </p:txBody>
      </p:sp>
      <p:sp>
        <p:nvSpPr>
          <p:cNvPr id="49" name="TextBox 48"/>
          <p:cNvSpPr txBox="1"/>
          <p:nvPr/>
        </p:nvSpPr>
        <p:spPr>
          <a:xfrm>
            <a:off x="2489900" y="2808367"/>
            <a:ext cx="1911333" cy="338554"/>
          </a:xfrm>
          <a:prstGeom prst="rect">
            <a:avLst/>
          </a:prstGeom>
          <a:noFill/>
        </p:spPr>
        <p:txBody>
          <a:bodyPr wrap="square" rtlCol="0">
            <a:spAutoFit/>
          </a:bodyPr>
          <a:lstStyle/>
          <a:p>
            <a:pPr algn="ctr"/>
            <a:r>
              <a:rPr lang="en-US" sz="1600" b="1" dirty="0">
                <a:solidFill>
                  <a:srgbClr val="0064FF"/>
                </a:solidFill>
                <a:latin typeface="IBM Plex Sans" charset="0"/>
                <a:ea typeface="IBM Plex Sans" charset="0"/>
                <a:cs typeface="IBM Plex Sans" charset="0"/>
              </a:rPr>
              <a:t>PERMISSIONING</a:t>
            </a:r>
          </a:p>
        </p:txBody>
      </p:sp>
      <p:sp>
        <p:nvSpPr>
          <p:cNvPr id="51" name="TextBox 50"/>
          <p:cNvSpPr txBox="1"/>
          <p:nvPr/>
        </p:nvSpPr>
        <p:spPr>
          <a:xfrm>
            <a:off x="6868116" y="3218211"/>
            <a:ext cx="2260272" cy="738664"/>
          </a:xfrm>
          <a:prstGeom prst="rect">
            <a:avLst/>
          </a:prstGeom>
          <a:noFill/>
        </p:spPr>
        <p:txBody>
          <a:bodyPr wrap="square" rtlCol="0">
            <a:spAutoFit/>
          </a:bodyPr>
          <a:lstStyle/>
          <a:p>
            <a:pPr algn="ctr"/>
            <a:r>
              <a:rPr lang="en-US" sz="1400" dirty="0">
                <a:solidFill>
                  <a:srgbClr val="0064FF"/>
                </a:solidFill>
                <a:latin typeface="IBM Plex Sans" charset="0"/>
                <a:ea typeface="IBM Plex Sans" charset="0"/>
                <a:cs typeface="IBM Plex Sans" charset="0"/>
              </a:rPr>
              <a:t>Transactions are endorsed by relevant participants</a:t>
            </a:r>
          </a:p>
        </p:txBody>
      </p:sp>
      <p:sp>
        <p:nvSpPr>
          <p:cNvPr id="52" name="TextBox 51"/>
          <p:cNvSpPr txBox="1"/>
          <p:nvPr/>
        </p:nvSpPr>
        <p:spPr>
          <a:xfrm>
            <a:off x="7086402" y="2808367"/>
            <a:ext cx="1737032" cy="338554"/>
          </a:xfrm>
          <a:prstGeom prst="rect">
            <a:avLst/>
          </a:prstGeom>
          <a:noFill/>
        </p:spPr>
        <p:txBody>
          <a:bodyPr wrap="square" rtlCol="0">
            <a:spAutoFit/>
          </a:bodyPr>
          <a:lstStyle/>
          <a:p>
            <a:pPr algn="ctr"/>
            <a:r>
              <a:rPr lang="en-US" sz="1600" b="1" dirty="0">
                <a:solidFill>
                  <a:srgbClr val="0064FF"/>
                </a:solidFill>
                <a:latin typeface="IBM Plex Sans" charset="0"/>
                <a:ea typeface="IBM Plex Sans" charset="0"/>
                <a:cs typeface="IBM Plex Sans" charset="0"/>
              </a:rPr>
              <a:t>CONSENSUS</a:t>
            </a:r>
          </a:p>
        </p:txBody>
      </p:sp>
      <p:pic>
        <p:nvPicPr>
          <p:cNvPr id="53" name="Picture 52"/>
          <p:cNvPicPr>
            <a:picLocks noChangeAspect="1"/>
          </p:cNvPicPr>
          <p:nvPr/>
        </p:nvPicPr>
        <p:blipFill>
          <a:blip r:embed="rId4" cstate="print">
            <a:alphaModFix/>
            <a:duotone>
              <a:prstClr val="black"/>
              <a:srgbClr val="0064FF">
                <a:tint val="45000"/>
                <a:satMod val="400000"/>
              </a:srgbClr>
            </a:duotone>
            <a:extLst>
              <a:ext uri="{BEBA8EAE-BF5A-486C-A8C5-ECC9F3942E4B}">
                <a14:imgProps xmlns:a14="http://schemas.microsoft.com/office/drawing/2010/main">
                  <a14:imgLayer r:embed="rId5">
                    <a14:imgEffect>
                      <a14:artisticPencilSketch/>
                    </a14:imgEffect>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927065" y="1990954"/>
            <a:ext cx="685800" cy="685800"/>
          </a:xfrm>
          <a:prstGeom prst="rect">
            <a:avLst/>
          </a:prstGeom>
        </p:spPr>
      </p:pic>
      <p:pic>
        <p:nvPicPr>
          <p:cNvPr id="54" name="Picture 53"/>
          <p:cNvPicPr>
            <a:picLocks noChangeAspect="1"/>
          </p:cNvPicPr>
          <p:nvPr/>
        </p:nvPicPr>
        <p:blipFill>
          <a:blip r:embed="rId6" cstate="print">
            <a:duotone>
              <a:prstClr val="black"/>
              <a:srgbClr val="0064FF">
                <a:tint val="45000"/>
                <a:satMod val="400000"/>
              </a:srgbClr>
            </a:duotone>
            <a:extLst>
              <a:ext uri="{BEBA8EAE-BF5A-486C-A8C5-ECC9F3942E4B}">
                <a14:imgProps xmlns:a14="http://schemas.microsoft.com/office/drawing/2010/main">
                  <a14:imgLayer r:embed="rId7">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5359936" y="1990954"/>
            <a:ext cx="685800" cy="685800"/>
          </a:xfrm>
          <a:prstGeom prst="rect">
            <a:avLst/>
          </a:prstGeom>
        </p:spPr>
      </p:pic>
      <p:pic>
        <p:nvPicPr>
          <p:cNvPr id="55" name="Picture 54"/>
          <p:cNvPicPr>
            <a:picLocks noChangeAspect="1"/>
          </p:cNvPicPr>
          <p:nvPr/>
        </p:nvPicPr>
        <p:blipFill>
          <a:blip r:embed="rId8">
            <a:duotone>
              <a:prstClr val="black"/>
              <a:srgbClr val="0064FF">
                <a:tint val="45000"/>
                <a:satMod val="400000"/>
              </a:srgbClr>
            </a:duotone>
            <a:alphaModFix/>
            <a:lum contrast="20000"/>
            <a:extLst>
              <a:ext uri="{28A0092B-C50C-407E-A947-70E740481C1C}">
                <a14:useLocalDpi xmlns:a14="http://schemas.microsoft.com/office/drawing/2010/main"/>
              </a:ext>
            </a:extLst>
          </a:blip>
          <a:stretch>
            <a:fillRect/>
          </a:stretch>
        </p:blipFill>
        <p:spPr>
          <a:xfrm>
            <a:off x="3041952" y="1990954"/>
            <a:ext cx="752123" cy="752123"/>
          </a:xfrm>
          <a:prstGeom prst="rect">
            <a:avLst/>
          </a:prstGeom>
        </p:spPr>
      </p:pic>
      <p:pic>
        <p:nvPicPr>
          <p:cNvPr id="56" name="Picture 55"/>
          <p:cNvPicPr>
            <a:picLocks noChangeAspect="1"/>
          </p:cNvPicPr>
          <p:nvPr/>
        </p:nvPicPr>
        <p:blipFill>
          <a:blip r:embed="rId9">
            <a:duotone>
              <a:prstClr val="black"/>
              <a:srgbClr val="0064FF">
                <a:tint val="45000"/>
                <a:satMod val="400000"/>
              </a:srgbClr>
            </a:duotone>
            <a:lum contrast="20000"/>
            <a:extLst>
              <a:ext uri="{28A0092B-C50C-407E-A947-70E740481C1C}">
                <a14:useLocalDpi xmlns:a14="http://schemas.microsoft.com/office/drawing/2010/main"/>
              </a:ext>
            </a:extLst>
          </a:blip>
          <a:stretch>
            <a:fillRect/>
          </a:stretch>
        </p:blipFill>
        <p:spPr>
          <a:xfrm>
            <a:off x="7565161" y="1990954"/>
            <a:ext cx="791492" cy="695554"/>
          </a:xfrm>
          <a:prstGeom prst="rect">
            <a:avLst/>
          </a:prstGeom>
        </p:spPr>
      </p:pic>
    </p:spTree>
    <p:extLst>
      <p:ext uri="{BB962C8B-B14F-4D97-AF65-F5344CB8AC3E}">
        <p14:creationId xmlns:p14="http://schemas.microsoft.com/office/powerpoint/2010/main" val="17170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588_IBM_Blockchain_MasterTemplate_092117">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CDCD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BPS Master">
  <a:themeElements>
    <a:clrScheme name="BPS Colors 0813">
      <a:dk1>
        <a:srgbClr val="000000"/>
      </a:dk1>
      <a:lt1>
        <a:srgbClr val="FFFFFF"/>
      </a:lt1>
      <a:dk2>
        <a:srgbClr val="FF9600"/>
      </a:dk2>
      <a:lt2>
        <a:srgbClr val="8CC63F"/>
      </a:lt2>
      <a:accent1>
        <a:srgbClr val="83D1F5"/>
      </a:accent1>
      <a:accent2>
        <a:srgbClr val="00B0DA"/>
      </a:accent2>
      <a:accent3>
        <a:srgbClr val="008ABF"/>
      </a:accent3>
      <a:accent4>
        <a:srgbClr val="00649D"/>
      </a:accent4>
      <a:accent5>
        <a:srgbClr val="003F69"/>
      </a:accent5>
      <a:accent6>
        <a:srgbClr val="001934"/>
      </a:accent6>
      <a:hlink>
        <a:srgbClr val="7889FB"/>
      </a:hlink>
      <a:folHlink>
        <a:srgbClr val="9900CC"/>
      </a:folHlink>
    </a:clrScheme>
    <a:fontScheme name="BPS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ts val="600"/>
          </a:spcBef>
          <a:spcAft>
            <a:spcPct val="0"/>
          </a:spcAft>
          <a:buClr>
            <a:schemeClr val="tx1"/>
          </a:buClr>
          <a:buSzTx/>
          <a:buFont typeface="Wingdings" pitchFamily="2" charset="2"/>
          <a:buNone/>
          <a:tabLst/>
          <a:defRPr kumimoji="0" sz="1200" b="0" i="0" u="none" strike="noStrike" cap="none" normalizeH="0" baseline="0" dirty="0" smtClean="0">
            <a:ln>
              <a:noFill/>
            </a:ln>
            <a:solidFill>
              <a:schemeClr val="tx1"/>
            </a:solidFill>
            <a:effectLst/>
            <a:latin typeface="Arial" charset="0"/>
          </a:defRPr>
        </a:defPPr>
      </a:lstStyle>
    </a:spDef>
    <a:lnDef>
      <a:spPr bwMode="auto">
        <a:noFill/>
        <a:ln w="6350" cap="flat" cmpd="sng" algn="ctr">
          <a:solidFill>
            <a:schemeClr val="tx1"/>
          </a:solidFill>
          <a:prstDash val="solid"/>
          <a:round/>
          <a:headEnd type="none" w="med" len="med"/>
          <a:tailEnd type="none"/>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txDef>
      <a:spPr>
        <a:noFill/>
        <a:ln>
          <a:noFill/>
        </a:ln>
      </a:spPr>
      <a:bodyPr wrap="square" lIns="91440" tIns="45720" rIns="91440" bIns="45720" rtlCol="0">
        <a:noAutofit/>
      </a:bodyPr>
      <a:lstStyle>
        <a:defPPr algn="l">
          <a:defRPr sz="1200" dirty="0" err="1" smtClean="0"/>
        </a:defPPr>
      </a:lstStyle>
    </a:txDef>
  </a:objectDefaults>
  <a:extraClrSchemeLst>
    <a:extraClrScheme>
      <a:clrScheme name="BPS Master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y_background_2017">
  <a:themeElements>
    <a:clrScheme name="Blue 6">
      <a:dk1>
        <a:srgbClr val="000000"/>
      </a:dk1>
      <a:lt1>
        <a:srgbClr val="000E5E"/>
      </a:lt1>
      <a:dk2>
        <a:srgbClr val="EAEAEA"/>
      </a:dk2>
      <a:lt2>
        <a:srgbClr val="FFFFFF"/>
      </a:lt2>
      <a:accent1>
        <a:srgbClr val="69A6FF"/>
      </a:accent1>
      <a:accent2>
        <a:srgbClr val="0064FF"/>
      </a:accent2>
      <a:accent3>
        <a:srgbClr val="000F5D"/>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34679</TotalTime>
  <Words>2207</Words>
  <Application>Microsoft Macintosh PowerPoint</Application>
  <PresentationFormat>On-screen Show (16:9)</PresentationFormat>
  <Paragraphs>294</Paragraphs>
  <Slides>15</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Helvetica Neue</vt:lpstr>
      <vt:lpstr>IBM Plex Sans</vt:lpstr>
      <vt:lpstr>IBM Plex Sans Regular</vt:lpstr>
      <vt:lpstr>Lucida Grande</vt:lpstr>
      <vt:lpstr>Wingdings</vt:lpstr>
      <vt:lpstr>7588_IBM_Blockchain_MasterTemplate_092117</vt:lpstr>
      <vt:lpstr>8_BPS Master</vt:lpstr>
      <vt:lpstr>gry_background_2017</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Centerline Digital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Kurt Edwards</dc:creator>
  <cp:keywords/>
  <dc:description/>
  <cp:lastModifiedBy>Nitin Gaur</cp:lastModifiedBy>
  <cp:revision>550</cp:revision>
  <dcterms:created xsi:type="dcterms:W3CDTF">2017-09-20T13:29:04Z</dcterms:created>
  <dcterms:modified xsi:type="dcterms:W3CDTF">2019-07-12T03:11:23Z</dcterms:modified>
  <cp:category/>
</cp:coreProperties>
</file>